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BM Hanna" charset="1" panose="02000503000000020003"/>
      <p:regular r:id="rId21"/>
    </p:embeddedFont>
    <p:embeddedFont>
      <p:font typeface="Bryndan Write" charset="1" panose="02000503000000000000"/>
      <p:regular r:id="rId22"/>
    </p:embeddedFont>
    <p:embeddedFont>
      <p:font typeface="Open Sans" charset="1" panose="020B0606030504020204"/>
      <p:regular r:id="rId23"/>
    </p:embeddedFont>
    <p:embeddedFont>
      <p:font typeface="Open Sans Bold" charset="1" panose="020B0806030504020204"/>
      <p:regular r:id="rId24"/>
    </p:embeddedFont>
    <p:embeddedFont>
      <p:font typeface="Beth Ellen" charset="1" panose="000000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36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sv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Relationship Id="rId8" Target="../media/image45.png" Type="http://schemas.openxmlformats.org/officeDocument/2006/relationships/image"/><Relationship Id="rId9" Target="../media/image4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18" Target="../media/image25.png" Type="http://schemas.openxmlformats.org/officeDocument/2006/relationships/image"/><Relationship Id="rId19" Target="../media/image26.svg" Type="http://schemas.openxmlformats.org/officeDocument/2006/relationships/image"/><Relationship Id="rId2" Target="../media/image1.png" Type="http://schemas.openxmlformats.org/officeDocument/2006/relationships/image"/><Relationship Id="rId20" Target="../media/image27.png" Type="http://schemas.openxmlformats.org/officeDocument/2006/relationships/image"/><Relationship Id="rId21" Target="../media/image2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Relationship Id="rId3" Target="../media/image48.svg" Type="http://schemas.openxmlformats.org/officeDocument/2006/relationships/image"/><Relationship Id="rId4" Target="../media/image49.png" Type="http://schemas.openxmlformats.org/officeDocument/2006/relationships/image"/><Relationship Id="rId5" Target="../media/image5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Relationship Id="rId3" Target="../media/image48.svg" Type="http://schemas.openxmlformats.org/officeDocument/2006/relationships/image"/><Relationship Id="rId4" Target="../media/image49.png" Type="http://schemas.openxmlformats.org/officeDocument/2006/relationships/image"/><Relationship Id="rId5" Target="../media/image5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52.svg" Type="http://schemas.openxmlformats.org/officeDocument/2006/relationships/image"/><Relationship Id="rId4" Target="../media/image53.png" Type="http://schemas.openxmlformats.org/officeDocument/2006/relationships/image"/><Relationship Id="rId5" Target="../media/image5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52.svg" Type="http://schemas.openxmlformats.org/officeDocument/2006/relationships/image"/><Relationship Id="rId4" Target="../media/image53.png" Type="http://schemas.openxmlformats.org/officeDocument/2006/relationships/image"/><Relationship Id="rId5" Target="../media/image5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Relationship Id="rId3" Target="../media/image48.svg" Type="http://schemas.openxmlformats.org/officeDocument/2006/relationships/image"/><Relationship Id="rId4" Target="../media/image49.png" Type="http://schemas.openxmlformats.org/officeDocument/2006/relationships/image"/><Relationship Id="rId5" Target="../media/image5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56.svg" Type="http://schemas.openxmlformats.org/officeDocument/2006/relationships/image"/><Relationship Id="rId4" Target="../media/image57.png" Type="http://schemas.openxmlformats.org/officeDocument/2006/relationships/image"/><Relationship Id="rId5" Target="../media/image58.svg" Type="http://schemas.openxmlformats.org/officeDocument/2006/relationships/image"/><Relationship Id="rId6" Target="../media/image59.png" Type="http://schemas.openxmlformats.org/officeDocument/2006/relationships/image"/><Relationship Id="rId7" Target="../media/image60.svg" Type="http://schemas.openxmlformats.org/officeDocument/2006/relationships/image"/><Relationship Id="rId8" Target="../media/image61.png" Type="http://schemas.openxmlformats.org/officeDocument/2006/relationships/image"/><Relationship Id="rId9" Target="../media/image6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svg" Type="http://schemas.openxmlformats.org/officeDocument/2006/relationships/image"/><Relationship Id="rId4" Target="../media/image65.png" Type="http://schemas.openxmlformats.org/officeDocument/2006/relationships/image"/><Relationship Id="rId5" Target="../media/image66.svg" Type="http://schemas.openxmlformats.org/officeDocument/2006/relationships/image"/><Relationship Id="rId6" Target="../media/image67.png" Type="http://schemas.openxmlformats.org/officeDocument/2006/relationships/image"/><Relationship Id="rId7" Target="../media/image68.svg" Type="http://schemas.openxmlformats.org/officeDocument/2006/relationships/image"/><Relationship Id="rId8" Target="../media/image69.png" Type="http://schemas.openxmlformats.org/officeDocument/2006/relationships/image"/><Relationship Id="rId9" Target="../media/image70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svg" Type="http://schemas.openxmlformats.org/officeDocument/2006/relationships/image"/><Relationship Id="rId4" Target="../media/image65.png" Type="http://schemas.openxmlformats.org/officeDocument/2006/relationships/image"/><Relationship Id="rId5" Target="../media/image66.svg" Type="http://schemas.openxmlformats.org/officeDocument/2006/relationships/image"/><Relationship Id="rId6" Target="../media/image67.png" Type="http://schemas.openxmlformats.org/officeDocument/2006/relationships/image"/><Relationship Id="rId7" Target="../media/image68.svg" Type="http://schemas.openxmlformats.org/officeDocument/2006/relationships/image"/><Relationship Id="rId8" Target="../media/image69.png" Type="http://schemas.openxmlformats.org/officeDocument/2006/relationships/image"/><Relationship Id="rId9" Target="../media/image70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18" Target="../media/image25.png" Type="http://schemas.openxmlformats.org/officeDocument/2006/relationships/image"/><Relationship Id="rId19" Target="../media/image26.svg" Type="http://schemas.openxmlformats.org/officeDocument/2006/relationships/image"/><Relationship Id="rId2" Target="../media/image1.png" Type="http://schemas.openxmlformats.org/officeDocument/2006/relationships/image"/><Relationship Id="rId20" Target="../media/image27.png" Type="http://schemas.openxmlformats.org/officeDocument/2006/relationships/image"/><Relationship Id="rId21" Target="../media/image28.svg" Type="http://schemas.openxmlformats.org/officeDocument/2006/relationships/image"/><Relationship Id="rId22" Target="../media/image7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FB3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35855" y="265813"/>
            <a:ext cx="17816454" cy="3039978"/>
            <a:chOff x="0" y="0"/>
            <a:chExt cx="23755272" cy="4053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983187" y="0"/>
              <a:ext cx="3748015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48015">
                  <a:moveTo>
                    <a:pt x="0" y="0"/>
                  </a:moveTo>
                  <a:lnTo>
                    <a:pt x="3748015" y="0"/>
                  </a:lnTo>
                  <a:lnTo>
                    <a:pt x="3748015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7979358" y="0"/>
              <a:ext cx="3761089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61089">
                  <a:moveTo>
                    <a:pt x="0" y="0"/>
                  </a:moveTo>
                  <a:lnTo>
                    <a:pt x="3761089" y="0"/>
                  </a:lnTo>
                  <a:lnTo>
                    <a:pt x="3761089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988604" y="0"/>
              <a:ext cx="3778664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78664">
                  <a:moveTo>
                    <a:pt x="0" y="0"/>
                  </a:moveTo>
                  <a:lnTo>
                    <a:pt x="3778664" y="0"/>
                  </a:lnTo>
                  <a:lnTo>
                    <a:pt x="3778664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735031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35031">
                  <a:moveTo>
                    <a:pt x="0" y="0"/>
                  </a:moveTo>
                  <a:lnTo>
                    <a:pt x="3735031" y="0"/>
                  </a:lnTo>
                  <a:lnTo>
                    <a:pt x="3735031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6015424" y="0"/>
              <a:ext cx="3748015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48015">
                  <a:moveTo>
                    <a:pt x="0" y="0"/>
                  </a:moveTo>
                  <a:lnTo>
                    <a:pt x="3748015" y="0"/>
                  </a:lnTo>
                  <a:lnTo>
                    <a:pt x="3748015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0011595" y="0"/>
              <a:ext cx="3743677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43677">
                  <a:moveTo>
                    <a:pt x="0" y="0"/>
                  </a:moveTo>
                  <a:lnTo>
                    <a:pt x="3743677" y="0"/>
                  </a:lnTo>
                  <a:lnTo>
                    <a:pt x="3743677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235855" y="6981120"/>
            <a:ext cx="17803809" cy="3040067"/>
            <a:chOff x="0" y="0"/>
            <a:chExt cx="23738412" cy="40534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8014249" y="325"/>
              <a:ext cx="3747523" cy="4052772"/>
            </a:xfrm>
            <a:custGeom>
              <a:avLst/>
              <a:gdLst/>
              <a:ahLst/>
              <a:cxnLst/>
              <a:rect r="r" b="b" t="t" l="l"/>
              <a:pathLst>
                <a:path h="4052772" w="3747523">
                  <a:moveTo>
                    <a:pt x="0" y="0"/>
                  </a:moveTo>
                  <a:lnTo>
                    <a:pt x="3747523" y="0"/>
                  </a:lnTo>
                  <a:lnTo>
                    <a:pt x="3747523" y="4052773"/>
                  </a:lnTo>
                  <a:lnTo>
                    <a:pt x="0" y="4052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743786" cy="4053423"/>
            </a:xfrm>
            <a:custGeom>
              <a:avLst/>
              <a:gdLst/>
              <a:ahLst/>
              <a:cxnLst/>
              <a:rect r="r" b="b" t="t" l="l"/>
              <a:pathLst>
                <a:path h="4053423" w="3743786">
                  <a:moveTo>
                    <a:pt x="0" y="0"/>
                  </a:moveTo>
                  <a:lnTo>
                    <a:pt x="3743786" y="0"/>
                  </a:lnTo>
                  <a:lnTo>
                    <a:pt x="3743786" y="4053423"/>
                  </a:lnTo>
                  <a:lnTo>
                    <a:pt x="0" y="4053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6021589" y="5756"/>
              <a:ext cx="3728837" cy="4041910"/>
            </a:xfrm>
            <a:custGeom>
              <a:avLst/>
              <a:gdLst/>
              <a:ahLst/>
              <a:cxnLst/>
              <a:rect r="r" b="b" t="t" l="l"/>
              <a:pathLst>
                <a:path h="4041910" w="3728837">
                  <a:moveTo>
                    <a:pt x="0" y="0"/>
                  </a:moveTo>
                  <a:lnTo>
                    <a:pt x="3728837" y="0"/>
                  </a:lnTo>
                  <a:lnTo>
                    <a:pt x="3728837" y="4041910"/>
                  </a:lnTo>
                  <a:lnTo>
                    <a:pt x="0" y="404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004956" y="0"/>
              <a:ext cx="3748125" cy="4053423"/>
            </a:xfrm>
            <a:custGeom>
              <a:avLst/>
              <a:gdLst/>
              <a:ahLst/>
              <a:cxnLst/>
              <a:rect r="r" b="b" t="t" l="l"/>
              <a:pathLst>
                <a:path h="4053423" w="3748125">
                  <a:moveTo>
                    <a:pt x="0" y="0"/>
                  </a:moveTo>
                  <a:lnTo>
                    <a:pt x="3748124" y="0"/>
                  </a:lnTo>
                  <a:lnTo>
                    <a:pt x="3748124" y="4053423"/>
                  </a:lnTo>
                  <a:lnTo>
                    <a:pt x="0" y="4053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2022941" y="5756"/>
              <a:ext cx="3737479" cy="4041910"/>
            </a:xfrm>
            <a:custGeom>
              <a:avLst/>
              <a:gdLst/>
              <a:ahLst/>
              <a:cxnLst/>
              <a:rect r="r" b="b" t="t" l="l"/>
              <a:pathLst>
                <a:path h="4041910" w="3737479">
                  <a:moveTo>
                    <a:pt x="0" y="0"/>
                  </a:moveTo>
                  <a:lnTo>
                    <a:pt x="3737479" y="0"/>
                  </a:lnTo>
                  <a:lnTo>
                    <a:pt x="3737479" y="4041910"/>
                  </a:lnTo>
                  <a:lnTo>
                    <a:pt x="0" y="404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0011595" y="6851"/>
              <a:ext cx="3726817" cy="4039720"/>
            </a:xfrm>
            <a:custGeom>
              <a:avLst/>
              <a:gdLst/>
              <a:ahLst/>
              <a:cxnLst/>
              <a:rect r="r" b="b" t="t" l="l"/>
              <a:pathLst>
                <a:path h="4039720" w="3726817">
                  <a:moveTo>
                    <a:pt x="0" y="0"/>
                  </a:moveTo>
                  <a:lnTo>
                    <a:pt x="3726817" y="0"/>
                  </a:lnTo>
                  <a:lnTo>
                    <a:pt x="3726817" y="4039720"/>
                  </a:lnTo>
                  <a:lnTo>
                    <a:pt x="0" y="4039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235773" y="3635781"/>
            <a:ext cx="17816536" cy="3015437"/>
            <a:chOff x="0" y="0"/>
            <a:chExt cx="23755382" cy="402058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743786" cy="4020583"/>
            </a:xfrm>
            <a:custGeom>
              <a:avLst/>
              <a:gdLst/>
              <a:ahLst/>
              <a:cxnLst/>
              <a:rect r="r" b="b" t="t" l="l"/>
              <a:pathLst>
                <a:path h="4020583" w="3743786">
                  <a:moveTo>
                    <a:pt x="0" y="0"/>
                  </a:moveTo>
                  <a:lnTo>
                    <a:pt x="3743786" y="0"/>
                  </a:lnTo>
                  <a:lnTo>
                    <a:pt x="3743786" y="4020583"/>
                  </a:lnTo>
                  <a:lnTo>
                    <a:pt x="0" y="402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0011595" y="16420"/>
              <a:ext cx="3743786" cy="3987742"/>
            </a:xfrm>
            <a:custGeom>
              <a:avLst/>
              <a:gdLst/>
              <a:ahLst/>
              <a:cxnLst/>
              <a:rect r="r" b="b" t="t" l="l"/>
              <a:pathLst>
                <a:path h="3987742" w="3743786">
                  <a:moveTo>
                    <a:pt x="0" y="0"/>
                  </a:moveTo>
                  <a:lnTo>
                    <a:pt x="3743787" y="0"/>
                  </a:lnTo>
                  <a:lnTo>
                    <a:pt x="3743787" y="3987743"/>
                  </a:lnTo>
                  <a:lnTo>
                    <a:pt x="0" y="3987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3239531" y="3655929"/>
            <a:ext cx="11809103" cy="3015437"/>
            <a:chOff x="0" y="0"/>
            <a:chExt cx="4661628" cy="11903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661628" cy="1190340"/>
            </a:xfrm>
            <a:custGeom>
              <a:avLst/>
              <a:gdLst/>
              <a:ahLst/>
              <a:cxnLst/>
              <a:rect r="r" b="b" t="t" l="l"/>
              <a:pathLst>
                <a:path h="1190340" w="4661628">
                  <a:moveTo>
                    <a:pt x="0" y="0"/>
                  </a:moveTo>
                  <a:lnTo>
                    <a:pt x="4661628" y="0"/>
                  </a:lnTo>
                  <a:lnTo>
                    <a:pt x="4661628" y="1190340"/>
                  </a:lnTo>
                  <a:lnTo>
                    <a:pt x="0" y="1190340"/>
                  </a:lnTo>
                  <a:close/>
                </a:path>
              </a:pathLst>
            </a:custGeom>
            <a:solidFill>
              <a:srgbClr val="7A1A20"/>
            </a:solid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4150085" y="3817854"/>
            <a:ext cx="9774377" cy="2624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74"/>
              </a:lnSpc>
            </a:pPr>
            <a:r>
              <a:rPr lang="en-US" sz="7056">
                <a:solidFill>
                  <a:srgbClr val="CC944C"/>
                </a:solidFill>
                <a:latin typeface="BM Hanna"/>
                <a:ea typeface="BM Hanna"/>
                <a:cs typeface="BM Hanna"/>
                <a:sym typeface="BM Hanna"/>
              </a:rPr>
              <a:t>Dialoghi di accoglienza: Mediazione Culturale e Percorsi di Inclusione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71E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37507" y="7081892"/>
            <a:ext cx="3074036" cy="3301315"/>
          </a:xfrm>
          <a:custGeom>
            <a:avLst/>
            <a:gdLst/>
            <a:ahLst/>
            <a:cxnLst/>
            <a:rect r="r" b="b" t="t" l="l"/>
            <a:pathLst>
              <a:path h="3301315" w="3074036">
                <a:moveTo>
                  <a:pt x="0" y="0"/>
                </a:moveTo>
                <a:lnTo>
                  <a:pt x="3074036" y="0"/>
                </a:lnTo>
                <a:lnTo>
                  <a:pt x="3074036" y="3301314"/>
                </a:lnTo>
                <a:lnTo>
                  <a:pt x="0" y="33013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206405" y="7200328"/>
            <a:ext cx="2943148" cy="3182879"/>
          </a:xfrm>
          <a:custGeom>
            <a:avLst/>
            <a:gdLst/>
            <a:ahLst/>
            <a:cxnLst/>
            <a:rect r="r" b="b" t="t" l="l"/>
            <a:pathLst>
              <a:path h="3182879" w="2943148">
                <a:moveTo>
                  <a:pt x="0" y="0"/>
                </a:moveTo>
                <a:lnTo>
                  <a:pt x="2943148" y="0"/>
                </a:lnTo>
                <a:lnTo>
                  <a:pt x="2943148" y="3182878"/>
                </a:lnTo>
                <a:lnTo>
                  <a:pt x="0" y="3182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334756" y="2072344"/>
            <a:ext cx="7618489" cy="2025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49"/>
              </a:lnSpc>
              <a:spcBef>
                <a:spcPct val="0"/>
              </a:spcBef>
            </a:pPr>
            <a:r>
              <a:rPr lang="en-US" sz="11749">
                <a:solidFill>
                  <a:srgbClr val="C7B8BF"/>
                </a:solidFill>
                <a:latin typeface="BM Hanna"/>
                <a:ea typeface="BM Hanna"/>
                <a:cs typeface="BM Hanna"/>
                <a:sym typeface="BM Hanna"/>
              </a:rPr>
              <a:t>Chi siamo: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3704865" y="-448277"/>
            <a:ext cx="3739181" cy="2953953"/>
          </a:xfrm>
          <a:custGeom>
            <a:avLst/>
            <a:gdLst/>
            <a:ahLst/>
            <a:cxnLst/>
            <a:rect r="r" b="b" t="t" l="l"/>
            <a:pathLst>
              <a:path h="2953953" w="3739181">
                <a:moveTo>
                  <a:pt x="0" y="0"/>
                </a:moveTo>
                <a:lnTo>
                  <a:pt x="3739181" y="0"/>
                </a:lnTo>
                <a:lnTo>
                  <a:pt x="3739181" y="2953954"/>
                </a:lnTo>
                <a:lnTo>
                  <a:pt x="0" y="29539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59376" y="4597380"/>
            <a:ext cx="5667679" cy="2013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4"/>
              </a:lnSpc>
            </a:pPr>
            <a:r>
              <a:rPr lang="en-US" sz="3209">
                <a:solidFill>
                  <a:srgbClr val="FBCA48"/>
                </a:solidFill>
                <a:latin typeface="Bryndan Write"/>
                <a:ea typeface="Bryndan Write"/>
                <a:cs typeface="Bryndan Write"/>
                <a:sym typeface="Bryndan Write"/>
              </a:rPr>
              <a:t>GIULIA AQUILINO:</a:t>
            </a:r>
          </a:p>
          <a:p>
            <a:pPr algn="ctr">
              <a:lnSpc>
                <a:spcPts val="3144"/>
              </a:lnSpc>
            </a:pPr>
          </a:p>
          <a:p>
            <a:pPr algn="ctr">
              <a:lnSpc>
                <a:spcPts val="3144"/>
              </a:lnSpc>
            </a:pPr>
            <a:r>
              <a:rPr lang="en-US" sz="3209">
                <a:solidFill>
                  <a:srgbClr val="FBCA48"/>
                </a:solidFill>
                <a:latin typeface="Bryndan Write"/>
                <a:ea typeface="Bryndan Write"/>
                <a:cs typeface="Bryndan Write"/>
                <a:sym typeface="Bryndan Write"/>
              </a:rPr>
              <a:t>OPERATORE SOCIALE E COORDINATORE DI COMUNITà MAMMA - BAMBINO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387109" y="4597380"/>
            <a:ext cx="3762444" cy="1623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5"/>
              </a:lnSpc>
            </a:pPr>
            <a:r>
              <a:rPr lang="en-US" sz="3209">
                <a:solidFill>
                  <a:srgbClr val="F3D55B"/>
                </a:solidFill>
                <a:latin typeface="Bryndan Write"/>
                <a:ea typeface="Bryndan Write"/>
                <a:cs typeface="Bryndan Write"/>
                <a:sym typeface="Bryndan Write"/>
              </a:rPr>
              <a:t>ALEX MARFO:</a:t>
            </a:r>
          </a:p>
          <a:p>
            <a:pPr algn="ctr">
              <a:lnSpc>
                <a:spcPts val="3145"/>
              </a:lnSpc>
            </a:pPr>
          </a:p>
          <a:p>
            <a:pPr algn="ctr">
              <a:lnSpc>
                <a:spcPts val="3145"/>
              </a:lnSpc>
            </a:pPr>
            <a:r>
              <a:rPr lang="en-US" sz="3209">
                <a:solidFill>
                  <a:srgbClr val="F3D55B"/>
                </a:solidFill>
                <a:latin typeface="Bryndan Write"/>
                <a:ea typeface="Bryndan Write"/>
                <a:cs typeface="Bryndan Write"/>
                <a:sym typeface="Bryndan Write"/>
              </a:rPr>
              <a:t>MEDIATORE INTERCULTURALE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14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88908" y="1247422"/>
            <a:ext cx="9414710" cy="10216966"/>
          </a:xfrm>
          <a:custGeom>
            <a:avLst/>
            <a:gdLst/>
            <a:ahLst/>
            <a:cxnLst/>
            <a:rect r="r" b="b" t="t" l="l"/>
            <a:pathLst>
              <a:path h="10216966" w="9414710">
                <a:moveTo>
                  <a:pt x="0" y="0"/>
                </a:moveTo>
                <a:lnTo>
                  <a:pt x="9414711" y="0"/>
                </a:lnTo>
                <a:lnTo>
                  <a:pt x="9414711" y="10216966"/>
                </a:lnTo>
                <a:lnTo>
                  <a:pt x="0" y="102169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642167" y="1577361"/>
            <a:ext cx="4751880" cy="7132278"/>
          </a:xfrm>
          <a:custGeom>
            <a:avLst/>
            <a:gdLst/>
            <a:ahLst/>
            <a:cxnLst/>
            <a:rect r="r" b="b" t="t" l="l"/>
            <a:pathLst>
              <a:path h="7132278" w="4751880">
                <a:moveTo>
                  <a:pt x="0" y="0"/>
                </a:moveTo>
                <a:lnTo>
                  <a:pt x="4751880" y="0"/>
                </a:lnTo>
                <a:lnTo>
                  <a:pt x="4751880" y="7132278"/>
                </a:lnTo>
                <a:lnTo>
                  <a:pt x="0" y="71322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085855" y="3823091"/>
            <a:ext cx="9304770" cy="3831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81"/>
              </a:lnSpc>
              <a:spcBef>
                <a:spcPct val="0"/>
              </a:spcBef>
            </a:pPr>
            <a:r>
              <a:rPr lang="en-US" sz="7272">
                <a:solidFill>
                  <a:srgbClr val="ECF0F1"/>
                </a:solidFill>
                <a:latin typeface="BM Hanna"/>
                <a:ea typeface="BM Hanna"/>
                <a:cs typeface="BM Hanna"/>
                <a:sym typeface="BM Hanna"/>
              </a:rPr>
              <a:t>LA MIGRAZIONE è UNA COSTRUZIONE SOCIALE?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3405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615614" y="225044"/>
            <a:ext cx="9883630" cy="10527676"/>
          </a:xfrm>
          <a:custGeom>
            <a:avLst/>
            <a:gdLst/>
            <a:ahLst/>
            <a:cxnLst/>
            <a:rect r="r" b="b" t="t" l="l"/>
            <a:pathLst>
              <a:path h="10527676" w="9883630">
                <a:moveTo>
                  <a:pt x="0" y="0"/>
                </a:moveTo>
                <a:lnTo>
                  <a:pt x="9883630" y="0"/>
                </a:lnTo>
                <a:lnTo>
                  <a:pt x="9883630" y="10527677"/>
                </a:lnTo>
                <a:lnTo>
                  <a:pt x="0" y="105276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649989" y="1553907"/>
            <a:ext cx="2988023" cy="2360538"/>
          </a:xfrm>
          <a:custGeom>
            <a:avLst/>
            <a:gdLst/>
            <a:ahLst/>
            <a:cxnLst/>
            <a:rect r="r" b="b" t="t" l="l"/>
            <a:pathLst>
              <a:path h="2360538" w="2988023">
                <a:moveTo>
                  <a:pt x="0" y="0"/>
                </a:moveTo>
                <a:lnTo>
                  <a:pt x="2988022" y="0"/>
                </a:lnTo>
                <a:lnTo>
                  <a:pt x="2988022" y="2360538"/>
                </a:lnTo>
                <a:lnTo>
                  <a:pt x="0" y="2360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667559" y="7843902"/>
            <a:ext cx="5439991" cy="1414398"/>
          </a:xfrm>
          <a:custGeom>
            <a:avLst/>
            <a:gdLst/>
            <a:ahLst/>
            <a:cxnLst/>
            <a:rect r="r" b="b" t="t" l="l"/>
            <a:pathLst>
              <a:path h="1414398" w="5439991">
                <a:moveTo>
                  <a:pt x="0" y="0"/>
                </a:moveTo>
                <a:lnTo>
                  <a:pt x="5439991" y="0"/>
                </a:lnTo>
                <a:lnTo>
                  <a:pt x="5439991" y="1414398"/>
                </a:lnTo>
                <a:lnTo>
                  <a:pt x="0" y="14143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087872" y="225044"/>
            <a:ext cx="9723479" cy="10527676"/>
          </a:xfrm>
          <a:custGeom>
            <a:avLst/>
            <a:gdLst/>
            <a:ahLst/>
            <a:cxnLst/>
            <a:rect r="r" b="b" t="t" l="l"/>
            <a:pathLst>
              <a:path h="10527676" w="9723479">
                <a:moveTo>
                  <a:pt x="0" y="0"/>
                </a:moveTo>
                <a:lnTo>
                  <a:pt x="9723479" y="0"/>
                </a:lnTo>
                <a:lnTo>
                  <a:pt x="9723479" y="10527677"/>
                </a:lnTo>
                <a:lnTo>
                  <a:pt x="0" y="105276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986112" y="4041230"/>
            <a:ext cx="12315775" cy="360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2"/>
              </a:lnSpc>
              <a:spcBef>
                <a:spcPct val="0"/>
              </a:spcBef>
            </a:pPr>
            <a:r>
              <a:rPr lang="en-US" sz="2280">
                <a:solidFill>
                  <a:srgbClr val="EEEFEE"/>
                </a:solidFill>
                <a:latin typeface="Bryndan Write"/>
                <a:ea typeface="Bryndan Write"/>
                <a:cs typeface="Bryndan Write"/>
                <a:sym typeface="Bryndan Write"/>
              </a:rPr>
              <a:t>L'immigrazione, è un fenomeno complesso che ridefinisce costantemente il tessuto sociale delle nostre comunità. L'arrivo di adulti stranieri sul territorio italiano, siano essi rifugiati, richiedenti asilo o migranti economici, porta con sé non solo storie individuali e bisogni specifici, ma anche un bagaglio di culture, lingue e sistemi di valori differenti. In questo scenario, la mediazione interculturale emerge come uno strumento indispensabile, non un mero servizio accessorio, bensì una chiave di volta per un'accoglienza efficace e un'integrazione autentica. La mediazione interculturale agisce come un ponte, facilitando la comunicazione e la comprensione reciproca tra le persone migranti e la società ospitante, prevenendo incomprensioni e promuovendo la coesione sociale.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FB3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35855" y="265813"/>
            <a:ext cx="17816454" cy="3039978"/>
            <a:chOff x="0" y="0"/>
            <a:chExt cx="23755272" cy="4053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983187" y="0"/>
              <a:ext cx="3748015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48015">
                  <a:moveTo>
                    <a:pt x="0" y="0"/>
                  </a:moveTo>
                  <a:lnTo>
                    <a:pt x="3748015" y="0"/>
                  </a:lnTo>
                  <a:lnTo>
                    <a:pt x="3748015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7979358" y="0"/>
              <a:ext cx="3761089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61089">
                  <a:moveTo>
                    <a:pt x="0" y="0"/>
                  </a:moveTo>
                  <a:lnTo>
                    <a:pt x="3761089" y="0"/>
                  </a:lnTo>
                  <a:lnTo>
                    <a:pt x="3761089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988604" y="0"/>
              <a:ext cx="3778664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78664">
                  <a:moveTo>
                    <a:pt x="0" y="0"/>
                  </a:moveTo>
                  <a:lnTo>
                    <a:pt x="3778664" y="0"/>
                  </a:lnTo>
                  <a:lnTo>
                    <a:pt x="3778664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735031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35031">
                  <a:moveTo>
                    <a:pt x="0" y="0"/>
                  </a:moveTo>
                  <a:lnTo>
                    <a:pt x="3735031" y="0"/>
                  </a:lnTo>
                  <a:lnTo>
                    <a:pt x="3735031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6015424" y="0"/>
              <a:ext cx="3748015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48015">
                  <a:moveTo>
                    <a:pt x="0" y="0"/>
                  </a:moveTo>
                  <a:lnTo>
                    <a:pt x="3748015" y="0"/>
                  </a:lnTo>
                  <a:lnTo>
                    <a:pt x="3748015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0011595" y="0"/>
              <a:ext cx="3743677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43677">
                  <a:moveTo>
                    <a:pt x="0" y="0"/>
                  </a:moveTo>
                  <a:lnTo>
                    <a:pt x="3743677" y="0"/>
                  </a:lnTo>
                  <a:lnTo>
                    <a:pt x="3743677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235855" y="6981120"/>
            <a:ext cx="2807840" cy="3040067"/>
          </a:xfrm>
          <a:custGeom>
            <a:avLst/>
            <a:gdLst/>
            <a:ahLst/>
            <a:cxnLst/>
            <a:rect r="r" b="b" t="t" l="l"/>
            <a:pathLst>
              <a:path h="3040067" w="2807840">
                <a:moveTo>
                  <a:pt x="0" y="0"/>
                </a:moveTo>
                <a:lnTo>
                  <a:pt x="2807840" y="0"/>
                </a:lnTo>
                <a:lnTo>
                  <a:pt x="2807840" y="3040067"/>
                </a:lnTo>
                <a:lnTo>
                  <a:pt x="0" y="304006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244552" y="6986258"/>
            <a:ext cx="2795113" cy="3029790"/>
          </a:xfrm>
          <a:custGeom>
            <a:avLst/>
            <a:gdLst/>
            <a:ahLst/>
            <a:cxnLst/>
            <a:rect r="r" b="b" t="t" l="l"/>
            <a:pathLst>
              <a:path h="3029790" w="2795113">
                <a:moveTo>
                  <a:pt x="0" y="0"/>
                </a:moveTo>
                <a:lnTo>
                  <a:pt x="2795113" y="0"/>
                </a:lnTo>
                <a:lnTo>
                  <a:pt x="2795113" y="3029790"/>
                </a:lnTo>
                <a:lnTo>
                  <a:pt x="0" y="302979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35773" y="3635781"/>
            <a:ext cx="17816536" cy="3015437"/>
            <a:chOff x="0" y="0"/>
            <a:chExt cx="23755382" cy="402058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743786" cy="4020583"/>
            </a:xfrm>
            <a:custGeom>
              <a:avLst/>
              <a:gdLst/>
              <a:ahLst/>
              <a:cxnLst/>
              <a:rect r="r" b="b" t="t" l="l"/>
              <a:pathLst>
                <a:path h="4020583" w="3743786">
                  <a:moveTo>
                    <a:pt x="0" y="0"/>
                  </a:moveTo>
                  <a:lnTo>
                    <a:pt x="3743786" y="0"/>
                  </a:lnTo>
                  <a:lnTo>
                    <a:pt x="3743786" y="4020583"/>
                  </a:lnTo>
                  <a:lnTo>
                    <a:pt x="0" y="402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0011595" y="16420"/>
              <a:ext cx="3743786" cy="3987742"/>
            </a:xfrm>
            <a:custGeom>
              <a:avLst/>
              <a:gdLst/>
              <a:ahLst/>
              <a:cxnLst/>
              <a:rect r="r" b="b" t="t" l="l"/>
              <a:pathLst>
                <a:path h="3987742" w="3743786">
                  <a:moveTo>
                    <a:pt x="0" y="0"/>
                  </a:moveTo>
                  <a:lnTo>
                    <a:pt x="3743787" y="0"/>
                  </a:lnTo>
                  <a:lnTo>
                    <a:pt x="3743787" y="3987743"/>
                  </a:lnTo>
                  <a:lnTo>
                    <a:pt x="0" y="3987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3239490" y="3635781"/>
            <a:ext cx="11809103" cy="6380267"/>
            <a:chOff x="0" y="0"/>
            <a:chExt cx="4661628" cy="251860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661628" cy="2518602"/>
            </a:xfrm>
            <a:custGeom>
              <a:avLst/>
              <a:gdLst/>
              <a:ahLst/>
              <a:cxnLst/>
              <a:rect r="r" b="b" t="t" l="l"/>
              <a:pathLst>
                <a:path h="2518602" w="4661628">
                  <a:moveTo>
                    <a:pt x="0" y="0"/>
                  </a:moveTo>
                  <a:lnTo>
                    <a:pt x="4661628" y="0"/>
                  </a:lnTo>
                  <a:lnTo>
                    <a:pt x="4661628" y="2518602"/>
                  </a:lnTo>
                  <a:lnTo>
                    <a:pt x="0" y="2518602"/>
                  </a:lnTo>
                  <a:close/>
                </a:path>
              </a:pathLst>
            </a:custGeom>
            <a:solidFill>
              <a:srgbClr val="265138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2551243" y="6070977"/>
            <a:ext cx="13185678" cy="2029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65"/>
              </a:lnSpc>
            </a:pPr>
            <a:r>
              <a:rPr lang="en-US" sz="8331">
                <a:solidFill>
                  <a:srgbClr val="D4761A"/>
                </a:solidFill>
                <a:latin typeface="BM Hanna"/>
                <a:ea typeface="BM Hanna"/>
                <a:cs typeface="BM Hanna"/>
                <a:sym typeface="BM Hanna"/>
              </a:rPr>
              <a:t>MEDIATORE INTERCULTURALE: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010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47619" y="620883"/>
            <a:ext cx="3446181" cy="2722483"/>
          </a:xfrm>
          <a:custGeom>
            <a:avLst/>
            <a:gdLst/>
            <a:ahLst/>
            <a:cxnLst/>
            <a:rect r="r" b="b" t="t" l="l"/>
            <a:pathLst>
              <a:path h="2722483" w="3446181">
                <a:moveTo>
                  <a:pt x="0" y="0"/>
                </a:moveTo>
                <a:lnTo>
                  <a:pt x="3446181" y="0"/>
                </a:lnTo>
                <a:lnTo>
                  <a:pt x="3446181" y="2722483"/>
                </a:lnTo>
                <a:lnTo>
                  <a:pt x="0" y="27224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993800" y="8034848"/>
            <a:ext cx="6274114" cy="1631270"/>
          </a:xfrm>
          <a:custGeom>
            <a:avLst/>
            <a:gdLst/>
            <a:ahLst/>
            <a:cxnLst/>
            <a:rect r="r" b="b" t="t" l="l"/>
            <a:pathLst>
              <a:path h="1631270" w="6274114">
                <a:moveTo>
                  <a:pt x="0" y="0"/>
                </a:moveTo>
                <a:lnTo>
                  <a:pt x="6274114" y="0"/>
                </a:lnTo>
                <a:lnTo>
                  <a:pt x="6274114" y="1631269"/>
                </a:lnTo>
                <a:lnTo>
                  <a:pt x="0" y="16312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2294200" y="620883"/>
            <a:ext cx="3446181" cy="2722483"/>
          </a:xfrm>
          <a:custGeom>
            <a:avLst/>
            <a:gdLst/>
            <a:ahLst/>
            <a:cxnLst/>
            <a:rect r="r" b="b" t="t" l="l"/>
            <a:pathLst>
              <a:path h="2722483" w="3446181">
                <a:moveTo>
                  <a:pt x="3446181" y="0"/>
                </a:moveTo>
                <a:lnTo>
                  <a:pt x="0" y="0"/>
                </a:lnTo>
                <a:lnTo>
                  <a:pt x="0" y="2722483"/>
                </a:lnTo>
                <a:lnTo>
                  <a:pt x="3446181" y="2722483"/>
                </a:lnTo>
                <a:lnTo>
                  <a:pt x="34461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90099" y="3854008"/>
            <a:ext cx="17259300" cy="4180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D4761A"/>
                </a:solidFill>
                <a:latin typeface="Open Sans"/>
                <a:ea typeface="Open Sans"/>
                <a:cs typeface="Open Sans"/>
                <a:sym typeface="Open Sans"/>
              </a:rPr>
              <a:t>E’ una figura professionale e un processo dinamico che mira a facilitare la comunicazione, la comprensione reciproca e l'interazione costruttiva tra individui e gruppi appartenenti a culture diverse. Il suo scopo principale è quello di costruire ponti tra mondi culturali differenti, prevenendo e gestendo incomprensioni o conflitti che possono derivare da barriere linguistiche, culturali o da diverse interpretazioni della realtà.</a:t>
            </a:r>
          </a:p>
          <a:p>
            <a:pPr algn="ctr"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010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47619" y="620883"/>
            <a:ext cx="3446181" cy="2722483"/>
          </a:xfrm>
          <a:custGeom>
            <a:avLst/>
            <a:gdLst/>
            <a:ahLst/>
            <a:cxnLst/>
            <a:rect r="r" b="b" t="t" l="l"/>
            <a:pathLst>
              <a:path h="2722483" w="3446181">
                <a:moveTo>
                  <a:pt x="0" y="0"/>
                </a:moveTo>
                <a:lnTo>
                  <a:pt x="3446181" y="0"/>
                </a:lnTo>
                <a:lnTo>
                  <a:pt x="3446181" y="2722483"/>
                </a:lnTo>
                <a:lnTo>
                  <a:pt x="0" y="27224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993800" y="8034848"/>
            <a:ext cx="6274114" cy="1631270"/>
          </a:xfrm>
          <a:custGeom>
            <a:avLst/>
            <a:gdLst/>
            <a:ahLst/>
            <a:cxnLst/>
            <a:rect r="r" b="b" t="t" l="l"/>
            <a:pathLst>
              <a:path h="1631270" w="6274114">
                <a:moveTo>
                  <a:pt x="0" y="0"/>
                </a:moveTo>
                <a:lnTo>
                  <a:pt x="6274114" y="0"/>
                </a:lnTo>
                <a:lnTo>
                  <a:pt x="6274114" y="1631269"/>
                </a:lnTo>
                <a:lnTo>
                  <a:pt x="0" y="16312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2294200" y="620883"/>
            <a:ext cx="3446181" cy="2722483"/>
          </a:xfrm>
          <a:custGeom>
            <a:avLst/>
            <a:gdLst/>
            <a:ahLst/>
            <a:cxnLst/>
            <a:rect r="r" b="b" t="t" l="l"/>
            <a:pathLst>
              <a:path h="2722483" w="3446181">
                <a:moveTo>
                  <a:pt x="3446181" y="0"/>
                </a:moveTo>
                <a:lnTo>
                  <a:pt x="0" y="0"/>
                </a:lnTo>
                <a:lnTo>
                  <a:pt x="0" y="2722483"/>
                </a:lnTo>
                <a:lnTo>
                  <a:pt x="3446181" y="2722483"/>
                </a:lnTo>
                <a:lnTo>
                  <a:pt x="34461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90099" y="3854008"/>
            <a:ext cx="17259300" cy="4780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D4761A"/>
                </a:solidFill>
                <a:latin typeface="Open Sans"/>
                <a:ea typeface="Open Sans"/>
                <a:cs typeface="Open Sans"/>
                <a:sym typeface="Open Sans"/>
              </a:rPr>
              <a:t>Non è una semplice traduzione linguistica, bensì un'attività molto più complessa e profonda. Il mediatore interculturale, infatti, possiede una doppia competenza: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D47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Linguistica</a:t>
            </a:r>
            <a:r>
              <a:rPr lang="en-US" sz="3399">
                <a:solidFill>
                  <a:srgbClr val="D4761A"/>
                </a:solidFill>
                <a:latin typeface="Open Sans"/>
                <a:ea typeface="Open Sans"/>
                <a:cs typeface="Open Sans"/>
                <a:sym typeface="Open Sans"/>
              </a:rPr>
              <a:t>: Conosce fluentemente le lingue delle parti coinvolte, garantendo una traduzione accurata e sensibile alle sfumature.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D47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Culturale</a:t>
            </a:r>
            <a:r>
              <a:rPr lang="en-US" sz="3399">
                <a:solidFill>
                  <a:srgbClr val="D4761A"/>
                </a:solidFill>
                <a:latin typeface="Open Sans"/>
                <a:ea typeface="Open Sans"/>
                <a:cs typeface="Open Sans"/>
                <a:sym typeface="Open Sans"/>
              </a:rPr>
              <a:t>: Possiede una conoscenza approfondita delle culture di provenienza e di quella ospitante, comprese le loro norme sociali, valori, credenze, comportamenti non verbali e sistemi di riferimento.</a:t>
            </a:r>
          </a:p>
          <a:p>
            <a:pPr algn="ctr"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823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0"/>
            <a:ext cx="9144000" cy="10287000"/>
            <a:chOff x="0" y="0"/>
            <a:chExt cx="1701236" cy="19138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01235" cy="1913890"/>
            </a:xfrm>
            <a:custGeom>
              <a:avLst/>
              <a:gdLst/>
              <a:ahLst/>
              <a:cxnLst/>
              <a:rect r="r" b="b" t="t" l="l"/>
              <a:pathLst>
                <a:path h="1913890" w="1701235">
                  <a:moveTo>
                    <a:pt x="0" y="0"/>
                  </a:moveTo>
                  <a:lnTo>
                    <a:pt x="1701235" y="0"/>
                  </a:lnTo>
                  <a:lnTo>
                    <a:pt x="170123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7C201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253541" y="2696733"/>
            <a:ext cx="7143738" cy="7725622"/>
          </a:xfrm>
          <a:custGeom>
            <a:avLst/>
            <a:gdLst/>
            <a:ahLst/>
            <a:cxnLst/>
            <a:rect r="r" b="b" t="t" l="l"/>
            <a:pathLst>
              <a:path h="7725622" w="7143738">
                <a:moveTo>
                  <a:pt x="0" y="0"/>
                </a:moveTo>
                <a:lnTo>
                  <a:pt x="7143739" y="0"/>
                </a:lnTo>
                <a:lnTo>
                  <a:pt x="7143739" y="7725622"/>
                </a:lnTo>
                <a:lnTo>
                  <a:pt x="0" y="7725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1701236" cy="191389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01235" cy="1913890"/>
            </a:xfrm>
            <a:custGeom>
              <a:avLst/>
              <a:gdLst/>
              <a:ahLst/>
              <a:cxnLst/>
              <a:rect r="r" b="b" t="t" l="l"/>
              <a:pathLst>
                <a:path h="1913890" w="1701235">
                  <a:moveTo>
                    <a:pt x="0" y="0"/>
                  </a:moveTo>
                  <a:lnTo>
                    <a:pt x="1701235" y="0"/>
                  </a:lnTo>
                  <a:lnTo>
                    <a:pt x="170123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A1937"/>
            </a:solidFill>
          </p:spPr>
        </p:sp>
      </p:grpSp>
      <p:sp>
        <p:nvSpPr>
          <p:cNvPr name="Freeform 7" id="7"/>
          <p:cNvSpPr/>
          <p:nvPr/>
        </p:nvSpPr>
        <p:spPr>
          <a:xfrm flipH="true" flipV="false" rot="0">
            <a:off x="-2000996" y="2696733"/>
            <a:ext cx="7143738" cy="7725622"/>
          </a:xfrm>
          <a:custGeom>
            <a:avLst/>
            <a:gdLst/>
            <a:ahLst/>
            <a:cxnLst/>
            <a:rect r="r" b="b" t="t" l="l"/>
            <a:pathLst>
              <a:path h="7725622" w="7143738">
                <a:moveTo>
                  <a:pt x="7143739" y="0"/>
                </a:moveTo>
                <a:lnTo>
                  <a:pt x="0" y="0"/>
                </a:lnTo>
                <a:lnTo>
                  <a:pt x="0" y="7725622"/>
                </a:lnTo>
                <a:lnTo>
                  <a:pt x="7143739" y="7725622"/>
                </a:lnTo>
                <a:lnTo>
                  <a:pt x="714373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482375" y="4526450"/>
            <a:ext cx="5396463" cy="2033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4836">
                <a:solidFill>
                  <a:srgbClr val="EEEFEE"/>
                </a:solidFill>
                <a:latin typeface="BM Hanna"/>
                <a:ea typeface="BM Hanna"/>
                <a:cs typeface="BM Hanna"/>
                <a:sym typeface="BM Hanna"/>
              </a:rPr>
              <a:t>COSA FA IL MEDIATORE INTERCULTURALE: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44000" y="4061561"/>
            <a:ext cx="5574383" cy="2924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563862" indent="-281931" lvl="1">
              <a:lnSpc>
                <a:spcPts val="2846"/>
              </a:lnSpc>
              <a:buFont typeface="Arial"/>
              <a:buChar char="•"/>
            </a:pPr>
            <a:r>
              <a:rPr lang="en-US" sz="2611">
                <a:solidFill>
                  <a:srgbClr val="FBCA48"/>
                </a:solidFill>
                <a:latin typeface="Bryndan Write"/>
                <a:ea typeface="Bryndan Write"/>
                <a:cs typeface="Bryndan Write"/>
                <a:sym typeface="Bryndan Write"/>
              </a:rPr>
              <a:t>FACILITARE LA COMUNICAZIONE</a:t>
            </a:r>
          </a:p>
          <a:p>
            <a:pPr algn="ctr">
              <a:lnSpc>
                <a:spcPts val="2846"/>
              </a:lnSpc>
            </a:pPr>
          </a:p>
          <a:p>
            <a:pPr algn="ctr" marL="563862" indent="-281931" lvl="1">
              <a:lnSpc>
                <a:spcPts val="2846"/>
              </a:lnSpc>
              <a:buFont typeface="Arial"/>
              <a:buChar char="•"/>
            </a:pPr>
            <a:r>
              <a:rPr lang="en-US" sz="2611">
                <a:solidFill>
                  <a:srgbClr val="FBCA48"/>
                </a:solidFill>
                <a:latin typeface="Bryndan Write"/>
                <a:ea typeface="Bryndan Write"/>
                <a:cs typeface="Bryndan Write"/>
                <a:sym typeface="Bryndan Write"/>
              </a:rPr>
              <a:t>DECODIFICARE</a:t>
            </a:r>
            <a:r>
              <a:rPr lang="en-US" sz="2611">
                <a:solidFill>
                  <a:srgbClr val="FBCA48"/>
                </a:solidFill>
                <a:latin typeface="Bryndan Write"/>
                <a:ea typeface="Bryndan Write"/>
                <a:cs typeface="Bryndan Write"/>
                <a:sym typeface="Bryndan Write"/>
              </a:rPr>
              <a:t> IL LINGUAGGIO NON VERBALE</a:t>
            </a:r>
          </a:p>
          <a:p>
            <a:pPr algn="ctr">
              <a:lnSpc>
                <a:spcPts val="2846"/>
              </a:lnSpc>
            </a:pPr>
          </a:p>
          <a:p>
            <a:pPr algn="ctr" marL="563862" indent="-281931" lvl="1">
              <a:lnSpc>
                <a:spcPts val="2846"/>
              </a:lnSpc>
              <a:buFont typeface="Arial"/>
              <a:buChar char="•"/>
            </a:pPr>
            <a:r>
              <a:rPr lang="en-US" sz="2611">
                <a:solidFill>
                  <a:srgbClr val="FBCA48"/>
                </a:solidFill>
                <a:latin typeface="Bryndan Write"/>
                <a:ea typeface="Bryndan Write"/>
                <a:cs typeface="Bryndan Write"/>
                <a:sym typeface="Bryndan Write"/>
              </a:rPr>
              <a:t>RIDURRE</a:t>
            </a:r>
            <a:r>
              <a:rPr lang="en-US" sz="2611">
                <a:solidFill>
                  <a:srgbClr val="FBCA48"/>
                </a:solidFill>
                <a:latin typeface="Bryndan Write"/>
                <a:ea typeface="Bryndan Write"/>
                <a:cs typeface="Bryndan Write"/>
                <a:sym typeface="Bryndan Write"/>
              </a:rPr>
              <a:t> LE INCOMPRENSIONI CULTURALI</a:t>
            </a:r>
          </a:p>
          <a:p>
            <a:pPr algn="ctr">
              <a:lnSpc>
                <a:spcPts val="2846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823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0"/>
            <a:ext cx="9144000" cy="10287000"/>
            <a:chOff x="0" y="0"/>
            <a:chExt cx="1701236" cy="19138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01235" cy="1913890"/>
            </a:xfrm>
            <a:custGeom>
              <a:avLst/>
              <a:gdLst/>
              <a:ahLst/>
              <a:cxnLst/>
              <a:rect r="r" b="b" t="t" l="l"/>
              <a:pathLst>
                <a:path h="1913890" w="1701235">
                  <a:moveTo>
                    <a:pt x="0" y="0"/>
                  </a:moveTo>
                  <a:lnTo>
                    <a:pt x="1701235" y="0"/>
                  </a:lnTo>
                  <a:lnTo>
                    <a:pt x="170123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7C201A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253541" y="2696733"/>
            <a:ext cx="7143738" cy="7725622"/>
          </a:xfrm>
          <a:custGeom>
            <a:avLst/>
            <a:gdLst/>
            <a:ahLst/>
            <a:cxnLst/>
            <a:rect r="r" b="b" t="t" l="l"/>
            <a:pathLst>
              <a:path h="7725622" w="7143738">
                <a:moveTo>
                  <a:pt x="0" y="0"/>
                </a:moveTo>
                <a:lnTo>
                  <a:pt x="7143739" y="0"/>
                </a:lnTo>
                <a:lnTo>
                  <a:pt x="7143739" y="7725622"/>
                </a:lnTo>
                <a:lnTo>
                  <a:pt x="0" y="7725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1701236" cy="191389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01235" cy="1913890"/>
            </a:xfrm>
            <a:custGeom>
              <a:avLst/>
              <a:gdLst/>
              <a:ahLst/>
              <a:cxnLst/>
              <a:rect r="r" b="b" t="t" l="l"/>
              <a:pathLst>
                <a:path h="1913890" w="1701235">
                  <a:moveTo>
                    <a:pt x="0" y="0"/>
                  </a:moveTo>
                  <a:lnTo>
                    <a:pt x="1701235" y="0"/>
                  </a:lnTo>
                  <a:lnTo>
                    <a:pt x="170123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A1937"/>
            </a:solidFill>
          </p:spPr>
        </p:sp>
      </p:grpSp>
      <p:sp>
        <p:nvSpPr>
          <p:cNvPr name="Freeform 7" id="7"/>
          <p:cNvSpPr/>
          <p:nvPr/>
        </p:nvSpPr>
        <p:spPr>
          <a:xfrm flipH="true" flipV="false" rot="0">
            <a:off x="-2000996" y="2696733"/>
            <a:ext cx="7143738" cy="7725622"/>
          </a:xfrm>
          <a:custGeom>
            <a:avLst/>
            <a:gdLst/>
            <a:ahLst/>
            <a:cxnLst/>
            <a:rect r="r" b="b" t="t" l="l"/>
            <a:pathLst>
              <a:path h="7725622" w="7143738">
                <a:moveTo>
                  <a:pt x="7143739" y="0"/>
                </a:moveTo>
                <a:lnTo>
                  <a:pt x="0" y="0"/>
                </a:lnTo>
                <a:lnTo>
                  <a:pt x="0" y="7725622"/>
                </a:lnTo>
                <a:lnTo>
                  <a:pt x="7143739" y="7725622"/>
                </a:lnTo>
                <a:lnTo>
                  <a:pt x="714373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482375" y="4526450"/>
            <a:ext cx="5396463" cy="2033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4836">
                <a:solidFill>
                  <a:srgbClr val="EEEFEE"/>
                </a:solidFill>
                <a:latin typeface="BM Hanna"/>
                <a:ea typeface="BM Hanna"/>
                <a:cs typeface="BM Hanna"/>
                <a:sym typeface="BM Hanna"/>
              </a:rPr>
              <a:t>COSA FA IL MEDIATORE INTERCULTURALE: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256867" y="3882245"/>
            <a:ext cx="5574383" cy="2512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563862" indent="-281931" lvl="1">
              <a:lnSpc>
                <a:spcPts val="2846"/>
              </a:lnSpc>
              <a:buFont typeface="Arial"/>
              <a:buChar char="•"/>
            </a:pPr>
            <a:r>
              <a:rPr lang="en-US" sz="2611">
                <a:solidFill>
                  <a:srgbClr val="FBCA48"/>
                </a:solidFill>
                <a:latin typeface="Bryndan Write"/>
                <a:ea typeface="Bryndan Write"/>
                <a:cs typeface="Bryndan Write"/>
                <a:sym typeface="Bryndan Write"/>
              </a:rPr>
              <a:t>SUPPORTARE LORIENTAMENTO E L’ACCESSO AI SERVIZI</a:t>
            </a:r>
          </a:p>
          <a:p>
            <a:pPr algn="ctr">
              <a:lnSpc>
                <a:spcPts val="2846"/>
              </a:lnSpc>
            </a:pPr>
          </a:p>
          <a:p>
            <a:pPr algn="ctr" marL="563862" indent="-281931" lvl="1">
              <a:lnSpc>
                <a:spcPts val="2846"/>
              </a:lnSpc>
              <a:buFont typeface="Arial"/>
              <a:buChar char="•"/>
            </a:pPr>
            <a:r>
              <a:rPr lang="en-US" sz="2611">
                <a:solidFill>
                  <a:srgbClr val="FBCA48"/>
                </a:solidFill>
                <a:latin typeface="Bryndan Write"/>
                <a:ea typeface="Bryndan Write"/>
                <a:cs typeface="Bryndan Write"/>
                <a:sym typeface="Bryndan Write"/>
              </a:rPr>
              <a:t>PROMUOVERE LA FIDUCIA</a:t>
            </a:r>
          </a:p>
          <a:p>
            <a:pPr algn="ctr">
              <a:lnSpc>
                <a:spcPts val="2846"/>
              </a:lnSpc>
            </a:pPr>
          </a:p>
          <a:p>
            <a:pPr algn="ctr" marL="563862" indent="-281931" lvl="1">
              <a:lnSpc>
                <a:spcPts val="2846"/>
              </a:lnSpc>
              <a:buFont typeface="Arial"/>
              <a:buChar char="•"/>
            </a:pPr>
            <a:r>
              <a:rPr lang="en-US" sz="2611">
                <a:solidFill>
                  <a:srgbClr val="FBCA48"/>
                </a:solidFill>
                <a:latin typeface="Bryndan Write"/>
                <a:ea typeface="Bryndan Write"/>
                <a:cs typeface="Bryndan Write"/>
                <a:sym typeface="Bryndan Write"/>
              </a:rPr>
              <a:t>PREVENIRE E GESTIRE I CONFLITTIi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B4D7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85986" y="4358593"/>
            <a:ext cx="9516029" cy="2986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65"/>
              </a:lnSpc>
            </a:pPr>
            <a:r>
              <a:rPr lang="en-US" sz="8332">
                <a:solidFill>
                  <a:srgbClr val="391416"/>
                </a:solidFill>
                <a:latin typeface="BM Hanna"/>
                <a:ea typeface="BM Hanna"/>
                <a:cs typeface="BM Hanna"/>
                <a:sym typeface="BM Hanna"/>
              </a:rPr>
              <a:t>I LUOGHI DEL MEDIATORE INTERCULTURALE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2547619" y="1028700"/>
            <a:ext cx="3446181" cy="2722483"/>
          </a:xfrm>
          <a:custGeom>
            <a:avLst/>
            <a:gdLst/>
            <a:ahLst/>
            <a:cxnLst/>
            <a:rect r="r" b="b" t="t" l="l"/>
            <a:pathLst>
              <a:path h="2722483" w="3446181">
                <a:moveTo>
                  <a:pt x="0" y="0"/>
                </a:moveTo>
                <a:lnTo>
                  <a:pt x="3446181" y="0"/>
                </a:lnTo>
                <a:lnTo>
                  <a:pt x="3446181" y="2722483"/>
                </a:lnTo>
                <a:lnTo>
                  <a:pt x="0" y="27224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06943" y="7743356"/>
            <a:ext cx="6274114" cy="1631270"/>
          </a:xfrm>
          <a:custGeom>
            <a:avLst/>
            <a:gdLst/>
            <a:ahLst/>
            <a:cxnLst/>
            <a:rect r="r" b="b" t="t" l="l"/>
            <a:pathLst>
              <a:path h="1631270" w="6274114">
                <a:moveTo>
                  <a:pt x="0" y="0"/>
                </a:moveTo>
                <a:lnTo>
                  <a:pt x="6274114" y="0"/>
                </a:lnTo>
                <a:lnTo>
                  <a:pt x="6274114" y="1631269"/>
                </a:lnTo>
                <a:lnTo>
                  <a:pt x="0" y="16312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2294200" y="1028700"/>
            <a:ext cx="3446181" cy="2722483"/>
          </a:xfrm>
          <a:custGeom>
            <a:avLst/>
            <a:gdLst/>
            <a:ahLst/>
            <a:cxnLst/>
            <a:rect r="r" b="b" t="t" l="l"/>
            <a:pathLst>
              <a:path h="2722483" w="3446181">
                <a:moveTo>
                  <a:pt x="3446181" y="0"/>
                </a:moveTo>
                <a:lnTo>
                  <a:pt x="0" y="0"/>
                </a:lnTo>
                <a:lnTo>
                  <a:pt x="0" y="2722483"/>
                </a:lnTo>
                <a:lnTo>
                  <a:pt x="3446181" y="2722483"/>
                </a:lnTo>
                <a:lnTo>
                  <a:pt x="34461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316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57311" y="150876"/>
            <a:ext cx="2988023" cy="2360538"/>
          </a:xfrm>
          <a:custGeom>
            <a:avLst/>
            <a:gdLst/>
            <a:ahLst/>
            <a:cxnLst/>
            <a:rect r="r" b="b" t="t" l="l"/>
            <a:pathLst>
              <a:path h="2360538" w="2988023">
                <a:moveTo>
                  <a:pt x="0" y="0"/>
                </a:moveTo>
                <a:lnTo>
                  <a:pt x="2988022" y="0"/>
                </a:lnTo>
                <a:lnTo>
                  <a:pt x="2988022" y="2360537"/>
                </a:lnTo>
                <a:lnTo>
                  <a:pt x="0" y="23605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24005" y="6811121"/>
            <a:ext cx="5439991" cy="1414398"/>
          </a:xfrm>
          <a:custGeom>
            <a:avLst/>
            <a:gdLst/>
            <a:ahLst/>
            <a:cxnLst/>
            <a:rect r="r" b="b" t="t" l="l"/>
            <a:pathLst>
              <a:path h="1414398" w="5439991">
                <a:moveTo>
                  <a:pt x="0" y="0"/>
                </a:moveTo>
                <a:lnTo>
                  <a:pt x="5439990" y="0"/>
                </a:lnTo>
                <a:lnTo>
                  <a:pt x="5439990" y="1414397"/>
                </a:lnTo>
                <a:lnTo>
                  <a:pt x="0" y="14143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340017" y="4154076"/>
            <a:ext cx="6207321" cy="6728487"/>
          </a:xfrm>
          <a:custGeom>
            <a:avLst/>
            <a:gdLst/>
            <a:ahLst/>
            <a:cxnLst/>
            <a:rect r="r" b="b" t="t" l="l"/>
            <a:pathLst>
              <a:path h="6728487" w="6207321">
                <a:moveTo>
                  <a:pt x="0" y="0"/>
                </a:moveTo>
                <a:lnTo>
                  <a:pt x="6207321" y="0"/>
                </a:lnTo>
                <a:lnTo>
                  <a:pt x="6207321" y="6728487"/>
                </a:lnTo>
                <a:lnTo>
                  <a:pt x="0" y="6728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079970" y="4400785"/>
            <a:ext cx="5939076" cy="5886215"/>
          </a:xfrm>
          <a:custGeom>
            <a:avLst/>
            <a:gdLst/>
            <a:ahLst/>
            <a:cxnLst/>
            <a:rect r="r" b="b" t="t" l="l"/>
            <a:pathLst>
              <a:path h="5886215" w="5939076">
                <a:moveTo>
                  <a:pt x="0" y="0"/>
                </a:moveTo>
                <a:lnTo>
                  <a:pt x="5939076" y="0"/>
                </a:lnTo>
                <a:lnTo>
                  <a:pt x="5939076" y="5886215"/>
                </a:lnTo>
                <a:lnTo>
                  <a:pt x="0" y="58862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909" t="-14309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139797" y="4535424"/>
            <a:ext cx="9423050" cy="1120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73608" indent="-336804" lvl="1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C7B8BF"/>
                </a:solidFill>
                <a:latin typeface="Bryndan Write"/>
                <a:ea typeface="Bryndan Write"/>
                <a:cs typeface="Bryndan Write"/>
                <a:sym typeface="Bryndan Write"/>
              </a:rPr>
              <a:t>NEI PUNTI DI SBARCO E PRIMA ACCOGLIENZA</a:t>
            </a:r>
          </a:p>
          <a:p>
            <a:pPr algn="ctr" marL="673608" indent="-336804" lvl="1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C7B8BF"/>
                </a:solidFill>
                <a:latin typeface="Bryndan Write"/>
                <a:ea typeface="Bryndan Write"/>
                <a:cs typeface="Bryndan Write"/>
                <a:sym typeface="Bryndan Write"/>
              </a:rPr>
              <a:t>NELL’ASSISTENZA SANITARIA URGENTE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00422" y="2695211"/>
            <a:ext cx="16887155" cy="1111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C7B8B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FASE DI PRIMO CONTATTO E EMERGENZA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A1A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57311" y="150876"/>
            <a:ext cx="2988023" cy="2360538"/>
          </a:xfrm>
          <a:custGeom>
            <a:avLst/>
            <a:gdLst/>
            <a:ahLst/>
            <a:cxnLst/>
            <a:rect r="r" b="b" t="t" l="l"/>
            <a:pathLst>
              <a:path h="2360538" w="2988023">
                <a:moveTo>
                  <a:pt x="0" y="0"/>
                </a:moveTo>
                <a:lnTo>
                  <a:pt x="2988022" y="0"/>
                </a:lnTo>
                <a:lnTo>
                  <a:pt x="2988022" y="2360537"/>
                </a:lnTo>
                <a:lnTo>
                  <a:pt x="0" y="23605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54076" y="5585665"/>
            <a:ext cx="9871722" cy="10700551"/>
          </a:xfrm>
          <a:custGeom>
            <a:avLst/>
            <a:gdLst/>
            <a:ahLst/>
            <a:cxnLst/>
            <a:rect r="r" b="b" t="t" l="l"/>
            <a:pathLst>
              <a:path h="10700551" w="9871722">
                <a:moveTo>
                  <a:pt x="0" y="0"/>
                </a:moveTo>
                <a:lnTo>
                  <a:pt x="9871723" y="0"/>
                </a:lnTo>
                <a:lnTo>
                  <a:pt x="9871723" y="10700551"/>
                </a:lnTo>
                <a:lnTo>
                  <a:pt x="0" y="10700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387455" y="5585665"/>
            <a:ext cx="8506669" cy="9199568"/>
          </a:xfrm>
          <a:custGeom>
            <a:avLst/>
            <a:gdLst/>
            <a:ahLst/>
            <a:cxnLst/>
            <a:rect r="r" b="b" t="t" l="l"/>
            <a:pathLst>
              <a:path h="9199568" w="8506669">
                <a:moveTo>
                  <a:pt x="8506669" y="0"/>
                </a:moveTo>
                <a:lnTo>
                  <a:pt x="0" y="0"/>
                </a:lnTo>
                <a:lnTo>
                  <a:pt x="0" y="9199568"/>
                </a:lnTo>
                <a:lnTo>
                  <a:pt x="8506669" y="9199568"/>
                </a:lnTo>
                <a:lnTo>
                  <a:pt x="850666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424005" y="6811121"/>
            <a:ext cx="5439991" cy="1414398"/>
          </a:xfrm>
          <a:custGeom>
            <a:avLst/>
            <a:gdLst/>
            <a:ahLst/>
            <a:cxnLst/>
            <a:rect r="r" b="b" t="t" l="l"/>
            <a:pathLst>
              <a:path h="1414398" w="5439991">
                <a:moveTo>
                  <a:pt x="0" y="0"/>
                </a:moveTo>
                <a:lnTo>
                  <a:pt x="5439990" y="0"/>
                </a:lnTo>
                <a:lnTo>
                  <a:pt x="5439990" y="1414397"/>
                </a:lnTo>
                <a:lnTo>
                  <a:pt x="0" y="14143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139797" y="4701562"/>
            <a:ext cx="9423050" cy="1673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73608" indent="-336804" lvl="1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C7B8BF"/>
                </a:solidFill>
                <a:latin typeface="Bryndan Write"/>
                <a:ea typeface="Bryndan Write"/>
                <a:cs typeface="Bryndan Write"/>
                <a:sym typeface="Bryndan Write"/>
              </a:rPr>
              <a:t>NEI CENTRI DI ACCOGLIENZA</a:t>
            </a:r>
          </a:p>
          <a:p>
            <a:pPr algn="ctr" marL="673608" indent="-336804" lvl="1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C7B8BF"/>
                </a:solidFill>
                <a:latin typeface="Bryndan Write"/>
                <a:ea typeface="Bryndan Write"/>
                <a:cs typeface="Bryndan Write"/>
                <a:sym typeface="Bryndan Write"/>
              </a:rPr>
              <a:t>NEI SERVIZI LEGALI E BUROCRATICI</a:t>
            </a:r>
          </a:p>
          <a:p>
            <a:pPr algn="ctr" marL="673608" indent="-336804" lvl="1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C7B8BF"/>
                </a:solidFill>
                <a:latin typeface="Bryndan Write"/>
                <a:ea typeface="Bryndan Write"/>
                <a:cs typeface="Bryndan Write"/>
                <a:sym typeface="Bryndan Write"/>
              </a:rPr>
              <a:t>NELL’ACCESSO AL SISTEMA SANITARIO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960629" y="2907863"/>
            <a:ext cx="12366743" cy="1462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1"/>
              </a:lnSpc>
            </a:pPr>
            <a:r>
              <a:rPr lang="en-US" sz="6034">
                <a:solidFill>
                  <a:srgbClr val="CC944C"/>
                </a:solidFill>
                <a:latin typeface="BM Hanna"/>
                <a:ea typeface="BM Hanna"/>
                <a:cs typeface="BM Hanna"/>
                <a:sym typeface="BM Hanna"/>
              </a:rPr>
              <a:t>FASE DI ACCOGLIENZA STRUTTURATA E INTEGRAZIONE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A1A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57311" y="150876"/>
            <a:ext cx="2988023" cy="2360538"/>
          </a:xfrm>
          <a:custGeom>
            <a:avLst/>
            <a:gdLst/>
            <a:ahLst/>
            <a:cxnLst/>
            <a:rect r="r" b="b" t="t" l="l"/>
            <a:pathLst>
              <a:path h="2360538" w="2988023">
                <a:moveTo>
                  <a:pt x="0" y="0"/>
                </a:moveTo>
                <a:lnTo>
                  <a:pt x="2988022" y="0"/>
                </a:lnTo>
                <a:lnTo>
                  <a:pt x="2988022" y="2360537"/>
                </a:lnTo>
                <a:lnTo>
                  <a:pt x="0" y="23605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54076" y="5585665"/>
            <a:ext cx="9871722" cy="10700551"/>
          </a:xfrm>
          <a:custGeom>
            <a:avLst/>
            <a:gdLst/>
            <a:ahLst/>
            <a:cxnLst/>
            <a:rect r="r" b="b" t="t" l="l"/>
            <a:pathLst>
              <a:path h="10700551" w="9871722">
                <a:moveTo>
                  <a:pt x="0" y="0"/>
                </a:moveTo>
                <a:lnTo>
                  <a:pt x="9871723" y="0"/>
                </a:lnTo>
                <a:lnTo>
                  <a:pt x="9871723" y="10700551"/>
                </a:lnTo>
                <a:lnTo>
                  <a:pt x="0" y="10700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387455" y="5585665"/>
            <a:ext cx="8506669" cy="9199568"/>
          </a:xfrm>
          <a:custGeom>
            <a:avLst/>
            <a:gdLst/>
            <a:ahLst/>
            <a:cxnLst/>
            <a:rect r="r" b="b" t="t" l="l"/>
            <a:pathLst>
              <a:path h="9199568" w="8506669">
                <a:moveTo>
                  <a:pt x="8506669" y="0"/>
                </a:moveTo>
                <a:lnTo>
                  <a:pt x="0" y="0"/>
                </a:lnTo>
                <a:lnTo>
                  <a:pt x="0" y="9199568"/>
                </a:lnTo>
                <a:lnTo>
                  <a:pt x="8506669" y="9199568"/>
                </a:lnTo>
                <a:lnTo>
                  <a:pt x="850666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424005" y="6811121"/>
            <a:ext cx="5439991" cy="1414398"/>
          </a:xfrm>
          <a:custGeom>
            <a:avLst/>
            <a:gdLst/>
            <a:ahLst/>
            <a:cxnLst/>
            <a:rect r="r" b="b" t="t" l="l"/>
            <a:pathLst>
              <a:path h="1414398" w="5439991">
                <a:moveTo>
                  <a:pt x="0" y="0"/>
                </a:moveTo>
                <a:lnTo>
                  <a:pt x="5439990" y="0"/>
                </a:lnTo>
                <a:lnTo>
                  <a:pt x="5439990" y="1414397"/>
                </a:lnTo>
                <a:lnTo>
                  <a:pt x="0" y="14143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904045" y="4513094"/>
            <a:ext cx="12479910" cy="2225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73608" indent="-336804" lvl="1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C7B8BF"/>
                </a:solidFill>
                <a:latin typeface="Bryndan Write"/>
                <a:ea typeface="Bryndan Write"/>
                <a:cs typeface="Bryndan Write"/>
                <a:sym typeface="Bryndan Write"/>
              </a:rPr>
              <a:t>NELL’ISTRUZIONE E FORMAZIONE</a:t>
            </a:r>
          </a:p>
          <a:p>
            <a:pPr algn="ctr" marL="673608" indent="-336804" lvl="1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C7B8BF"/>
                </a:solidFill>
                <a:latin typeface="Bryndan Write"/>
                <a:ea typeface="Bryndan Write"/>
                <a:cs typeface="Bryndan Write"/>
                <a:sym typeface="Bryndan Write"/>
              </a:rPr>
              <a:t>NELL’ORIENTAMENTO AL LAVORO</a:t>
            </a:r>
          </a:p>
          <a:p>
            <a:pPr algn="ctr" marL="673608" indent="-336804" lvl="1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C7B8BF"/>
                </a:solidFill>
                <a:latin typeface="Bryndan Write"/>
                <a:ea typeface="Bryndan Write"/>
                <a:cs typeface="Bryndan Write"/>
                <a:sym typeface="Bryndan Write"/>
              </a:rPr>
              <a:t>NELL’INTERAZIONE CON LE FORZE DELL’ORDINE E LA GIUSTIZIA</a:t>
            </a:r>
          </a:p>
          <a:p>
            <a:pPr algn="ctr" marL="673608" indent="-336804" lvl="1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C7B8BF"/>
                </a:solidFill>
                <a:latin typeface="Bryndan Write"/>
                <a:ea typeface="Bryndan Write"/>
                <a:cs typeface="Bryndan Write"/>
                <a:sym typeface="Bryndan Write"/>
              </a:rPr>
              <a:t>NEI SERVIZI SOCIALI TERRITORIALI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960629" y="2907863"/>
            <a:ext cx="12366743" cy="1462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1"/>
              </a:lnSpc>
            </a:pPr>
            <a:r>
              <a:rPr lang="en-US" sz="6034">
                <a:solidFill>
                  <a:srgbClr val="CC944C"/>
                </a:solidFill>
                <a:latin typeface="BM Hanna"/>
                <a:ea typeface="BM Hanna"/>
                <a:cs typeface="BM Hanna"/>
                <a:sym typeface="BM Hanna"/>
              </a:rPr>
              <a:t>FASE DI ACCOGLIENZA STRUTTURATA E INTEGRAZIONE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FB3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35855" y="265813"/>
            <a:ext cx="17816454" cy="3039978"/>
            <a:chOff x="0" y="0"/>
            <a:chExt cx="23755272" cy="4053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983187" y="0"/>
              <a:ext cx="3748015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48015">
                  <a:moveTo>
                    <a:pt x="0" y="0"/>
                  </a:moveTo>
                  <a:lnTo>
                    <a:pt x="3748015" y="0"/>
                  </a:lnTo>
                  <a:lnTo>
                    <a:pt x="3748015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7979358" y="0"/>
              <a:ext cx="3761089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61089">
                  <a:moveTo>
                    <a:pt x="0" y="0"/>
                  </a:moveTo>
                  <a:lnTo>
                    <a:pt x="3761089" y="0"/>
                  </a:lnTo>
                  <a:lnTo>
                    <a:pt x="3761089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988604" y="0"/>
              <a:ext cx="3778664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78664">
                  <a:moveTo>
                    <a:pt x="0" y="0"/>
                  </a:moveTo>
                  <a:lnTo>
                    <a:pt x="3778664" y="0"/>
                  </a:lnTo>
                  <a:lnTo>
                    <a:pt x="3778664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735031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35031">
                  <a:moveTo>
                    <a:pt x="0" y="0"/>
                  </a:moveTo>
                  <a:lnTo>
                    <a:pt x="3735031" y="0"/>
                  </a:lnTo>
                  <a:lnTo>
                    <a:pt x="3735031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6015424" y="0"/>
              <a:ext cx="3748015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48015">
                  <a:moveTo>
                    <a:pt x="0" y="0"/>
                  </a:moveTo>
                  <a:lnTo>
                    <a:pt x="3748015" y="0"/>
                  </a:lnTo>
                  <a:lnTo>
                    <a:pt x="3748015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0011595" y="0"/>
              <a:ext cx="3743677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43677">
                  <a:moveTo>
                    <a:pt x="0" y="0"/>
                  </a:moveTo>
                  <a:lnTo>
                    <a:pt x="3743677" y="0"/>
                  </a:lnTo>
                  <a:lnTo>
                    <a:pt x="3743677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235855" y="6981120"/>
            <a:ext cx="2807840" cy="3040067"/>
          </a:xfrm>
          <a:custGeom>
            <a:avLst/>
            <a:gdLst/>
            <a:ahLst/>
            <a:cxnLst/>
            <a:rect r="r" b="b" t="t" l="l"/>
            <a:pathLst>
              <a:path h="3040067" w="2807840">
                <a:moveTo>
                  <a:pt x="0" y="0"/>
                </a:moveTo>
                <a:lnTo>
                  <a:pt x="2807840" y="0"/>
                </a:lnTo>
                <a:lnTo>
                  <a:pt x="2807840" y="3040067"/>
                </a:lnTo>
                <a:lnTo>
                  <a:pt x="0" y="304006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244552" y="6986258"/>
            <a:ext cx="2795113" cy="3029790"/>
          </a:xfrm>
          <a:custGeom>
            <a:avLst/>
            <a:gdLst/>
            <a:ahLst/>
            <a:cxnLst/>
            <a:rect r="r" b="b" t="t" l="l"/>
            <a:pathLst>
              <a:path h="3029790" w="2795113">
                <a:moveTo>
                  <a:pt x="0" y="0"/>
                </a:moveTo>
                <a:lnTo>
                  <a:pt x="2795113" y="0"/>
                </a:lnTo>
                <a:lnTo>
                  <a:pt x="2795113" y="3029790"/>
                </a:lnTo>
                <a:lnTo>
                  <a:pt x="0" y="302979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35773" y="3635781"/>
            <a:ext cx="17816536" cy="3015437"/>
            <a:chOff x="0" y="0"/>
            <a:chExt cx="23755382" cy="402058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743786" cy="4020583"/>
            </a:xfrm>
            <a:custGeom>
              <a:avLst/>
              <a:gdLst/>
              <a:ahLst/>
              <a:cxnLst/>
              <a:rect r="r" b="b" t="t" l="l"/>
              <a:pathLst>
                <a:path h="4020583" w="3743786">
                  <a:moveTo>
                    <a:pt x="0" y="0"/>
                  </a:moveTo>
                  <a:lnTo>
                    <a:pt x="3743786" y="0"/>
                  </a:lnTo>
                  <a:lnTo>
                    <a:pt x="3743786" y="4020583"/>
                  </a:lnTo>
                  <a:lnTo>
                    <a:pt x="0" y="402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0011595" y="16420"/>
              <a:ext cx="3743786" cy="3987742"/>
            </a:xfrm>
            <a:custGeom>
              <a:avLst/>
              <a:gdLst/>
              <a:ahLst/>
              <a:cxnLst/>
              <a:rect r="r" b="b" t="t" l="l"/>
              <a:pathLst>
                <a:path h="3987742" w="3743786">
                  <a:moveTo>
                    <a:pt x="0" y="0"/>
                  </a:moveTo>
                  <a:lnTo>
                    <a:pt x="3743787" y="0"/>
                  </a:lnTo>
                  <a:lnTo>
                    <a:pt x="3743787" y="3987743"/>
                  </a:lnTo>
                  <a:lnTo>
                    <a:pt x="0" y="3987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3239490" y="3635781"/>
            <a:ext cx="11809103" cy="6380267"/>
            <a:chOff x="0" y="0"/>
            <a:chExt cx="4661628" cy="251860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661628" cy="2518602"/>
            </a:xfrm>
            <a:custGeom>
              <a:avLst/>
              <a:gdLst/>
              <a:ahLst/>
              <a:cxnLst/>
              <a:rect r="r" b="b" t="t" l="l"/>
              <a:pathLst>
                <a:path h="2518602" w="4661628">
                  <a:moveTo>
                    <a:pt x="0" y="0"/>
                  </a:moveTo>
                  <a:lnTo>
                    <a:pt x="4661628" y="0"/>
                  </a:lnTo>
                  <a:lnTo>
                    <a:pt x="4661628" y="2518602"/>
                  </a:lnTo>
                  <a:lnTo>
                    <a:pt x="0" y="2518602"/>
                  </a:lnTo>
                  <a:close/>
                </a:path>
              </a:pathLst>
            </a:custGeom>
            <a:solidFill>
              <a:srgbClr val="291A2D"/>
            </a:solid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5282256" y="3905421"/>
            <a:ext cx="7723487" cy="5840987"/>
          </a:xfrm>
          <a:custGeom>
            <a:avLst/>
            <a:gdLst/>
            <a:ahLst/>
            <a:cxnLst/>
            <a:rect r="r" b="b" t="t" l="l"/>
            <a:pathLst>
              <a:path h="5840987" w="7723487">
                <a:moveTo>
                  <a:pt x="0" y="0"/>
                </a:moveTo>
                <a:lnTo>
                  <a:pt x="7723488" y="0"/>
                </a:lnTo>
                <a:lnTo>
                  <a:pt x="7723488" y="5840987"/>
                </a:lnTo>
                <a:lnTo>
                  <a:pt x="0" y="5840987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835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FB3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35855" y="265813"/>
            <a:ext cx="17816454" cy="3039978"/>
            <a:chOff x="0" y="0"/>
            <a:chExt cx="23755272" cy="4053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983187" y="0"/>
              <a:ext cx="3748015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48015">
                  <a:moveTo>
                    <a:pt x="0" y="0"/>
                  </a:moveTo>
                  <a:lnTo>
                    <a:pt x="3748015" y="0"/>
                  </a:lnTo>
                  <a:lnTo>
                    <a:pt x="3748015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7979358" y="0"/>
              <a:ext cx="3761089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61089">
                  <a:moveTo>
                    <a:pt x="0" y="0"/>
                  </a:moveTo>
                  <a:lnTo>
                    <a:pt x="3761089" y="0"/>
                  </a:lnTo>
                  <a:lnTo>
                    <a:pt x="3761089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988604" y="0"/>
              <a:ext cx="3778664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78664">
                  <a:moveTo>
                    <a:pt x="0" y="0"/>
                  </a:moveTo>
                  <a:lnTo>
                    <a:pt x="3778664" y="0"/>
                  </a:lnTo>
                  <a:lnTo>
                    <a:pt x="3778664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735031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35031">
                  <a:moveTo>
                    <a:pt x="0" y="0"/>
                  </a:moveTo>
                  <a:lnTo>
                    <a:pt x="3735031" y="0"/>
                  </a:lnTo>
                  <a:lnTo>
                    <a:pt x="3735031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6015424" y="0"/>
              <a:ext cx="3748015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48015">
                  <a:moveTo>
                    <a:pt x="0" y="0"/>
                  </a:moveTo>
                  <a:lnTo>
                    <a:pt x="3748015" y="0"/>
                  </a:lnTo>
                  <a:lnTo>
                    <a:pt x="3748015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0011595" y="0"/>
              <a:ext cx="3743677" cy="4053304"/>
            </a:xfrm>
            <a:custGeom>
              <a:avLst/>
              <a:gdLst/>
              <a:ahLst/>
              <a:cxnLst/>
              <a:rect r="r" b="b" t="t" l="l"/>
              <a:pathLst>
                <a:path h="4053304" w="3743677">
                  <a:moveTo>
                    <a:pt x="0" y="0"/>
                  </a:moveTo>
                  <a:lnTo>
                    <a:pt x="3743677" y="0"/>
                  </a:lnTo>
                  <a:lnTo>
                    <a:pt x="3743677" y="4053304"/>
                  </a:lnTo>
                  <a:lnTo>
                    <a:pt x="0" y="4053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235855" y="6981120"/>
            <a:ext cx="17803809" cy="3040067"/>
            <a:chOff x="0" y="0"/>
            <a:chExt cx="23738412" cy="40534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8014249" y="325"/>
              <a:ext cx="3747523" cy="4052772"/>
            </a:xfrm>
            <a:custGeom>
              <a:avLst/>
              <a:gdLst/>
              <a:ahLst/>
              <a:cxnLst/>
              <a:rect r="r" b="b" t="t" l="l"/>
              <a:pathLst>
                <a:path h="4052772" w="3747523">
                  <a:moveTo>
                    <a:pt x="0" y="0"/>
                  </a:moveTo>
                  <a:lnTo>
                    <a:pt x="3747523" y="0"/>
                  </a:lnTo>
                  <a:lnTo>
                    <a:pt x="3747523" y="4052773"/>
                  </a:lnTo>
                  <a:lnTo>
                    <a:pt x="0" y="4052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743786" cy="4053423"/>
            </a:xfrm>
            <a:custGeom>
              <a:avLst/>
              <a:gdLst/>
              <a:ahLst/>
              <a:cxnLst/>
              <a:rect r="r" b="b" t="t" l="l"/>
              <a:pathLst>
                <a:path h="4053423" w="3743786">
                  <a:moveTo>
                    <a:pt x="0" y="0"/>
                  </a:moveTo>
                  <a:lnTo>
                    <a:pt x="3743786" y="0"/>
                  </a:lnTo>
                  <a:lnTo>
                    <a:pt x="3743786" y="4053423"/>
                  </a:lnTo>
                  <a:lnTo>
                    <a:pt x="0" y="4053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6021589" y="5756"/>
              <a:ext cx="3728837" cy="4041910"/>
            </a:xfrm>
            <a:custGeom>
              <a:avLst/>
              <a:gdLst/>
              <a:ahLst/>
              <a:cxnLst/>
              <a:rect r="r" b="b" t="t" l="l"/>
              <a:pathLst>
                <a:path h="4041910" w="3728837">
                  <a:moveTo>
                    <a:pt x="0" y="0"/>
                  </a:moveTo>
                  <a:lnTo>
                    <a:pt x="3728837" y="0"/>
                  </a:lnTo>
                  <a:lnTo>
                    <a:pt x="3728837" y="4041910"/>
                  </a:lnTo>
                  <a:lnTo>
                    <a:pt x="0" y="404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004956" y="0"/>
              <a:ext cx="3748125" cy="4053423"/>
            </a:xfrm>
            <a:custGeom>
              <a:avLst/>
              <a:gdLst/>
              <a:ahLst/>
              <a:cxnLst/>
              <a:rect r="r" b="b" t="t" l="l"/>
              <a:pathLst>
                <a:path h="4053423" w="3748125">
                  <a:moveTo>
                    <a:pt x="0" y="0"/>
                  </a:moveTo>
                  <a:lnTo>
                    <a:pt x="3748124" y="0"/>
                  </a:lnTo>
                  <a:lnTo>
                    <a:pt x="3748124" y="4053423"/>
                  </a:lnTo>
                  <a:lnTo>
                    <a:pt x="0" y="4053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2022941" y="5756"/>
              <a:ext cx="3737479" cy="4041910"/>
            </a:xfrm>
            <a:custGeom>
              <a:avLst/>
              <a:gdLst/>
              <a:ahLst/>
              <a:cxnLst/>
              <a:rect r="r" b="b" t="t" l="l"/>
              <a:pathLst>
                <a:path h="4041910" w="3737479">
                  <a:moveTo>
                    <a:pt x="0" y="0"/>
                  </a:moveTo>
                  <a:lnTo>
                    <a:pt x="3737479" y="0"/>
                  </a:lnTo>
                  <a:lnTo>
                    <a:pt x="3737479" y="4041910"/>
                  </a:lnTo>
                  <a:lnTo>
                    <a:pt x="0" y="404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0011595" y="6851"/>
              <a:ext cx="3726817" cy="4039720"/>
            </a:xfrm>
            <a:custGeom>
              <a:avLst/>
              <a:gdLst/>
              <a:ahLst/>
              <a:cxnLst/>
              <a:rect r="r" b="b" t="t" l="l"/>
              <a:pathLst>
                <a:path h="4039720" w="3726817">
                  <a:moveTo>
                    <a:pt x="0" y="0"/>
                  </a:moveTo>
                  <a:lnTo>
                    <a:pt x="3726817" y="0"/>
                  </a:lnTo>
                  <a:lnTo>
                    <a:pt x="3726817" y="4039720"/>
                  </a:lnTo>
                  <a:lnTo>
                    <a:pt x="0" y="4039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235773" y="3635781"/>
            <a:ext cx="17816536" cy="3015437"/>
            <a:chOff x="0" y="0"/>
            <a:chExt cx="23755382" cy="402058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743786" cy="4020583"/>
            </a:xfrm>
            <a:custGeom>
              <a:avLst/>
              <a:gdLst/>
              <a:ahLst/>
              <a:cxnLst/>
              <a:rect r="r" b="b" t="t" l="l"/>
              <a:pathLst>
                <a:path h="4020583" w="3743786">
                  <a:moveTo>
                    <a:pt x="0" y="0"/>
                  </a:moveTo>
                  <a:lnTo>
                    <a:pt x="3743786" y="0"/>
                  </a:lnTo>
                  <a:lnTo>
                    <a:pt x="3743786" y="4020583"/>
                  </a:lnTo>
                  <a:lnTo>
                    <a:pt x="0" y="402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0011595" y="16420"/>
              <a:ext cx="3743786" cy="3987742"/>
            </a:xfrm>
            <a:custGeom>
              <a:avLst/>
              <a:gdLst/>
              <a:ahLst/>
              <a:cxnLst/>
              <a:rect r="r" b="b" t="t" l="l"/>
              <a:pathLst>
                <a:path h="3987742" w="3743786">
                  <a:moveTo>
                    <a:pt x="0" y="0"/>
                  </a:moveTo>
                  <a:lnTo>
                    <a:pt x="3743787" y="0"/>
                  </a:lnTo>
                  <a:lnTo>
                    <a:pt x="3743787" y="3987743"/>
                  </a:lnTo>
                  <a:lnTo>
                    <a:pt x="0" y="3987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3239490" y="3635781"/>
            <a:ext cx="11809103" cy="3015437"/>
            <a:chOff x="0" y="0"/>
            <a:chExt cx="4661628" cy="11903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661628" cy="1190340"/>
            </a:xfrm>
            <a:custGeom>
              <a:avLst/>
              <a:gdLst/>
              <a:ahLst/>
              <a:cxnLst/>
              <a:rect r="r" b="b" t="t" l="l"/>
              <a:pathLst>
                <a:path h="1190340" w="4661628">
                  <a:moveTo>
                    <a:pt x="0" y="0"/>
                  </a:moveTo>
                  <a:lnTo>
                    <a:pt x="4661628" y="0"/>
                  </a:lnTo>
                  <a:lnTo>
                    <a:pt x="4661628" y="1190340"/>
                  </a:lnTo>
                  <a:lnTo>
                    <a:pt x="0" y="1190340"/>
                  </a:lnTo>
                  <a:close/>
                </a:path>
              </a:pathLst>
            </a:custGeom>
            <a:solidFill>
              <a:srgbClr val="7A1A20"/>
            </a:solid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3997968" y="4140144"/>
            <a:ext cx="10292228" cy="1806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783"/>
              </a:lnSpc>
              <a:spcBef>
                <a:spcPct val="0"/>
              </a:spcBef>
            </a:pPr>
            <a:r>
              <a:rPr lang="en-US" sz="10559">
                <a:solidFill>
                  <a:srgbClr val="CC944C"/>
                </a:solidFill>
                <a:latin typeface="Beth Ellen"/>
                <a:ea typeface="Beth Ellen"/>
                <a:cs typeface="Beth Ellen"/>
                <a:sym typeface="Beth Ellen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DAGouIHLRPA</dc:identifier>
  <dcterms:modified xsi:type="dcterms:W3CDTF">2011-08-01T06:04:30Z</dcterms:modified>
  <cp:revision>1</cp:revision>
  <dc:title>Dialoghi di accoglienza: Mediazione Culturale e Percorsi di Inclusione</dc:title>
</cp:coreProperties>
</file>