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11" r:id="rId2"/>
    <p:sldId id="283" r:id="rId3"/>
    <p:sldId id="280" r:id="rId4"/>
    <p:sldId id="312" r:id="rId5"/>
    <p:sldId id="277" r:id="rId6"/>
    <p:sldId id="288" r:id="rId7"/>
    <p:sldId id="313" r:id="rId8"/>
    <p:sldId id="316" r:id="rId9"/>
    <p:sldId id="314" r:id="rId10"/>
    <p:sldId id="315" r:id="rId11"/>
    <p:sldId id="289" r:id="rId12"/>
    <p:sldId id="304" r:id="rId13"/>
    <p:sldId id="305" r:id="rId14"/>
    <p:sldId id="306" r:id="rId15"/>
    <p:sldId id="281" r:id="rId16"/>
    <p:sldId id="290" r:id="rId17"/>
    <p:sldId id="291" r:id="rId18"/>
    <p:sldId id="293" r:id="rId19"/>
    <p:sldId id="292" r:id="rId20"/>
    <p:sldId id="276" r:id="rId21"/>
    <p:sldId id="294" r:id="rId22"/>
    <p:sldId id="295" r:id="rId23"/>
    <p:sldId id="296" r:id="rId24"/>
    <p:sldId id="317" r:id="rId25"/>
    <p:sldId id="318" r:id="rId26"/>
    <p:sldId id="274" r:id="rId27"/>
    <p:sldId id="278" r:id="rId28"/>
    <p:sldId id="308" r:id="rId29"/>
    <p:sldId id="297" r:id="rId30"/>
    <p:sldId id="298" r:id="rId31"/>
    <p:sldId id="299" r:id="rId32"/>
    <p:sldId id="301" r:id="rId33"/>
    <p:sldId id="307" r:id="rId34"/>
    <p:sldId id="309" r:id="rId35"/>
    <p:sldId id="302" r:id="rId36"/>
    <p:sldId id="310" r:id="rId37"/>
    <p:sldId id="269" r:id="rId38"/>
    <p:sldId id="268" r:id="rId39"/>
    <p:sldId id="303" r:id="rId40"/>
    <p:sldId id="279" r:id="rId4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94650"/>
  </p:normalViewPr>
  <p:slideViewPr>
    <p:cSldViewPr snapToGrid="0" snapToObjects="1">
      <p:cViewPr varScale="1">
        <p:scale>
          <a:sx n="70" d="100"/>
          <a:sy n="70" d="100"/>
        </p:scale>
        <p:origin x="1891" y="2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5B5DFE-C4A3-475F-970F-C1287EC2D60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t-IT"/>
        </a:p>
      </dgm:t>
    </dgm:pt>
    <dgm:pt modelId="{4A7E3366-BF2F-4E14-A281-68A96C304C39}">
      <dgm:prSet phldrT="[Testo]"/>
      <dgm:spPr>
        <a:solidFill>
          <a:schemeClr val="accent2"/>
        </a:solidFill>
        <a:scene3d>
          <a:camera prst="orthographicFront"/>
          <a:lightRig rig="threePt" dir="t"/>
        </a:scene3d>
        <a:sp3d>
          <a:bevelT/>
        </a:sp3d>
      </dgm:spPr>
      <dgm:t>
        <a:bodyPr/>
        <a:lstStyle/>
        <a:p>
          <a:r>
            <a:rPr lang="it-IT" dirty="0">
              <a:latin typeface="Garamond" panose="02020404030301010803" pitchFamily="18" charset="0"/>
              <a:ea typeface="Calibri" panose="020F0502020204030204" pitchFamily="34" charset="0"/>
              <a:cs typeface="Times New Roman" panose="02020603050405020304" pitchFamily="18" charset="0"/>
            </a:rPr>
            <a:t>Il contesto mentale di chi usa/apprende la lingua: lo </a:t>
          </a:r>
          <a:r>
            <a:rPr lang="it-IT" i="1" dirty="0">
              <a:latin typeface="Garamond" panose="02020404030301010803" pitchFamily="18" charset="0"/>
              <a:ea typeface="Calibri" panose="020F0502020204030204" pitchFamily="34" charset="0"/>
              <a:cs typeface="Times New Roman" panose="02020603050405020304" pitchFamily="18" charset="0"/>
            </a:rPr>
            <a:t>stato d’animo </a:t>
          </a:r>
          <a:r>
            <a:rPr lang="it-IT" dirty="0">
              <a:latin typeface="Garamond" panose="02020404030301010803" pitchFamily="18" charset="0"/>
              <a:ea typeface="Calibri" panose="020F0502020204030204" pitchFamily="34" charset="0"/>
              <a:cs typeface="Times New Roman" panose="02020603050405020304" pitchFamily="18" charset="0"/>
            </a:rPr>
            <a:t>(fatica, eccitazione, ecc.), le condizioni di salute</a:t>
          </a:r>
          <a:endParaRPr lang="it-IT" dirty="0">
            <a:latin typeface="Garamond" panose="02020404030301010803" pitchFamily="18" charset="0"/>
          </a:endParaRPr>
        </a:p>
      </dgm:t>
    </dgm:pt>
    <dgm:pt modelId="{B6918DA4-5BEF-45B8-92CE-FD5806E8BAE7}" type="parTrans" cxnId="{DA789211-735F-40A5-A5C0-129BF356974F}">
      <dgm:prSet/>
      <dgm:spPr/>
      <dgm:t>
        <a:bodyPr/>
        <a:lstStyle/>
        <a:p>
          <a:endParaRPr lang="it-IT"/>
        </a:p>
      </dgm:t>
    </dgm:pt>
    <dgm:pt modelId="{B9DFEA63-40DE-4580-90F4-1761619CF769}" type="sibTrans" cxnId="{DA789211-735F-40A5-A5C0-129BF356974F}">
      <dgm:prSet/>
      <dgm:spPr/>
      <dgm:t>
        <a:bodyPr/>
        <a:lstStyle/>
        <a:p>
          <a:endParaRPr lang="it-IT"/>
        </a:p>
      </dgm:t>
    </dgm:pt>
    <dgm:pt modelId="{F66E1854-23F0-4E8C-B692-F21AFDA55DA0}">
      <dgm:prSet phldrT="[Testo]"/>
      <dgm:spPr>
        <a:solidFill>
          <a:schemeClr val="accent5">
            <a:lumMod val="75000"/>
          </a:schemeClr>
        </a:solidFill>
      </dgm:spPr>
      <dgm:t>
        <a:bodyPr/>
        <a:lstStyle/>
        <a:p>
          <a:r>
            <a:rPr lang="it-IT" dirty="0">
              <a:latin typeface="Garamond" panose="02020404030301010803" pitchFamily="18" charset="0"/>
            </a:rPr>
            <a:t>Competenza funzionale:</a:t>
          </a:r>
        </a:p>
        <a:p>
          <a:r>
            <a:rPr lang="it-IT" dirty="0">
              <a:latin typeface="Garamond" panose="02020404030301010803" pitchFamily="18" charset="0"/>
            </a:rPr>
            <a:t>emozioni</a:t>
          </a:r>
        </a:p>
      </dgm:t>
    </dgm:pt>
    <dgm:pt modelId="{F3AD33B8-D37A-4DE5-99DB-6F61DE146545}" type="parTrans" cxnId="{A6B637B3-8DDE-470B-BD45-B9B959806156}">
      <dgm:prSet/>
      <dgm:spPr/>
      <dgm:t>
        <a:bodyPr/>
        <a:lstStyle/>
        <a:p>
          <a:endParaRPr lang="it-IT"/>
        </a:p>
      </dgm:t>
    </dgm:pt>
    <dgm:pt modelId="{CD95A6E1-46A0-4659-B10B-46E6AB1EECBC}" type="sibTrans" cxnId="{A6B637B3-8DDE-470B-BD45-B9B959806156}">
      <dgm:prSet/>
      <dgm:spPr/>
      <dgm:t>
        <a:bodyPr/>
        <a:lstStyle/>
        <a:p>
          <a:endParaRPr lang="it-IT"/>
        </a:p>
      </dgm:t>
    </dgm:pt>
    <dgm:pt modelId="{45946E50-10C9-4981-A7A7-58D0FCD9DDF0}">
      <dgm:prSet/>
      <dgm:spPr>
        <a:solidFill>
          <a:schemeClr val="accent6">
            <a:lumMod val="75000"/>
          </a:schemeClr>
        </a:solidFill>
        <a:scene3d>
          <a:camera prst="orthographicFront"/>
          <a:lightRig rig="threePt" dir="t"/>
        </a:scene3d>
        <a:sp3d>
          <a:bevelT/>
        </a:sp3d>
      </dgm:spPr>
      <dgm:t>
        <a:bodyPr/>
        <a:lstStyle/>
        <a:p>
          <a:r>
            <a:rPr lang="it-IT" dirty="0">
              <a:latin typeface="Garamond" panose="02020404030301010803" pitchFamily="18" charset="0"/>
              <a:ea typeface="Calibri" panose="020F0502020204030204" pitchFamily="34" charset="0"/>
              <a:cs typeface="Times New Roman" panose="02020603050405020304" pitchFamily="18" charset="0"/>
            </a:rPr>
            <a:t>Temi della comunicazione: salute e benessere </a:t>
          </a:r>
        </a:p>
      </dgm:t>
    </dgm:pt>
    <dgm:pt modelId="{96DAC190-EDFD-4E7F-93AD-B7C4C5097EF8}" type="parTrans" cxnId="{A8898ED5-1CDB-478E-A43D-87B67CB6CE74}">
      <dgm:prSet/>
      <dgm:spPr/>
      <dgm:t>
        <a:bodyPr/>
        <a:lstStyle/>
        <a:p>
          <a:endParaRPr lang="it-IT"/>
        </a:p>
      </dgm:t>
    </dgm:pt>
    <dgm:pt modelId="{85C7E177-39E2-4E69-AE9B-EB15C145F1FB}" type="sibTrans" cxnId="{A8898ED5-1CDB-478E-A43D-87B67CB6CE74}">
      <dgm:prSet/>
      <dgm:spPr/>
      <dgm:t>
        <a:bodyPr/>
        <a:lstStyle/>
        <a:p>
          <a:endParaRPr lang="it-IT"/>
        </a:p>
      </dgm:t>
    </dgm:pt>
    <dgm:pt modelId="{14426200-0CE7-4DFD-A061-1DA003C3C2E3}">
      <dgm:prSet/>
      <dgm:spPr>
        <a:scene3d>
          <a:camera prst="orthographicFront"/>
          <a:lightRig rig="threePt" dir="t"/>
        </a:scene3d>
        <a:sp3d>
          <a:bevelT/>
        </a:sp3d>
      </dgm:spPr>
      <dgm:t>
        <a:bodyPr/>
        <a:lstStyle/>
        <a:p>
          <a:r>
            <a:rPr lang="it-IT" dirty="0">
              <a:latin typeface="Garamond" panose="02020404030301010803" pitchFamily="18" charset="0"/>
              <a:ea typeface="Calibri" panose="020F0502020204030204" pitchFamily="34" charset="0"/>
              <a:cs typeface="Times New Roman" panose="02020603050405020304" pitchFamily="18" charset="0"/>
            </a:rPr>
            <a:t>Nel dominio educativo: attività cognitive/affettive, fisiche, mentali, …</a:t>
          </a:r>
        </a:p>
      </dgm:t>
    </dgm:pt>
    <dgm:pt modelId="{4D2FA807-052B-4809-8A89-800715860A0A}" type="parTrans" cxnId="{FD405707-BF44-406C-A1E8-EBB2AE893A30}">
      <dgm:prSet/>
      <dgm:spPr/>
      <dgm:t>
        <a:bodyPr/>
        <a:lstStyle/>
        <a:p>
          <a:endParaRPr lang="it-IT"/>
        </a:p>
      </dgm:t>
    </dgm:pt>
    <dgm:pt modelId="{98591DAD-0D4B-481E-83A7-D897F07020EE}" type="sibTrans" cxnId="{FD405707-BF44-406C-A1E8-EBB2AE893A30}">
      <dgm:prSet/>
      <dgm:spPr/>
      <dgm:t>
        <a:bodyPr/>
        <a:lstStyle/>
        <a:p>
          <a:endParaRPr lang="it-IT"/>
        </a:p>
      </dgm:t>
    </dgm:pt>
    <dgm:pt modelId="{F89CCD4C-8976-4411-A27F-15A73AAD3118}">
      <dgm:prSet phldrT="[Testo]"/>
      <dgm:spPr>
        <a:solidFill>
          <a:schemeClr val="accent3">
            <a:lumMod val="75000"/>
          </a:schemeClr>
        </a:solidFill>
        <a:scene3d>
          <a:camera prst="orthographicFront"/>
          <a:lightRig rig="threePt" dir="t"/>
        </a:scene3d>
        <a:sp3d>
          <a:bevelT/>
        </a:sp3d>
      </dgm:spPr>
      <dgm:t>
        <a:bodyPr/>
        <a:lstStyle/>
        <a:p>
          <a:r>
            <a:rPr lang="it-IT" dirty="0">
              <a:latin typeface="Garamond" panose="02020404030301010803" pitchFamily="18" charset="0"/>
            </a:rPr>
            <a:t>La centralità della persona con disabilità</a:t>
          </a:r>
        </a:p>
      </dgm:t>
    </dgm:pt>
    <dgm:pt modelId="{AEBDCADF-DB1B-46A5-B911-9A5C656231F5}" type="parTrans" cxnId="{A6210A0B-D3B0-4EB5-9ACA-450F0B0085E0}">
      <dgm:prSet/>
      <dgm:spPr/>
      <dgm:t>
        <a:bodyPr/>
        <a:lstStyle/>
        <a:p>
          <a:endParaRPr lang="it-IT"/>
        </a:p>
      </dgm:t>
    </dgm:pt>
    <dgm:pt modelId="{C1D32263-A621-47F4-9D47-2FD19117505B}" type="sibTrans" cxnId="{A6210A0B-D3B0-4EB5-9ACA-450F0B0085E0}">
      <dgm:prSet/>
      <dgm:spPr/>
      <dgm:t>
        <a:bodyPr/>
        <a:lstStyle/>
        <a:p>
          <a:endParaRPr lang="it-IT"/>
        </a:p>
      </dgm:t>
    </dgm:pt>
    <dgm:pt modelId="{6B281F2E-1C1A-4FF6-832D-BE32B897E8B9}" type="pres">
      <dgm:prSet presAssocID="{4C5B5DFE-C4A3-475F-970F-C1287EC2D60E}" presName="diagram" presStyleCnt="0">
        <dgm:presLayoutVars>
          <dgm:dir/>
          <dgm:resizeHandles val="exact"/>
        </dgm:presLayoutVars>
      </dgm:prSet>
      <dgm:spPr/>
    </dgm:pt>
    <dgm:pt modelId="{F38AEFE5-99CC-47D5-BA42-9A4C45877E7D}" type="pres">
      <dgm:prSet presAssocID="{4A7E3366-BF2F-4E14-A281-68A96C304C39}" presName="node" presStyleLbl="node1" presStyleIdx="0" presStyleCnt="5" custLinFactNeighborX="2266" custLinFactNeighborY="10712">
        <dgm:presLayoutVars>
          <dgm:bulletEnabled val="1"/>
        </dgm:presLayoutVars>
      </dgm:prSet>
      <dgm:spPr/>
    </dgm:pt>
    <dgm:pt modelId="{B5F6A5AE-02F6-404B-82EE-78E6BE5AA3DA}" type="pres">
      <dgm:prSet presAssocID="{B9DFEA63-40DE-4580-90F4-1761619CF769}" presName="sibTrans" presStyleCnt="0"/>
      <dgm:spPr/>
    </dgm:pt>
    <dgm:pt modelId="{571A77D2-F2B8-4CAF-BCE5-801DB55A7843}" type="pres">
      <dgm:prSet presAssocID="{14426200-0CE7-4DFD-A061-1DA003C3C2E3}" presName="node" presStyleLbl="node1" presStyleIdx="1" presStyleCnt="5">
        <dgm:presLayoutVars>
          <dgm:bulletEnabled val="1"/>
        </dgm:presLayoutVars>
      </dgm:prSet>
      <dgm:spPr/>
    </dgm:pt>
    <dgm:pt modelId="{FB87EC09-ED43-4733-A591-19C8FA8655FD}" type="pres">
      <dgm:prSet presAssocID="{98591DAD-0D4B-481E-83A7-D897F07020EE}" presName="sibTrans" presStyleCnt="0"/>
      <dgm:spPr/>
    </dgm:pt>
    <dgm:pt modelId="{97A51505-939A-4E77-B23A-08A78B891E5D}" type="pres">
      <dgm:prSet presAssocID="{45946E50-10C9-4981-A7A7-58D0FCD9DDF0}" presName="node" presStyleLbl="node1" presStyleIdx="2" presStyleCnt="5">
        <dgm:presLayoutVars>
          <dgm:bulletEnabled val="1"/>
        </dgm:presLayoutVars>
      </dgm:prSet>
      <dgm:spPr/>
    </dgm:pt>
    <dgm:pt modelId="{32D68BE3-3B1D-4CD1-B931-153B96AED080}" type="pres">
      <dgm:prSet presAssocID="{85C7E177-39E2-4E69-AE9B-EB15C145F1FB}" presName="sibTrans" presStyleCnt="0"/>
      <dgm:spPr/>
    </dgm:pt>
    <dgm:pt modelId="{FA5267FC-5610-42D3-B88A-1EC6B66A3D45}" type="pres">
      <dgm:prSet presAssocID="{F66E1854-23F0-4E8C-B692-F21AFDA55DA0}" presName="node" presStyleLbl="node1" presStyleIdx="3" presStyleCnt="5">
        <dgm:presLayoutVars>
          <dgm:bulletEnabled val="1"/>
        </dgm:presLayoutVars>
      </dgm:prSet>
      <dgm:spPr/>
    </dgm:pt>
    <dgm:pt modelId="{CAE34DFE-C25F-4AD5-A8CD-EBA3BD88FFD3}" type="pres">
      <dgm:prSet presAssocID="{CD95A6E1-46A0-4659-B10B-46E6AB1EECBC}" presName="sibTrans" presStyleCnt="0"/>
      <dgm:spPr/>
    </dgm:pt>
    <dgm:pt modelId="{AC504883-978C-4B34-963F-A45A58573F4C}" type="pres">
      <dgm:prSet presAssocID="{F89CCD4C-8976-4411-A27F-15A73AAD3118}" presName="node" presStyleLbl="node1" presStyleIdx="4" presStyleCnt="5" custLinFactNeighborX="2266" custLinFactNeighborY="10712">
        <dgm:presLayoutVars>
          <dgm:bulletEnabled val="1"/>
        </dgm:presLayoutVars>
      </dgm:prSet>
      <dgm:spPr/>
    </dgm:pt>
  </dgm:ptLst>
  <dgm:cxnLst>
    <dgm:cxn modelId="{FD405707-BF44-406C-A1E8-EBB2AE893A30}" srcId="{4C5B5DFE-C4A3-475F-970F-C1287EC2D60E}" destId="{14426200-0CE7-4DFD-A061-1DA003C3C2E3}" srcOrd="1" destOrd="0" parTransId="{4D2FA807-052B-4809-8A89-800715860A0A}" sibTransId="{98591DAD-0D4B-481E-83A7-D897F07020EE}"/>
    <dgm:cxn modelId="{A6210A0B-D3B0-4EB5-9ACA-450F0B0085E0}" srcId="{4C5B5DFE-C4A3-475F-970F-C1287EC2D60E}" destId="{F89CCD4C-8976-4411-A27F-15A73AAD3118}" srcOrd="4" destOrd="0" parTransId="{AEBDCADF-DB1B-46A5-B911-9A5C656231F5}" sibTransId="{C1D32263-A621-47F4-9D47-2FD19117505B}"/>
    <dgm:cxn modelId="{DA789211-735F-40A5-A5C0-129BF356974F}" srcId="{4C5B5DFE-C4A3-475F-970F-C1287EC2D60E}" destId="{4A7E3366-BF2F-4E14-A281-68A96C304C39}" srcOrd="0" destOrd="0" parTransId="{B6918DA4-5BEF-45B8-92CE-FD5806E8BAE7}" sibTransId="{B9DFEA63-40DE-4580-90F4-1761619CF769}"/>
    <dgm:cxn modelId="{464E0432-CF7E-4C46-9627-5F863B0B145E}" type="presOf" srcId="{4A7E3366-BF2F-4E14-A281-68A96C304C39}" destId="{F38AEFE5-99CC-47D5-BA42-9A4C45877E7D}" srcOrd="0" destOrd="0" presId="urn:microsoft.com/office/officeart/2005/8/layout/default"/>
    <dgm:cxn modelId="{443FA745-AB40-4684-B5D4-8F70F2DEA84F}" type="presOf" srcId="{14426200-0CE7-4DFD-A061-1DA003C3C2E3}" destId="{571A77D2-F2B8-4CAF-BCE5-801DB55A7843}" srcOrd="0" destOrd="0" presId="urn:microsoft.com/office/officeart/2005/8/layout/default"/>
    <dgm:cxn modelId="{CF56D64F-3599-43A4-9EB1-24EE336F4E19}" type="presOf" srcId="{F66E1854-23F0-4E8C-B692-F21AFDA55DA0}" destId="{FA5267FC-5610-42D3-B88A-1EC6B66A3D45}" srcOrd="0" destOrd="0" presId="urn:microsoft.com/office/officeart/2005/8/layout/default"/>
    <dgm:cxn modelId="{8B41438E-A7D2-45AB-8582-19AEC5926D2A}" type="presOf" srcId="{45946E50-10C9-4981-A7A7-58D0FCD9DDF0}" destId="{97A51505-939A-4E77-B23A-08A78B891E5D}" srcOrd="0" destOrd="0" presId="urn:microsoft.com/office/officeart/2005/8/layout/default"/>
    <dgm:cxn modelId="{545B5891-B936-47A0-98D4-1264F4CE37EF}" type="presOf" srcId="{4C5B5DFE-C4A3-475F-970F-C1287EC2D60E}" destId="{6B281F2E-1C1A-4FF6-832D-BE32B897E8B9}" srcOrd="0" destOrd="0" presId="urn:microsoft.com/office/officeart/2005/8/layout/default"/>
    <dgm:cxn modelId="{236873A8-7031-4A5E-B931-D887C2FB19BC}" type="presOf" srcId="{F89CCD4C-8976-4411-A27F-15A73AAD3118}" destId="{AC504883-978C-4B34-963F-A45A58573F4C}" srcOrd="0" destOrd="0" presId="urn:microsoft.com/office/officeart/2005/8/layout/default"/>
    <dgm:cxn modelId="{A6B637B3-8DDE-470B-BD45-B9B959806156}" srcId="{4C5B5DFE-C4A3-475F-970F-C1287EC2D60E}" destId="{F66E1854-23F0-4E8C-B692-F21AFDA55DA0}" srcOrd="3" destOrd="0" parTransId="{F3AD33B8-D37A-4DE5-99DB-6F61DE146545}" sibTransId="{CD95A6E1-46A0-4659-B10B-46E6AB1EECBC}"/>
    <dgm:cxn modelId="{A8898ED5-1CDB-478E-A43D-87B67CB6CE74}" srcId="{4C5B5DFE-C4A3-475F-970F-C1287EC2D60E}" destId="{45946E50-10C9-4981-A7A7-58D0FCD9DDF0}" srcOrd="2" destOrd="0" parTransId="{96DAC190-EDFD-4E7F-93AD-B7C4C5097EF8}" sibTransId="{85C7E177-39E2-4E69-AE9B-EB15C145F1FB}"/>
    <dgm:cxn modelId="{BF4038F4-9DA7-4047-BA90-14DD427079BE}" type="presParOf" srcId="{6B281F2E-1C1A-4FF6-832D-BE32B897E8B9}" destId="{F38AEFE5-99CC-47D5-BA42-9A4C45877E7D}" srcOrd="0" destOrd="0" presId="urn:microsoft.com/office/officeart/2005/8/layout/default"/>
    <dgm:cxn modelId="{FF1055D8-DEB5-4195-9894-D8DE5FE61FAE}" type="presParOf" srcId="{6B281F2E-1C1A-4FF6-832D-BE32B897E8B9}" destId="{B5F6A5AE-02F6-404B-82EE-78E6BE5AA3DA}" srcOrd="1" destOrd="0" presId="urn:microsoft.com/office/officeart/2005/8/layout/default"/>
    <dgm:cxn modelId="{D410A025-AAD3-427F-9D09-C7CDD02B22AF}" type="presParOf" srcId="{6B281F2E-1C1A-4FF6-832D-BE32B897E8B9}" destId="{571A77D2-F2B8-4CAF-BCE5-801DB55A7843}" srcOrd="2" destOrd="0" presId="urn:microsoft.com/office/officeart/2005/8/layout/default"/>
    <dgm:cxn modelId="{5C1A2A73-283C-43C8-9C5B-A0CA511CFEDF}" type="presParOf" srcId="{6B281F2E-1C1A-4FF6-832D-BE32B897E8B9}" destId="{FB87EC09-ED43-4733-A591-19C8FA8655FD}" srcOrd="3" destOrd="0" presId="urn:microsoft.com/office/officeart/2005/8/layout/default"/>
    <dgm:cxn modelId="{DC628895-2421-4FA9-8415-652B4ACF7379}" type="presParOf" srcId="{6B281F2E-1C1A-4FF6-832D-BE32B897E8B9}" destId="{97A51505-939A-4E77-B23A-08A78B891E5D}" srcOrd="4" destOrd="0" presId="urn:microsoft.com/office/officeart/2005/8/layout/default"/>
    <dgm:cxn modelId="{9F4E9138-48FE-4B12-B43C-F881CA15C5AA}" type="presParOf" srcId="{6B281F2E-1C1A-4FF6-832D-BE32B897E8B9}" destId="{32D68BE3-3B1D-4CD1-B931-153B96AED080}" srcOrd="5" destOrd="0" presId="urn:microsoft.com/office/officeart/2005/8/layout/default"/>
    <dgm:cxn modelId="{CFE7F818-A713-489C-A48D-E9C96D1DF466}" type="presParOf" srcId="{6B281F2E-1C1A-4FF6-832D-BE32B897E8B9}" destId="{FA5267FC-5610-42D3-B88A-1EC6B66A3D45}" srcOrd="6" destOrd="0" presId="urn:microsoft.com/office/officeart/2005/8/layout/default"/>
    <dgm:cxn modelId="{F955DC71-C781-4A0C-B61E-379FA1EA10A7}" type="presParOf" srcId="{6B281F2E-1C1A-4FF6-832D-BE32B897E8B9}" destId="{CAE34DFE-C25F-4AD5-A8CD-EBA3BD88FFD3}" srcOrd="7" destOrd="0" presId="urn:microsoft.com/office/officeart/2005/8/layout/default"/>
    <dgm:cxn modelId="{0FFF89EE-5B31-4391-AAC9-1518C9961FA9}" type="presParOf" srcId="{6B281F2E-1C1A-4FF6-832D-BE32B897E8B9}" destId="{AC504883-978C-4B34-963F-A45A58573F4C}"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AEFE5-99CC-47D5-BA42-9A4C45877E7D}">
      <dsp:nvSpPr>
        <dsp:cNvPr id="0" name=""/>
        <dsp:cNvSpPr/>
      </dsp:nvSpPr>
      <dsp:spPr>
        <a:xfrm>
          <a:off x="892151" y="135129"/>
          <a:ext cx="2098476" cy="1259085"/>
        </a:xfrm>
        <a:prstGeom prst="rect">
          <a:avLst/>
        </a:prstGeom>
        <a:solidFill>
          <a:schemeClr val="accent2"/>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Garamond" panose="02020404030301010803" pitchFamily="18" charset="0"/>
              <a:ea typeface="Calibri" panose="020F0502020204030204" pitchFamily="34" charset="0"/>
              <a:cs typeface="Times New Roman" panose="02020603050405020304" pitchFamily="18" charset="0"/>
            </a:rPr>
            <a:t>Il contesto mentale di chi usa/apprende la lingua: lo </a:t>
          </a:r>
          <a:r>
            <a:rPr lang="it-IT" sz="1600" i="1" kern="1200" dirty="0">
              <a:latin typeface="Garamond" panose="02020404030301010803" pitchFamily="18" charset="0"/>
              <a:ea typeface="Calibri" panose="020F0502020204030204" pitchFamily="34" charset="0"/>
              <a:cs typeface="Times New Roman" panose="02020603050405020304" pitchFamily="18" charset="0"/>
            </a:rPr>
            <a:t>stato d’animo </a:t>
          </a:r>
          <a:r>
            <a:rPr lang="it-IT" sz="1600" kern="1200" dirty="0">
              <a:latin typeface="Garamond" panose="02020404030301010803" pitchFamily="18" charset="0"/>
              <a:ea typeface="Calibri" panose="020F0502020204030204" pitchFamily="34" charset="0"/>
              <a:cs typeface="Times New Roman" panose="02020603050405020304" pitchFamily="18" charset="0"/>
            </a:rPr>
            <a:t>(fatica, eccitazione, ecc.), le condizioni di salute</a:t>
          </a:r>
          <a:endParaRPr lang="it-IT" sz="1600" kern="1200" dirty="0">
            <a:latin typeface="Garamond" panose="02020404030301010803" pitchFamily="18" charset="0"/>
          </a:endParaRPr>
        </a:p>
      </dsp:txBody>
      <dsp:txXfrm>
        <a:off x="892151" y="135129"/>
        <a:ext cx="2098476" cy="1259085"/>
      </dsp:txXfrm>
    </dsp:sp>
    <dsp:sp modelId="{571A77D2-F2B8-4CAF-BCE5-801DB55A7843}">
      <dsp:nvSpPr>
        <dsp:cNvPr id="0" name=""/>
        <dsp:cNvSpPr/>
      </dsp:nvSpPr>
      <dsp:spPr>
        <a:xfrm>
          <a:off x="3152923" y="255"/>
          <a:ext cx="2098476" cy="12590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Garamond" panose="02020404030301010803" pitchFamily="18" charset="0"/>
              <a:ea typeface="Calibri" panose="020F0502020204030204" pitchFamily="34" charset="0"/>
              <a:cs typeface="Times New Roman" panose="02020603050405020304" pitchFamily="18" charset="0"/>
            </a:rPr>
            <a:t>Nel dominio educativo: attività cognitive/affettive, fisiche, mentali, …</a:t>
          </a:r>
        </a:p>
      </dsp:txBody>
      <dsp:txXfrm>
        <a:off x="3152923" y="255"/>
        <a:ext cx="2098476" cy="1259085"/>
      </dsp:txXfrm>
    </dsp:sp>
    <dsp:sp modelId="{97A51505-939A-4E77-B23A-08A78B891E5D}">
      <dsp:nvSpPr>
        <dsp:cNvPr id="0" name=""/>
        <dsp:cNvSpPr/>
      </dsp:nvSpPr>
      <dsp:spPr>
        <a:xfrm>
          <a:off x="844599" y="1469189"/>
          <a:ext cx="2098476" cy="1259085"/>
        </a:xfrm>
        <a:prstGeom prst="rect">
          <a:avLst/>
        </a:prstGeom>
        <a:solidFill>
          <a:schemeClr val="accent6">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Garamond" panose="02020404030301010803" pitchFamily="18" charset="0"/>
              <a:ea typeface="Calibri" panose="020F0502020204030204" pitchFamily="34" charset="0"/>
              <a:cs typeface="Times New Roman" panose="02020603050405020304" pitchFamily="18" charset="0"/>
            </a:rPr>
            <a:t>Temi della comunicazione: salute e benessere </a:t>
          </a:r>
        </a:p>
      </dsp:txBody>
      <dsp:txXfrm>
        <a:off x="844599" y="1469189"/>
        <a:ext cx="2098476" cy="1259085"/>
      </dsp:txXfrm>
    </dsp:sp>
    <dsp:sp modelId="{FA5267FC-5610-42D3-B88A-1EC6B66A3D45}">
      <dsp:nvSpPr>
        <dsp:cNvPr id="0" name=""/>
        <dsp:cNvSpPr/>
      </dsp:nvSpPr>
      <dsp:spPr>
        <a:xfrm>
          <a:off x="3152923" y="1469189"/>
          <a:ext cx="2098476" cy="125908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Garamond" panose="02020404030301010803" pitchFamily="18" charset="0"/>
            </a:rPr>
            <a:t>Competenza funzionale:</a:t>
          </a:r>
        </a:p>
        <a:p>
          <a:pPr marL="0" lvl="0" indent="0" algn="ctr" defTabSz="711200">
            <a:lnSpc>
              <a:spcPct val="90000"/>
            </a:lnSpc>
            <a:spcBef>
              <a:spcPct val="0"/>
            </a:spcBef>
            <a:spcAft>
              <a:spcPct val="35000"/>
            </a:spcAft>
            <a:buNone/>
          </a:pPr>
          <a:r>
            <a:rPr lang="it-IT" sz="1600" kern="1200" dirty="0">
              <a:latin typeface="Garamond" panose="02020404030301010803" pitchFamily="18" charset="0"/>
            </a:rPr>
            <a:t>emozioni</a:t>
          </a:r>
        </a:p>
      </dsp:txBody>
      <dsp:txXfrm>
        <a:off x="3152923" y="1469189"/>
        <a:ext cx="2098476" cy="1259085"/>
      </dsp:txXfrm>
    </dsp:sp>
    <dsp:sp modelId="{AC504883-978C-4B34-963F-A45A58573F4C}">
      <dsp:nvSpPr>
        <dsp:cNvPr id="0" name=""/>
        <dsp:cNvSpPr/>
      </dsp:nvSpPr>
      <dsp:spPr>
        <a:xfrm>
          <a:off x="2046313" y="2938379"/>
          <a:ext cx="2098476" cy="1259085"/>
        </a:xfrm>
        <a:prstGeom prst="rect">
          <a:avLst/>
        </a:prstGeom>
        <a:solidFill>
          <a:schemeClr val="accent3">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Garamond" panose="02020404030301010803" pitchFamily="18" charset="0"/>
            </a:rPr>
            <a:t>La centralità della persona con disabilità</a:t>
          </a:r>
        </a:p>
      </dsp:txBody>
      <dsp:txXfrm>
        <a:off x="2046313" y="2938379"/>
        <a:ext cx="2098476" cy="12590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2A0462-3810-465E-988D-C5DEC7E73D23}" type="datetimeFigureOut">
              <a:rPr lang="it-IT" smtClean="0"/>
              <a:t>18/09/2025</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236BEF-4A3E-4620-966A-49372329554F}" type="slidenum">
              <a:rPr lang="it-IT" smtClean="0"/>
              <a:t>‹N›</a:t>
            </a:fld>
            <a:endParaRPr lang="it-IT"/>
          </a:p>
        </p:txBody>
      </p:sp>
    </p:spTree>
    <p:extLst>
      <p:ext uri="{BB962C8B-B14F-4D97-AF65-F5344CB8AC3E}">
        <p14:creationId xmlns:p14="http://schemas.microsoft.com/office/powerpoint/2010/main" val="88632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1236BEF-4A3E-4620-966A-49372329554F}" type="slidenum">
              <a:rPr lang="it-IT" smtClean="0"/>
              <a:t>31</a:t>
            </a:fld>
            <a:endParaRPr lang="it-IT"/>
          </a:p>
        </p:txBody>
      </p:sp>
    </p:spTree>
    <p:extLst>
      <p:ext uri="{BB962C8B-B14F-4D97-AF65-F5344CB8AC3E}">
        <p14:creationId xmlns:p14="http://schemas.microsoft.com/office/powerpoint/2010/main" val="82636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D63D344-0900-324B-A2FA-72BE4955E211}" type="datetimeFigureOut">
              <a:rPr lang="it-IT" smtClean="0"/>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3301234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D63D344-0900-324B-A2FA-72BE4955E211}" type="datetimeFigureOut">
              <a:rPr lang="it-IT" smtClean="0"/>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114766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D63D344-0900-324B-A2FA-72BE4955E211}" type="datetimeFigureOut">
              <a:rPr lang="it-IT" smtClean="0"/>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334034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D63D344-0900-324B-A2FA-72BE4955E211}" type="datetimeFigureOut">
              <a:rPr lang="it-IT" smtClean="0"/>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225917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D63D344-0900-324B-A2FA-72BE4955E211}" type="datetimeFigureOut">
              <a:rPr lang="it-IT" smtClean="0"/>
              <a:t>18/09/2025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2730209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5D63D344-0900-324B-A2FA-72BE4955E211}" type="datetimeFigureOut">
              <a:rPr lang="it-IT" smtClean="0"/>
              <a:t>18/09/2025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149286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D63D344-0900-324B-A2FA-72BE4955E211}" type="datetimeFigureOut">
              <a:rPr lang="it-IT" smtClean="0"/>
              <a:t>18/09/2025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4041928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D63D344-0900-324B-A2FA-72BE4955E211}" type="datetimeFigureOut">
              <a:rPr lang="it-IT" smtClean="0"/>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4157731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D63D344-0900-324B-A2FA-72BE4955E211}" type="datetimeFigureOut">
              <a:rPr lang="it-IT" smtClean="0"/>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4175155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D63D344-0900-324B-A2FA-72BE4955E211}" type="datetimeFigureOut">
              <a:rPr lang="it-IT" smtClean="0"/>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1409807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D63D344-0900-324B-A2FA-72BE4955E211}" type="datetimeFigureOut">
              <a:rPr lang="it-IT" smtClean="0"/>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6A5A6B-AF5C-844A-A04C-0F9F55520F13}" type="slidenum">
              <a:rPr lang="it-IT" smtClean="0"/>
              <a:t>‹N›</a:t>
            </a:fld>
            <a:endParaRPr lang="it-IT"/>
          </a:p>
        </p:txBody>
      </p:sp>
    </p:spTree>
    <p:extLst>
      <p:ext uri="{BB962C8B-B14F-4D97-AF65-F5344CB8AC3E}">
        <p14:creationId xmlns:p14="http://schemas.microsoft.com/office/powerpoint/2010/main" val="1639866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3D344-0900-324B-A2FA-72BE4955E211}" type="datetimeFigureOut">
              <a:rPr lang="it-IT" smtClean="0"/>
              <a:t>18/09/2025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A5A6B-AF5C-844A-A04C-0F9F55520F13}" type="slidenum">
              <a:rPr lang="it-IT" smtClean="0"/>
              <a:t>‹N›</a:t>
            </a:fld>
            <a:endParaRPr lang="it-IT"/>
          </a:p>
        </p:txBody>
      </p:sp>
    </p:spTree>
    <p:extLst>
      <p:ext uri="{BB962C8B-B14F-4D97-AF65-F5344CB8AC3E}">
        <p14:creationId xmlns:p14="http://schemas.microsoft.com/office/powerpoint/2010/main" val="333663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3.emf"/><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1.emf"/><Relationship Id="rId4" Type="http://schemas.openxmlformats.org/officeDocument/2006/relationships/image" Target="../media/image30.em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3.emf"/><Relationship Id="rId4" Type="http://schemas.openxmlformats.org/officeDocument/2006/relationships/image" Target="../media/image32.em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4.emf"/><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emf"/></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emf"/></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F72E2-DDDE-D3EE-FC8B-FB8F6149A39C}"/>
            </a:ext>
          </a:extLst>
        </p:cNvPr>
        <p:cNvGrpSpPr/>
        <p:nvPr/>
      </p:nvGrpSpPr>
      <p:grpSpPr>
        <a:xfrm>
          <a:off x="0" y="0"/>
          <a:ext cx="0" cy="0"/>
          <a:chOff x="0" y="0"/>
          <a:chExt cx="0" cy="0"/>
        </a:xfrm>
      </p:grpSpPr>
      <p:pic>
        <p:nvPicPr>
          <p:cNvPr id="17411" name="Immagine 12">
            <a:extLst>
              <a:ext uri="{FF2B5EF4-FFF2-40B4-BE49-F238E27FC236}">
                <a16:creationId xmlns:a16="http://schemas.microsoft.com/office/drawing/2014/main" id="{4500C62F-F446-763A-EA19-95E0D107E3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0B077C3-0153-D389-2FC6-2F8F085A7136}"/>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0F56F8A1-A5AD-C9C9-6E75-F69C8DFEC1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a:extLst>
              <a:ext uri="{FF2B5EF4-FFF2-40B4-BE49-F238E27FC236}">
                <a16:creationId xmlns:a16="http://schemas.microsoft.com/office/drawing/2014/main" id="{6BF4315A-F2A1-B383-2544-EE07803E66B2}"/>
              </a:ext>
            </a:extLst>
          </p:cNvPr>
          <p:cNvSpPr/>
          <p:nvPr/>
        </p:nvSpPr>
        <p:spPr>
          <a:xfrm>
            <a:off x="149630" y="224443"/>
            <a:ext cx="8395854" cy="5373266"/>
          </a:xfrm>
          <a:prstGeom prst="rect">
            <a:avLst/>
          </a:prstGeom>
        </p:spPr>
        <p:txBody>
          <a:bodyPr wrap="square">
            <a:spAutoFit/>
          </a:bodyPr>
          <a:lstStyle/>
          <a:p>
            <a:pPr>
              <a:lnSpc>
                <a:spcPct val="107000"/>
              </a:lnSpc>
              <a:spcAft>
                <a:spcPts val="800"/>
              </a:spcAft>
            </a:pPr>
            <a:endParaRPr lang="it-IT" sz="2800" b="1" dirty="0">
              <a:latin typeface="Garamond" panose="02020404030301010803"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2800" b="1" dirty="0">
                <a:ln w="22225">
                  <a:solidFill>
                    <a:schemeClr val="accent2"/>
                  </a:solidFill>
                  <a:prstDash val="solid"/>
                </a:ln>
                <a:solidFill>
                  <a:schemeClr val="accent2">
                    <a:lumMod val="40000"/>
                    <a:lumOff val="60000"/>
                  </a:schemeClr>
                </a:solidFill>
                <a:latin typeface="Garamond" panose="02020404030301010803" pitchFamily="18" charset="0"/>
                <a:ea typeface="Calibri" panose="020F0502020204030204" pitchFamily="34" charset="0"/>
                <a:cs typeface="Times New Roman" panose="02020603050405020304" pitchFamily="18" charset="0"/>
              </a:rPr>
              <a:t>L’ALFABETIZZAZIONE SANITARIA NELL’AMBITO DELLA DIDATTICA DELL’ITALIANO L2 </a:t>
            </a:r>
            <a:endParaRPr lang="it-IT" sz="1400" b="1" dirty="0">
              <a:ln w="22225">
                <a:solidFill>
                  <a:schemeClr val="accent2"/>
                </a:solidFill>
                <a:prstDash val="solid"/>
              </a:ln>
              <a:solidFill>
                <a:schemeClr val="accent2">
                  <a:lumMod val="40000"/>
                  <a:lumOff val="60000"/>
                </a:schemeClr>
              </a:solidFill>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Relatrice: Andreina Sgaglione</a:t>
            </a:r>
          </a:p>
          <a:p>
            <a:pPr>
              <a:lnSpc>
                <a:spcPct val="107000"/>
              </a:lnSpc>
              <a:spcAft>
                <a:spcPts val="800"/>
              </a:spcAft>
            </a:pPr>
            <a:endParaRPr lang="it-IT" sz="2000" dirty="0">
              <a:effectLst>
                <a:glow rad="101600">
                  <a:schemeClr val="accent1">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7745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323850" y="280637"/>
            <a:ext cx="8167007" cy="6702797"/>
          </a:xfrm>
          <a:prstGeom prst="rect">
            <a:avLst/>
          </a:prstGeom>
        </p:spPr>
        <p:txBody>
          <a:bodyPr wrap="square">
            <a:spAutoFit/>
          </a:bodyPr>
          <a:lstStyle/>
          <a:p>
            <a:pPr algn="ctr">
              <a:lnSpc>
                <a:spcPct val="107000"/>
              </a:lnSpc>
              <a:spcAft>
                <a:spcPts val="800"/>
              </a:spcAft>
            </a:pPr>
            <a:r>
              <a:rPr lang="it-IT" sz="2000" b="1" dirty="0">
                <a:latin typeface="Times New Roman" panose="02020603050405020304" pitchFamily="18" charset="0"/>
                <a:ea typeface="Calibri" panose="020F0502020204030204" pitchFamily="34" charset="0"/>
                <a:cs typeface="Times New Roman" panose="02020603050405020304" pitchFamily="18" charset="0"/>
              </a:rPr>
              <a:t>Che cos’è la </a:t>
            </a:r>
            <a:r>
              <a:rPr lang="it-IT" sz="2000" b="1" dirty="0" err="1">
                <a:latin typeface="Times New Roman" panose="02020603050405020304" pitchFamily="18" charset="0"/>
                <a:ea typeface="Calibri" panose="020F0502020204030204" pitchFamily="34" charset="0"/>
                <a:cs typeface="Times New Roman" panose="02020603050405020304" pitchFamily="18" charset="0"/>
              </a:rPr>
              <a:t>health</a:t>
            </a:r>
            <a:r>
              <a:rPr lang="it-IT" sz="2000" b="1" dirty="0">
                <a:latin typeface="Times New Roman" panose="02020603050405020304" pitchFamily="18" charset="0"/>
                <a:ea typeface="Calibri" panose="020F0502020204030204" pitchFamily="34" charset="0"/>
                <a:cs typeface="Times New Roman" panose="02020603050405020304" pitchFamily="18" charset="0"/>
              </a:rPr>
              <a:t> </a:t>
            </a:r>
            <a:r>
              <a:rPr lang="it-IT" sz="2000" b="1" dirty="0" err="1">
                <a:latin typeface="Times New Roman" panose="02020603050405020304" pitchFamily="18" charset="0"/>
                <a:ea typeface="Calibri" panose="020F0502020204030204" pitchFamily="34" charset="0"/>
                <a:cs typeface="Times New Roman" panose="02020603050405020304" pitchFamily="18" charset="0"/>
              </a:rPr>
              <a:t>literacy</a:t>
            </a:r>
            <a:r>
              <a:rPr lang="it-IT" sz="2000" b="1" i="1" dirty="0">
                <a:latin typeface="Times New Roman" panose="02020603050405020304" pitchFamily="18" charset="0"/>
                <a:ea typeface="Calibri" panose="020F0502020204030204" pitchFamily="34" charset="0"/>
                <a:cs typeface="Times New Roman" panose="02020603050405020304" pitchFamily="18" charset="0"/>
              </a:rPr>
              <a:t>?</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it-IT" sz="2000" b="1" dirty="0">
                <a:latin typeface="Garamond" panose="02020404030301010803" pitchFamily="18" charset="0"/>
              </a:rPr>
              <a:t>L’alfabetizzazione sanitaria</a:t>
            </a:r>
            <a:r>
              <a:rPr lang="it-IT" sz="2000" dirty="0">
                <a:latin typeface="Garamond" panose="02020404030301010803" pitchFamily="18" charset="0"/>
              </a:rPr>
              <a:t> si basa sull’alfabetizzazione generale e include le </a:t>
            </a:r>
            <a:r>
              <a:rPr lang="it-IT" sz="2000" b="1" dirty="0">
                <a:latin typeface="Garamond" panose="02020404030301010803" pitchFamily="18" charset="0"/>
              </a:rPr>
              <a:t>conoscenze</a:t>
            </a:r>
            <a:r>
              <a:rPr lang="it-IT" sz="2000" dirty="0">
                <a:latin typeface="Garamond" panose="02020404030301010803" pitchFamily="18" charset="0"/>
              </a:rPr>
              <a:t>, la </a:t>
            </a:r>
            <a:r>
              <a:rPr lang="it-IT" sz="2000" b="1" dirty="0">
                <a:latin typeface="Garamond" panose="02020404030301010803" pitchFamily="18" charset="0"/>
              </a:rPr>
              <a:t>motivazione</a:t>
            </a:r>
            <a:r>
              <a:rPr lang="it-IT" sz="2000" dirty="0">
                <a:latin typeface="Garamond" panose="02020404030301010803" pitchFamily="18" charset="0"/>
              </a:rPr>
              <a:t> e </a:t>
            </a:r>
            <a:r>
              <a:rPr lang="it-IT" sz="2000" b="1" dirty="0">
                <a:latin typeface="Garamond" panose="02020404030301010803" pitchFamily="18" charset="0"/>
              </a:rPr>
              <a:t>le competenze</a:t>
            </a:r>
            <a:r>
              <a:rPr lang="it-IT" sz="2000" dirty="0">
                <a:latin typeface="Garamond" panose="02020404030301010803" pitchFamily="18" charset="0"/>
              </a:rPr>
              <a:t>  per accedere, comprendere, valutare e applicare le informazioni riguardanti l’assistenza sanitaria, la prevenzione e la promozione della salute per mantenere e migliorare la qualità della vita a lungo termine (</a:t>
            </a:r>
            <a:r>
              <a:rPr lang="it-IT" sz="2000" dirty="0" err="1">
                <a:latin typeface="Garamond" panose="02020404030301010803" pitchFamily="18" charset="0"/>
              </a:rPr>
              <a:t>Sørensen</a:t>
            </a:r>
            <a:r>
              <a:rPr lang="it-IT" sz="2000" dirty="0">
                <a:latin typeface="Garamond" panose="02020404030301010803" pitchFamily="18" charset="0"/>
              </a:rPr>
              <a:t> </a:t>
            </a:r>
            <a:r>
              <a:rPr lang="it-IT" sz="2000" i="1" dirty="0">
                <a:latin typeface="Garamond" panose="02020404030301010803" pitchFamily="18" charset="0"/>
              </a:rPr>
              <a:t>et al</a:t>
            </a:r>
            <a:r>
              <a:rPr lang="it-IT" sz="2000" dirty="0">
                <a:latin typeface="Garamond" panose="02020404030301010803" pitchFamily="18" charset="0"/>
              </a:rPr>
              <a:t>. 2012)</a:t>
            </a:r>
          </a:p>
          <a:p>
            <a:pPr algn="just">
              <a:lnSpc>
                <a:spcPct val="150000"/>
              </a:lnSpc>
              <a:spcAft>
                <a:spcPts val="800"/>
              </a:spcAft>
            </a:pPr>
            <a:r>
              <a:rPr lang="en-US" sz="1600" i="1" dirty="0">
                <a:latin typeface="Garamond" panose="02020404030301010803" pitchFamily="18" charset="0"/>
              </a:rPr>
              <a:t>entails people’s knowledge, motivation and competences to access, understand, appraise, and apply health information in order to make judgments and take decisions in everyday life concerning healthcare, disease prevention and health promotion to maintain or improve quality of life during the life course. </a:t>
            </a:r>
            <a:r>
              <a:rPr lang="it-IT" sz="1600" i="1" dirty="0">
                <a:latin typeface="Garamond" panose="02020404030301010803" pitchFamily="18" charset="0"/>
              </a:rPr>
              <a:t>(</a:t>
            </a:r>
            <a:r>
              <a:rPr lang="it-IT" sz="1600" i="1" dirty="0" err="1">
                <a:latin typeface="Garamond" panose="02020404030301010803" pitchFamily="18" charset="0"/>
              </a:rPr>
              <a:t>Sørensen</a:t>
            </a:r>
            <a:r>
              <a:rPr lang="it-IT" sz="1600" i="1" dirty="0">
                <a:latin typeface="Garamond" panose="02020404030301010803" pitchFamily="18" charset="0"/>
              </a:rPr>
              <a:t> et al., 2012)</a:t>
            </a:r>
          </a:p>
          <a:p>
            <a:pPr algn="just">
              <a:lnSpc>
                <a:spcPct val="150000"/>
              </a:lnSpc>
              <a:spcAft>
                <a:spcPts val="800"/>
              </a:spcAft>
            </a:pPr>
            <a:endParaRPr lang="it-IT" sz="2000" dirty="0">
              <a:latin typeface="Garamond" panose="02020404030301010803" pitchFamily="18"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2" name="Picture 2" descr="Alfabetizzazione sanitaria: il caso «Dottore ma è vero che?»">
            <a:extLst>
              <a:ext uri="{FF2B5EF4-FFF2-40B4-BE49-F238E27FC236}">
                <a16:creationId xmlns:a16="http://schemas.microsoft.com/office/drawing/2014/main" id="{7556B038-BA71-0DCA-EA3B-AC963A8251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952" y="381000"/>
            <a:ext cx="1312918" cy="1312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92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9446" y="732894"/>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149630" y="155836"/>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umetto 3 6"/>
          <p:cNvSpPr/>
          <p:nvPr/>
        </p:nvSpPr>
        <p:spPr>
          <a:xfrm>
            <a:off x="232757" y="789343"/>
            <a:ext cx="7472854" cy="3310759"/>
          </a:xfrm>
          <a:prstGeom prst="wedgeEllipse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t>Dobbiamo</a:t>
            </a:r>
            <a:r>
              <a:rPr lang="en-US" i="1" dirty="0"/>
              <a:t> </a:t>
            </a:r>
            <a:r>
              <a:rPr lang="en-US" i="1" dirty="0" err="1"/>
              <a:t>garantire</a:t>
            </a:r>
            <a:r>
              <a:rPr lang="en-US" i="1" dirty="0"/>
              <a:t> </a:t>
            </a:r>
            <a:r>
              <a:rPr lang="en-US" i="1" dirty="0" err="1"/>
              <a:t>che</a:t>
            </a:r>
            <a:r>
              <a:rPr lang="en-US" i="1" dirty="0"/>
              <a:t> le </a:t>
            </a:r>
            <a:r>
              <a:rPr lang="en-US" i="1" dirty="0" err="1"/>
              <a:t>persone</a:t>
            </a:r>
            <a:r>
              <a:rPr lang="en-US" i="1" dirty="0"/>
              <a:t> </a:t>
            </a:r>
            <a:r>
              <a:rPr lang="en-US" i="1" dirty="0" err="1"/>
              <a:t>che</a:t>
            </a:r>
            <a:r>
              <a:rPr lang="en-US" i="1" dirty="0"/>
              <a:t> </a:t>
            </a:r>
            <a:r>
              <a:rPr lang="en-US" i="1" dirty="0" err="1"/>
              <a:t>provengono</a:t>
            </a:r>
            <a:r>
              <a:rPr lang="en-US" i="1" dirty="0"/>
              <a:t> da un </a:t>
            </a:r>
            <a:r>
              <a:rPr lang="en-US" i="1" dirty="0" err="1"/>
              <a:t>contesto</a:t>
            </a:r>
            <a:r>
              <a:rPr lang="en-US" i="1" dirty="0"/>
              <a:t> di </a:t>
            </a:r>
            <a:r>
              <a:rPr lang="en-US" i="1" dirty="0" err="1"/>
              <a:t>migrazione</a:t>
            </a:r>
            <a:r>
              <a:rPr lang="en-US" i="1" dirty="0"/>
              <a:t> </a:t>
            </a:r>
            <a:r>
              <a:rPr lang="en-US" i="1" dirty="0" err="1"/>
              <a:t>abbiano</a:t>
            </a:r>
            <a:r>
              <a:rPr lang="en-US" i="1" dirty="0"/>
              <a:t> la </a:t>
            </a:r>
            <a:r>
              <a:rPr lang="en-US" i="1" dirty="0" err="1"/>
              <a:t>fiducia</a:t>
            </a:r>
            <a:r>
              <a:rPr lang="en-US" i="1" dirty="0"/>
              <a:t>, </a:t>
            </a:r>
            <a:r>
              <a:rPr lang="en-US" i="1" dirty="0" err="1"/>
              <a:t>il</a:t>
            </a:r>
            <a:r>
              <a:rPr lang="en-US" i="1" dirty="0"/>
              <a:t> </a:t>
            </a:r>
            <a:r>
              <a:rPr lang="en-US" i="1" dirty="0" err="1"/>
              <a:t>sostegno</a:t>
            </a:r>
            <a:r>
              <a:rPr lang="en-US" i="1" dirty="0"/>
              <a:t> e le </a:t>
            </a:r>
            <a:r>
              <a:rPr lang="en-US" i="1" dirty="0" err="1"/>
              <a:t>risorse</a:t>
            </a:r>
            <a:r>
              <a:rPr lang="en-US" i="1" dirty="0"/>
              <a:t> per </a:t>
            </a:r>
            <a:r>
              <a:rPr lang="en-US" i="1" dirty="0" err="1"/>
              <a:t>gestire</a:t>
            </a:r>
            <a:r>
              <a:rPr lang="en-US" i="1" dirty="0"/>
              <a:t> la </a:t>
            </a:r>
            <a:r>
              <a:rPr lang="en-US" i="1" dirty="0" err="1"/>
              <a:t>propria</a:t>
            </a:r>
            <a:r>
              <a:rPr lang="en-US" i="1" dirty="0"/>
              <a:t> salute. Una </a:t>
            </a:r>
            <a:r>
              <a:rPr lang="en-US" i="1" dirty="0" err="1"/>
              <a:t>scarsa</a:t>
            </a:r>
            <a:r>
              <a:rPr lang="en-US" i="1" dirty="0"/>
              <a:t> </a:t>
            </a:r>
            <a:r>
              <a:rPr lang="en-US" i="1" dirty="0" err="1"/>
              <a:t>alfabetizzazione</a:t>
            </a:r>
            <a:r>
              <a:rPr lang="en-US" i="1" dirty="0"/>
              <a:t> sanitaria è </a:t>
            </a:r>
            <a:r>
              <a:rPr lang="en-US" i="1" dirty="0" err="1"/>
              <a:t>indissolubilmente</a:t>
            </a:r>
            <a:r>
              <a:rPr lang="en-US" i="1" dirty="0"/>
              <a:t> </a:t>
            </a:r>
            <a:r>
              <a:rPr lang="en-US" i="1" dirty="0" err="1"/>
              <a:t>legata</a:t>
            </a:r>
            <a:r>
              <a:rPr lang="en-US" i="1" dirty="0"/>
              <a:t> a </a:t>
            </a:r>
            <a:r>
              <a:rPr lang="en-US" i="1" dirty="0" err="1"/>
              <a:t>scarsi</a:t>
            </a:r>
            <a:r>
              <a:rPr lang="en-US" i="1" dirty="0"/>
              <a:t> </a:t>
            </a:r>
            <a:r>
              <a:rPr lang="en-US" i="1" dirty="0" err="1"/>
              <a:t>risultati</a:t>
            </a:r>
            <a:r>
              <a:rPr lang="en-US" i="1" dirty="0"/>
              <a:t> in termini di salute </a:t>
            </a:r>
            <a:r>
              <a:rPr lang="en-US" dirty="0"/>
              <a:t>(Riggs </a:t>
            </a:r>
            <a:r>
              <a:rPr lang="en-US" i="1" dirty="0"/>
              <a:t>et al, </a:t>
            </a:r>
            <a:r>
              <a:rPr lang="en-US" dirty="0"/>
              <a:t>2016)</a:t>
            </a:r>
          </a:p>
          <a:p>
            <a:endParaRPr lang="en-US" dirty="0"/>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822374" y="3514930"/>
            <a:ext cx="1625743" cy="2601886"/>
          </a:xfrm>
          <a:prstGeom prst="rect">
            <a:avLst/>
          </a:prstGeom>
        </p:spPr>
      </p:pic>
      <p:sp>
        <p:nvSpPr>
          <p:cNvPr id="3" name="Rettangolo 2"/>
          <p:cNvSpPr/>
          <p:nvPr/>
        </p:nvSpPr>
        <p:spPr>
          <a:xfrm>
            <a:off x="2295941" y="100973"/>
            <a:ext cx="3428696" cy="468718"/>
          </a:xfrm>
          <a:prstGeom prst="rect">
            <a:avLst/>
          </a:prstGeom>
        </p:spPr>
        <p:txBody>
          <a:bodyPr wrap="none">
            <a:spAutoFit/>
          </a:bodyPr>
          <a:lstStyle/>
          <a:p>
            <a:pPr>
              <a:lnSpc>
                <a:spcPct val="150000"/>
              </a:lnSpc>
              <a:spcAft>
                <a:spcPts val="800"/>
              </a:spcAft>
            </a:pPr>
            <a:r>
              <a:rPr lang="it-IT" b="1" dirty="0">
                <a:latin typeface="Garamond" panose="02020404030301010803" pitchFamily="18" charset="0"/>
                <a:ea typeface="Calibri" panose="020F0502020204030204" pitchFamily="34" charset="0"/>
                <a:cs typeface="Times New Roman" panose="02020603050405020304" pitchFamily="18" charset="0"/>
              </a:rPr>
              <a:t>Gli apprendenti migranti e la HL</a:t>
            </a:r>
          </a:p>
        </p:txBody>
      </p:sp>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59463" y="4143029"/>
            <a:ext cx="1259009" cy="1712422"/>
          </a:xfrm>
          <a:prstGeom prst="rect">
            <a:avLst/>
          </a:prstGeom>
        </p:spPr>
      </p:pic>
    </p:spTree>
    <p:extLst>
      <p:ext uri="{BB962C8B-B14F-4D97-AF65-F5344CB8AC3E}">
        <p14:creationId xmlns:p14="http://schemas.microsoft.com/office/powerpoint/2010/main" val="2761798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F81094-8E69-79B4-90E6-D93093845311}"/>
              </a:ext>
            </a:extLst>
          </p:cNvPr>
          <p:cNvSpPr>
            <a:spLocks noGrp="1"/>
          </p:cNvSpPr>
          <p:nvPr>
            <p:ph type="title"/>
          </p:nvPr>
        </p:nvSpPr>
        <p:spPr/>
        <p:txBody>
          <a:bodyPr>
            <a:normAutofit fontScale="90000"/>
          </a:bodyPr>
          <a:lstStyle/>
          <a:p>
            <a:r>
              <a:rPr lang="it-IT" dirty="0">
                <a:latin typeface="Garamond" panose="02020404030301010803" pitchFamily="18" charset="0"/>
              </a:rPr>
              <a:t>Quadro comune europeo di riferimento per le lingue</a:t>
            </a:r>
          </a:p>
        </p:txBody>
      </p:sp>
      <p:sp>
        <p:nvSpPr>
          <p:cNvPr id="3" name="Segnaposto contenuto 2">
            <a:extLst>
              <a:ext uri="{FF2B5EF4-FFF2-40B4-BE49-F238E27FC236}">
                <a16:creationId xmlns:a16="http://schemas.microsoft.com/office/drawing/2014/main" id="{2E5A55EE-F27F-A0CC-C7A6-81C51F6FD609}"/>
              </a:ext>
            </a:extLst>
          </p:cNvPr>
          <p:cNvSpPr>
            <a:spLocks noGrp="1"/>
          </p:cNvSpPr>
          <p:nvPr>
            <p:ph idx="1"/>
          </p:nvPr>
        </p:nvSpPr>
        <p:spPr/>
        <p:txBody>
          <a:bodyPr>
            <a:normAutofit fontScale="62500" lnSpcReduction="20000"/>
          </a:bodyPr>
          <a:lstStyle/>
          <a:p>
            <a:pPr lvl="0"/>
            <a:r>
              <a:rPr lang="en-US" dirty="0">
                <a:latin typeface="Garamond" panose="02020404030301010803" pitchFamily="18" charset="0"/>
              </a:rPr>
              <a:t>Council of Europe (2001), CEFR -Common European Framework of Reference for Languages: Learning, Teaching, Assessment, Cambridge University Press, Cambridge. </a:t>
            </a:r>
            <a:endParaRPr lang="it-IT" dirty="0">
              <a:latin typeface="Garamond" panose="02020404030301010803" pitchFamily="18" charset="0"/>
            </a:endParaRPr>
          </a:p>
          <a:p>
            <a:r>
              <a:rPr lang="it-IT" dirty="0">
                <a:latin typeface="Garamond" panose="02020404030301010803" pitchFamily="18" charset="0"/>
              </a:rPr>
              <a:t>Trad. </a:t>
            </a:r>
            <a:r>
              <a:rPr lang="it-IT" dirty="0" err="1">
                <a:latin typeface="Garamond" panose="02020404030301010803" pitchFamily="18" charset="0"/>
              </a:rPr>
              <a:t>it</a:t>
            </a:r>
            <a:r>
              <a:rPr lang="it-IT" dirty="0">
                <a:latin typeface="Garamond" panose="02020404030301010803" pitchFamily="18" charset="0"/>
              </a:rPr>
              <a:t>. a cura di Bertocchi D., Quartapelle </a:t>
            </a:r>
            <a:r>
              <a:rPr lang="it-IT" dirty="0" err="1">
                <a:latin typeface="Garamond" panose="02020404030301010803" pitchFamily="18" charset="0"/>
              </a:rPr>
              <a:t>F.,Quadro</a:t>
            </a:r>
            <a:r>
              <a:rPr lang="it-IT" dirty="0">
                <a:latin typeface="Garamond" panose="02020404030301010803" pitchFamily="18" charset="0"/>
              </a:rPr>
              <a:t>  comune europeo di riferimento per le lingue. Apprendimento, insegnamento, valutazione (2002), La Nuova Italia-</a:t>
            </a:r>
            <a:r>
              <a:rPr lang="en-US" dirty="0">
                <a:latin typeface="Garamond" panose="02020404030301010803" pitchFamily="18" charset="0"/>
              </a:rPr>
              <a:t>Oxford, Firenze. </a:t>
            </a:r>
            <a:endParaRPr lang="it-IT" dirty="0">
              <a:latin typeface="Garamond" panose="02020404030301010803" pitchFamily="18" charset="0"/>
            </a:endParaRPr>
          </a:p>
          <a:p>
            <a:pPr marL="0" indent="0">
              <a:buNone/>
            </a:pPr>
            <a:r>
              <a:rPr lang="en-US" dirty="0">
                <a:latin typeface="Garamond" panose="02020404030301010803" pitchFamily="18" charset="0"/>
              </a:rPr>
              <a:t> </a:t>
            </a:r>
            <a:endParaRPr lang="it-IT" dirty="0">
              <a:latin typeface="Garamond" panose="02020404030301010803" pitchFamily="18" charset="0"/>
            </a:endParaRPr>
          </a:p>
          <a:p>
            <a:pPr lvl="0"/>
            <a:r>
              <a:rPr lang="en-US" dirty="0">
                <a:latin typeface="Garamond" panose="02020404030301010803" pitchFamily="18" charset="0"/>
              </a:rPr>
              <a:t>Council of  Europe (2020), Common European Framework of Reference for Languages: Learning, Teaching,  Assessment.   </a:t>
            </a:r>
            <a:r>
              <a:rPr lang="it-IT" dirty="0">
                <a:latin typeface="Garamond" panose="02020404030301010803" pitchFamily="18" charset="0"/>
              </a:rPr>
              <a:t>Companion   Volume,  </a:t>
            </a:r>
            <a:r>
              <a:rPr lang="it-IT" dirty="0" err="1">
                <a:latin typeface="Garamond" panose="02020404030301010803" pitchFamily="18" charset="0"/>
              </a:rPr>
              <a:t>Strasbourg:https</a:t>
            </a:r>
            <a:r>
              <a:rPr lang="it-IT" dirty="0">
                <a:latin typeface="Garamond" panose="02020404030301010803" pitchFamily="18" charset="0"/>
              </a:rPr>
              <a:t>://rm.coe.int/common-european-framework-of-reference-for-languages-learning-teaching/16809ea0d4. </a:t>
            </a:r>
          </a:p>
          <a:p>
            <a:r>
              <a:rPr lang="it-IT" dirty="0" err="1">
                <a:latin typeface="Garamond" panose="02020404030301010803" pitchFamily="18" charset="0"/>
              </a:rPr>
              <a:t>Trad</a:t>
            </a:r>
            <a:r>
              <a:rPr lang="it-IT" dirty="0">
                <a:latin typeface="Garamond" panose="02020404030301010803" pitchFamily="18" charset="0"/>
              </a:rPr>
              <a:t> </a:t>
            </a:r>
            <a:r>
              <a:rPr lang="it-IT" dirty="0" err="1">
                <a:latin typeface="Garamond" panose="02020404030301010803" pitchFamily="18" charset="0"/>
              </a:rPr>
              <a:t>it</a:t>
            </a:r>
            <a:r>
              <a:rPr lang="it-IT" dirty="0">
                <a:latin typeface="Garamond" panose="02020404030301010803" pitchFamily="18" charset="0"/>
              </a:rPr>
              <a:t>. a cura di Barsi M., Lugarini E., Quadro comune europeo di riferimento per le lingue: apprendimento, insegnamento, valutazione. Volume complementare, in Italiano </a:t>
            </a:r>
            <a:r>
              <a:rPr lang="it-IT" dirty="0" err="1">
                <a:latin typeface="Garamond" panose="02020404030301010803" pitchFamily="18" charset="0"/>
              </a:rPr>
              <a:t>LinguaDue</a:t>
            </a:r>
            <a:r>
              <a:rPr lang="it-IT" dirty="0">
                <a:latin typeface="Garamond" panose="02020404030301010803" pitchFamily="18" charset="0"/>
              </a:rPr>
              <a:t>, 12, 2, 2020: https://riviste.unimi.it/</a:t>
            </a:r>
            <a:r>
              <a:rPr lang="it-IT" dirty="0" err="1">
                <a:latin typeface="Garamond" panose="02020404030301010803" pitchFamily="18" charset="0"/>
              </a:rPr>
              <a:t>index.php</a:t>
            </a:r>
            <a:r>
              <a:rPr lang="it-IT" dirty="0">
                <a:latin typeface="Garamond" panose="02020404030301010803" pitchFamily="18" charset="0"/>
              </a:rPr>
              <a:t>/</a:t>
            </a:r>
            <a:r>
              <a:rPr lang="it-IT" dirty="0" err="1">
                <a:latin typeface="Garamond" panose="02020404030301010803" pitchFamily="18" charset="0"/>
              </a:rPr>
              <a:t>promoitals</a:t>
            </a:r>
            <a:r>
              <a:rPr lang="it-IT" dirty="0">
                <a:latin typeface="Garamond" panose="02020404030301010803" pitchFamily="18" charset="0"/>
              </a:rPr>
              <a:t>/</a:t>
            </a:r>
            <a:r>
              <a:rPr lang="it-IT" dirty="0" err="1">
                <a:latin typeface="Garamond" panose="02020404030301010803" pitchFamily="18" charset="0"/>
              </a:rPr>
              <a:t>article</a:t>
            </a:r>
            <a:r>
              <a:rPr lang="it-IT" dirty="0">
                <a:latin typeface="Garamond" panose="02020404030301010803" pitchFamily="18" charset="0"/>
              </a:rPr>
              <a:t>/</a:t>
            </a:r>
            <a:r>
              <a:rPr lang="it-IT" dirty="0" err="1">
                <a:latin typeface="Garamond" panose="02020404030301010803" pitchFamily="18" charset="0"/>
              </a:rPr>
              <a:t>view</a:t>
            </a:r>
            <a:r>
              <a:rPr lang="it-IT" dirty="0">
                <a:latin typeface="Garamond" panose="02020404030301010803" pitchFamily="18" charset="0"/>
              </a:rPr>
              <a:t>/15120.</a:t>
            </a:r>
          </a:p>
          <a:p>
            <a:pPr marL="0" indent="0">
              <a:buNone/>
            </a:pPr>
            <a:r>
              <a:rPr lang="it-IT" dirty="0"/>
              <a:t> </a:t>
            </a:r>
          </a:p>
          <a:p>
            <a:endParaRPr lang="it-IT" dirty="0"/>
          </a:p>
        </p:txBody>
      </p:sp>
    </p:spTree>
    <p:extLst>
      <p:ext uri="{BB962C8B-B14F-4D97-AF65-F5344CB8AC3E}">
        <p14:creationId xmlns:p14="http://schemas.microsoft.com/office/powerpoint/2010/main" val="24876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7257884"/>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ourier New" panose="02070309020205020404" pitchFamily="49" charset="0"/>
              <a:buChar char="o"/>
            </a:pPr>
            <a:r>
              <a:rPr lang="it-IT" sz="2400" dirty="0">
                <a:latin typeface="Garamond" panose="02020404030301010803" pitchFamily="18" charset="0"/>
                <a:ea typeface="Calibri" panose="020F0502020204030204" pitchFamily="34" charset="0"/>
                <a:cs typeface="Times New Roman" panose="02020603050405020304" pitchFamily="18" charset="0"/>
              </a:rPr>
              <a:t>Quale spazio occupa la dimensione dell’HL nel </a:t>
            </a:r>
            <a:r>
              <a:rPr lang="it-IT" sz="2400" i="1" dirty="0">
                <a:latin typeface="Garamond" panose="02020404030301010803" pitchFamily="18" charset="0"/>
                <a:ea typeface="Calibri" panose="020F0502020204030204" pitchFamily="34" charset="0"/>
                <a:cs typeface="Times New Roman" panose="02020603050405020304" pitchFamily="18" charset="0"/>
              </a:rPr>
              <a:t>QCER</a:t>
            </a:r>
            <a:r>
              <a:rPr lang="it-IT" sz="2400" dirty="0">
                <a:latin typeface="Garamond" panose="02020404030301010803" pitchFamily="18" charset="0"/>
                <a:ea typeface="Calibri" panose="020F0502020204030204" pitchFamily="34" charset="0"/>
                <a:cs typeface="Times New Roman" panose="02020603050405020304" pitchFamily="18" charset="0"/>
              </a:rPr>
              <a:t>? </a:t>
            </a:r>
          </a:p>
          <a:p>
            <a:pPr marL="342900" lvl="0" indent="-342900" algn="just">
              <a:lnSpc>
                <a:spcPct val="107000"/>
              </a:lnSpc>
              <a:spcAft>
                <a:spcPts val="800"/>
              </a:spcAft>
              <a:buFont typeface="Courier New" panose="02070309020205020404" pitchFamily="49" charset="0"/>
              <a:buChar char="o"/>
            </a:pPr>
            <a:r>
              <a:rPr lang="it-IT" sz="2400" dirty="0">
                <a:latin typeface="Garamond" panose="02020404030301010803" pitchFamily="18" charset="0"/>
                <a:ea typeface="Calibri" panose="020F0502020204030204" pitchFamily="34" charset="0"/>
                <a:cs typeface="Times New Roman" panose="02020603050405020304" pitchFamily="18" charset="0"/>
              </a:rPr>
              <a:t>Quali modifiche e/o implementazioni ci sono state nel </a:t>
            </a:r>
            <a:r>
              <a:rPr lang="it-IT" sz="2400" i="1" dirty="0">
                <a:latin typeface="Garamond" panose="02020404030301010803" pitchFamily="18" charset="0"/>
                <a:ea typeface="Calibri" panose="020F0502020204030204" pitchFamily="34" charset="0"/>
                <a:cs typeface="Times New Roman" panose="02020603050405020304" pitchFamily="18" charset="0"/>
              </a:rPr>
              <a:t>Companion Volume </a:t>
            </a:r>
            <a:r>
              <a:rPr lang="it-IT" sz="2400" dirty="0">
                <a:latin typeface="Garamond" panose="02020404030301010803" pitchFamily="18" charset="0"/>
                <a:ea typeface="Calibri" panose="020F0502020204030204" pitchFamily="34" charset="0"/>
                <a:cs typeface="Times New Roman" panose="02020603050405020304" pitchFamily="18" charset="0"/>
              </a:rPr>
              <a:t>del 2020?</a:t>
            </a:r>
          </a:p>
          <a:p>
            <a:pPr marL="342900" indent="-342900" algn="just">
              <a:lnSpc>
                <a:spcPct val="107000"/>
              </a:lnSpc>
              <a:spcAft>
                <a:spcPts val="800"/>
              </a:spcAft>
              <a:buFont typeface="Courier New" panose="02070309020205020404" pitchFamily="49" charset="0"/>
              <a:buChar char="o"/>
            </a:pPr>
            <a:r>
              <a:rPr lang="it-IT" sz="2400" dirty="0">
                <a:latin typeface="Garamond" panose="02020404030301010803" pitchFamily="18" charset="0"/>
                <a:ea typeface="Calibri" panose="020F0502020204030204" pitchFamily="34" charset="0"/>
                <a:cs typeface="Times New Roman" panose="02020603050405020304" pitchFamily="18" charset="0"/>
              </a:rPr>
              <a:t>Qual è la presenza di temi connessi alla HL nei </a:t>
            </a:r>
            <a:r>
              <a:rPr lang="it-IT" sz="2400" dirty="0">
                <a:latin typeface="Garamond" panose="02020404030301010803" pitchFamily="18" charset="0"/>
              </a:rPr>
              <a:t>manuali di italiano L2 (livelli A1/A2 – A2/B1) per apprendenti immigrati pubblicati per la prima volta dopo il 2001 in Italia? Quali sono le strategie didattiche finalizzate allo sviluppo delle attività di interazione e mediazione nell’ambito dell’HL?</a:t>
            </a:r>
          </a:p>
          <a:p>
            <a:pPr algn="just">
              <a:lnSpc>
                <a:spcPct val="107000"/>
              </a:lnSpc>
              <a:spcAft>
                <a:spcPts val="800"/>
              </a:spcAft>
            </a:pPr>
            <a:r>
              <a:rPr lang="it-IT" sz="2000" dirty="0">
                <a:latin typeface="Garamond" panose="02020404030301010803" pitchFamily="18" charset="0"/>
              </a:rPr>
              <a:t>Sgaglione A. (in stampa), </a:t>
            </a:r>
            <a:r>
              <a:rPr lang="it-IT" sz="2000" i="1" dirty="0">
                <a:latin typeface="Garamond" panose="02020404030301010803" pitchFamily="18" charset="0"/>
              </a:rPr>
              <a:t>Parlare di salute con il QCER: la health </a:t>
            </a:r>
            <a:r>
              <a:rPr lang="it-IT" sz="2000" i="1" dirty="0" err="1">
                <a:latin typeface="Garamond" panose="02020404030301010803" pitchFamily="18" charset="0"/>
              </a:rPr>
              <a:t>literacy</a:t>
            </a:r>
            <a:r>
              <a:rPr lang="it-IT" sz="2000" i="1" dirty="0">
                <a:latin typeface="Garamond" panose="02020404030301010803" pitchFamily="18" charset="0"/>
              </a:rPr>
              <a:t> nei manuali di didattica per apprendenti migranti</a:t>
            </a:r>
            <a:r>
              <a:rPr lang="it-IT" sz="2000" dirty="0">
                <a:latin typeface="Garamond" panose="02020404030301010803" pitchFamily="18" charset="0"/>
              </a:rPr>
              <a:t>. </a:t>
            </a:r>
            <a:r>
              <a:rPr lang="en-GB" sz="2000" dirty="0">
                <a:latin typeface="Garamond" panose="02020404030301010803" pitchFamily="18" charset="0"/>
              </a:rPr>
              <a:t>Atti del XXVI </a:t>
            </a:r>
            <a:r>
              <a:rPr lang="en-GB" sz="2000" dirty="0" err="1">
                <a:latin typeface="Garamond" panose="02020404030301010803" pitchFamily="18" charset="0"/>
              </a:rPr>
              <a:t>Convegno</a:t>
            </a:r>
            <a:r>
              <a:rPr lang="en-GB" sz="2000" dirty="0">
                <a:latin typeface="Garamond" panose="02020404030301010803" pitchFamily="18" charset="0"/>
              </a:rPr>
              <a:t> AIPI, </a:t>
            </a:r>
            <a:r>
              <a:rPr lang="en-GB" sz="2000" dirty="0" err="1">
                <a:latin typeface="Garamond" panose="02020404030301010803" pitchFamily="18" charset="0"/>
              </a:rPr>
              <a:t>novembre</a:t>
            </a:r>
            <a:r>
              <a:rPr lang="en-GB" sz="2000" dirty="0">
                <a:latin typeface="Garamond" panose="02020404030301010803" pitchFamily="18" charset="0"/>
              </a:rPr>
              <a:t> 2024, Franco </a:t>
            </a:r>
            <a:r>
              <a:rPr lang="en-GB" sz="2000" dirty="0" err="1">
                <a:latin typeface="Garamond" panose="02020404030301010803" pitchFamily="18" charset="0"/>
              </a:rPr>
              <a:t>Cesati</a:t>
            </a:r>
            <a:r>
              <a:rPr lang="en-GB" sz="2000" dirty="0">
                <a:latin typeface="Garamond" panose="02020404030301010803" pitchFamily="18" charset="0"/>
              </a:rPr>
              <a:t>, Firenze</a:t>
            </a:r>
            <a:r>
              <a:rPr lang="en-GB" dirty="0"/>
              <a:t>.</a:t>
            </a:r>
            <a:endParaRPr lang="it-IT" dirty="0"/>
          </a:p>
          <a:p>
            <a:pPr marL="342900" indent="-342900" algn="just">
              <a:lnSpc>
                <a:spcPct val="107000"/>
              </a:lnSpc>
              <a:spcAft>
                <a:spcPts val="800"/>
              </a:spcAft>
              <a:buFont typeface="Courier New" panose="02070309020205020404" pitchFamily="49" charset="0"/>
              <a:buChar char="o"/>
            </a:pPr>
            <a:endParaRPr lang="it-IT" sz="2400"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3957300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2548133"/>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La presenza della dimensione dell’HL nel </a:t>
            </a:r>
            <a:r>
              <a:rPr lang="it-IT" i="1" dirty="0">
                <a:latin typeface="Times New Roman" panose="02020603050405020304" pitchFamily="18" charset="0"/>
                <a:ea typeface="Calibri" panose="020F0502020204030204" pitchFamily="34" charset="0"/>
                <a:cs typeface="Times New Roman" panose="02020603050405020304" pitchFamily="18" charset="0"/>
              </a:rPr>
              <a:t>QCER</a:t>
            </a:r>
            <a:r>
              <a:rPr lang="it-IT" dirty="0">
                <a:latin typeface="Times New Roman" panose="02020603050405020304" pitchFamily="18" charset="0"/>
                <a:ea typeface="Calibri" panose="020F0502020204030204" pitchFamily="34" charset="0"/>
                <a:cs typeface="Times New Roman" panose="02020603050405020304" pitchFamily="18" charset="0"/>
              </a:rPr>
              <a:t>: una costante </a:t>
            </a:r>
            <a:r>
              <a:rPr lang="it-IT" sz="1400" dirty="0">
                <a:latin typeface="Times New Roman" panose="02020603050405020304" pitchFamily="18" charset="0"/>
                <a:ea typeface="Calibri" panose="020F0502020204030204" pitchFamily="34" charset="0"/>
                <a:cs typeface="Times New Roman" panose="02020603050405020304" pitchFamily="18" charset="0"/>
              </a:rPr>
              <a:t>  </a:t>
            </a:r>
            <a:endParaRPr lang="it-IT"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8" name="Immagine 7"/>
          <p:cNvPicPr>
            <a:picLocks noChangeAspect="1"/>
          </p:cNvPicPr>
          <p:nvPr/>
        </p:nvPicPr>
        <p:blipFill>
          <a:blip r:embed="rId4"/>
          <a:stretch>
            <a:fillRect/>
          </a:stretch>
        </p:blipFill>
        <p:spPr>
          <a:xfrm>
            <a:off x="155575" y="847825"/>
            <a:ext cx="5025534" cy="3629826"/>
          </a:xfrm>
          <a:prstGeom prst="rect">
            <a:avLst/>
          </a:prstGeom>
        </p:spPr>
      </p:pic>
      <p:pic>
        <p:nvPicPr>
          <p:cNvPr id="9" name="Immagine 8"/>
          <p:cNvPicPr>
            <a:picLocks noChangeAspect="1"/>
          </p:cNvPicPr>
          <p:nvPr/>
        </p:nvPicPr>
        <p:blipFill>
          <a:blip r:embed="rId5"/>
          <a:stretch>
            <a:fillRect/>
          </a:stretch>
        </p:blipFill>
        <p:spPr>
          <a:xfrm>
            <a:off x="4542473" y="1113904"/>
            <a:ext cx="4780861" cy="4254055"/>
          </a:xfrm>
          <a:prstGeom prst="rect">
            <a:avLst/>
          </a:prstGeom>
        </p:spPr>
      </p:pic>
    </p:spTree>
    <p:extLst>
      <p:ext uri="{BB962C8B-B14F-4D97-AF65-F5344CB8AC3E}">
        <p14:creationId xmlns:p14="http://schemas.microsoft.com/office/powerpoint/2010/main" val="113294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DA19E5-9745-8098-EBF2-47A3662ABED4}"/>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13A98C16-2340-FF14-E9D5-1880E4625411}"/>
              </a:ext>
            </a:extLst>
          </p:cNvPr>
          <p:cNvSpPr>
            <a:spLocks noGrp="1"/>
          </p:cNvSpPr>
          <p:nvPr>
            <p:ph idx="1"/>
          </p:nvPr>
        </p:nvSpPr>
        <p:spPr/>
        <p:txBody>
          <a:bodyPr>
            <a:normAutofit/>
          </a:bodyPr>
          <a:lstStyle/>
          <a:p>
            <a:pPr marL="0" indent="0" algn="just">
              <a:buNone/>
            </a:pPr>
            <a:r>
              <a:rPr lang="it-IT" dirty="0">
                <a:latin typeface="Garamond" panose="02020404030301010803" pitchFamily="18" charset="0"/>
              </a:rPr>
              <a:t>Nei temi della comunicazione si parla espressamente di «health and body care» (ivi: 52). Scorrendo il documento, il campo dell’educazione appare come uno dei luoghi privilegiati per la promozione della salute e il benessere della persona diventa condizione essenziale per ogni forma di apprendimento. </a:t>
            </a:r>
          </a:p>
          <a:p>
            <a:pPr marL="0" indent="0" algn="just">
              <a:buNone/>
            </a:pPr>
            <a:endParaRPr lang="it-IT" dirty="0">
              <a:latin typeface="Garamond" panose="02020404030301010803" pitchFamily="18" charset="0"/>
            </a:endParaRPr>
          </a:p>
        </p:txBody>
      </p:sp>
      <p:pic>
        <p:nvPicPr>
          <p:cNvPr id="6" name="Picture 4" descr="L'alfabetizzazione sanitaria: una base integrante di un sistema sanitario  efficiente e affidabile - Human Rights and Biomedicine">
            <a:extLst>
              <a:ext uri="{FF2B5EF4-FFF2-40B4-BE49-F238E27FC236}">
                <a16:creationId xmlns:a16="http://schemas.microsoft.com/office/drawing/2014/main" id="{519B537D-B7F6-04CD-225F-6C0303CFE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287" y="4811486"/>
            <a:ext cx="2754083" cy="1314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24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291EE0-63E8-0DAF-84ED-A69BB3FF4157}"/>
              </a:ext>
            </a:extLst>
          </p:cNvPr>
          <p:cNvSpPr>
            <a:spLocks noGrp="1"/>
          </p:cNvSpPr>
          <p:nvPr>
            <p:ph type="title"/>
          </p:nvPr>
        </p:nvSpPr>
        <p:spPr/>
        <p:txBody>
          <a:bodyPr/>
          <a:lstStyle/>
          <a:p>
            <a:endParaRPr lang="it-IT"/>
          </a:p>
        </p:txBody>
      </p:sp>
      <p:pic>
        <p:nvPicPr>
          <p:cNvPr id="2050" name="Picture 2" descr="36 idee su mani intrecciate e citazioni d'amore da salvare oggi | frasi  d'amore, mani, citazioni sull'amore e molto altro">
            <a:extLst>
              <a:ext uri="{FF2B5EF4-FFF2-40B4-BE49-F238E27FC236}">
                <a16:creationId xmlns:a16="http://schemas.microsoft.com/office/drawing/2014/main" id="{D442469F-73BD-EC45-8309-D439677F55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87373" y="4420338"/>
            <a:ext cx="3443514" cy="2315763"/>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B2A39F1A-21D6-0C7D-A070-6EDB804D31B6}"/>
              </a:ext>
            </a:extLst>
          </p:cNvPr>
          <p:cNvSpPr txBox="1"/>
          <p:nvPr/>
        </p:nvSpPr>
        <p:spPr>
          <a:xfrm>
            <a:off x="718457" y="1698171"/>
            <a:ext cx="6139543" cy="2246769"/>
          </a:xfrm>
          <a:prstGeom prst="rect">
            <a:avLst/>
          </a:prstGeom>
          <a:noFill/>
        </p:spPr>
        <p:txBody>
          <a:bodyPr wrap="square">
            <a:spAutoFit/>
          </a:bodyPr>
          <a:lstStyle/>
          <a:p>
            <a:pPr marL="0" indent="0" algn="just">
              <a:buNone/>
            </a:pPr>
            <a:r>
              <a:rPr lang="it-IT" sz="2000" dirty="0">
                <a:latin typeface="Garamond" panose="02020404030301010803" pitchFamily="18" charset="0"/>
              </a:rPr>
              <a:t>Nel paragrafo dedicato al contesto mentale di coloro che usano e apprendono la lingua si dice che le circostanze esterne vengono filtrate attraverso dei fattori interni che influenzano la percezione: accanto ai bisogni, ai desideri e alle motivazioni, compaiono lo stato d’animo, la fatica, l’eccitazione, le qualità individuali e le condizioni di salute (ivi: 50).</a:t>
            </a:r>
          </a:p>
        </p:txBody>
      </p:sp>
    </p:spTree>
    <p:extLst>
      <p:ext uri="{BB962C8B-B14F-4D97-AF65-F5344CB8AC3E}">
        <p14:creationId xmlns:p14="http://schemas.microsoft.com/office/powerpoint/2010/main" val="341849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6DDF78-6995-8953-5FC6-9B483AB49ED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2707A473-06C2-9ABB-6C9B-2F8E1363B7C9}"/>
              </a:ext>
            </a:extLst>
          </p:cNvPr>
          <p:cNvSpPr>
            <a:spLocks noGrp="1"/>
          </p:cNvSpPr>
          <p:nvPr>
            <p:ph idx="1"/>
          </p:nvPr>
        </p:nvSpPr>
        <p:spPr/>
        <p:txBody>
          <a:bodyPr>
            <a:normAutofit fontScale="92500" lnSpcReduction="20000"/>
          </a:bodyPr>
          <a:lstStyle/>
          <a:p>
            <a:pPr marL="0" indent="0" algn="just">
              <a:buNone/>
            </a:pPr>
            <a:r>
              <a:rPr lang="it-IT" dirty="0">
                <a:latin typeface="Garamond" panose="02020404030301010803" pitchFamily="18" charset="0"/>
              </a:rPr>
              <a:t>Il richiamo formale al tema della salute evoca quanto De Mauro insieme al gruppo GISCEL nel 1975 aveva dichiarato nelle </a:t>
            </a:r>
            <a:r>
              <a:rPr lang="it-IT" i="1" dirty="0">
                <a:latin typeface="Garamond" panose="02020404030301010803" pitchFamily="18" charset="0"/>
              </a:rPr>
              <a:t>Dieci tesi per l’educazione linguistica democratica</a:t>
            </a:r>
            <a:r>
              <a:rPr lang="it-IT" dirty="0">
                <a:latin typeface="Garamond" panose="02020404030301010803" pitchFamily="18" charset="0"/>
              </a:rPr>
              <a:t> ovvero che la lingua è strettamente connessa a una dimensione biologica e socio-culturale. Le capacità linguistiche si radicano profondamente in una espansione olistica dell’essere umano, in un intreccio di crescita psicomotoria, socializzazione e sviluppo armonico dei rapporti affettivi, alla cui base si trova un buono sviluppo organico, associato anche ad un’alimentazione sana ed equilibrata. </a:t>
            </a:r>
          </a:p>
          <a:p>
            <a:endParaRPr lang="it-IT" dirty="0"/>
          </a:p>
        </p:txBody>
      </p:sp>
    </p:spTree>
    <p:extLst>
      <p:ext uri="{BB962C8B-B14F-4D97-AF65-F5344CB8AC3E}">
        <p14:creationId xmlns:p14="http://schemas.microsoft.com/office/powerpoint/2010/main" val="520668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20685F-7483-DAC0-2629-E6DD7299EE09}"/>
              </a:ext>
            </a:extLst>
          </p:cNvPr>
          <p:cNvSpPr>
            <a:spLocks noGrp="1"/>
          </p:cNvSpPr>
          <p:nvPr>
            <p:ph type="title"/>
          </p:nvPr>
        </p:nvSpPr>
        <p:spPr>
          <a:xfrm>
            <a:off x="2135444" y="-2983158"/>
            <a:ext cx="2256210" cy="352671"/>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B5962344-8A47-E000-92E1-5D06A4B355B8}"/>
              </a:ext>
            </a:extLst>
          </p:cNvPr>
          <p:cNvSpPr>
            <a:spLocks noGrp="1"/>
          </p:cNvSpPr>
          <p:nvPr>
            <p:ph idx="1"/>
          </p:nvPr>
        </p:nvSpPr>
        <p:spPr/>
        <p:txBody>
          <a:bodyPr>
            <a:normAutofit fontScale="92500" lnSpcReduction="20000"/>
          </a:bodyPr>
          <a:lstStyle/>
          <a:p>
            <a:pPr marL="0" indent="0" algn="just">
              <a:buNone/>
            </a:pPr>
            <a:r>
              <a:rPr lang="it-IT" dirty="0">
                <a:latin typeface="Garamond" panose="02020404030301010803" pitchFamily="18" charset="0"/>
              </a:rPr>
              <a:t>Stare bene nel corpo e nella mente/anima appare, dunque, nel QCER come un binomio inscindibile. Nei compiti per sviluppare un percorso di insegnamento/apprendimento di una lingua si riconosce l’importanza di attività cognitive/affettive, fisiche e mentali sia singole che di gruppo  così come si dà spazio, all’interno della competenza funzionale, all’espressione di una vasta gamma di emozioni articolate in godimento/fastidio, piacere/dispiacere, soddisfazione, interesse, sorpresa, speranza, disappunto, timore, inquietudine e gratitudine</a:t>
            </a:r>
          </a:p>
        </p:txBody>
      </p:sp>
      <p:pic>
        <p:nvPicPr>
          <p:cNvPr id="3074" name="Picture 2" descr="RIABILITAZIONE COGNITIVA IN ORAS: LA MENTE, PATOLOGIE E RISORSE - Ospedale  Riabilitativo di Motta di Livenza">
            <a:extLst>
              <a:ext uri="{FF2B5EF4-FFF2-40B4-BE49-F238E27FC236}">
                <a16:creationId xmlns:a16="http://schemas.microsoft.com/office/drawing/2014/main" id="{CDA3ABCE-06F8-B194-A5C5-16A1DDAF32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259" y="92076"/>
            <a:ext cx="2262186" cy="1508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591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2511393"/>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L’importanza della salute e del benessere psicofisico nel processo d’apprendimento  nel </a:t>
            </a:r>
            <a:r>
              <a:rPr lang="it-IT" i="1" dirty="0">
                <a:latin typeface="Times New Roman" panose="02020603050405020304" pitchFamily="18" charset="0"/>
                <a:ea typeface="Calibri" panose="020F0502020204030204" pitchFamily="34" charset="0"/>
                <a:cs typeface="Times New Roman" panose="02020603050405020304" pitchFamily="18" charset="0"/>
              </a:rPr>
              <a:t>QCER</a:t>
            </a:r>
            <a:r>
              <a:rPr lang="it-IT" dirty="0">
                <a:latin typeface="Times New Roman" panose="02020603050405020304" pitchFamily="18" charset="0"/>
                <a:ea typeface="Calibri" panose="020F0502020204030204" pitchFamily="34" charset="0"/>
                <a:cs typeface="Times New Roman" panose="02020603050405020304" pitchFamily="18" charset="0"/>
              </a:rPr>
              <a:t> e nel </a:t>
            </a:r>
            <a:r>
              <a:rPr lang="it-IT" i="1" dirty="0">
                <a:latin typeface="Times New Roman" panose="02020603050405020304" pitchFamily="18" charset="0"/>
                <a:ea typeface="Calibri" panose="020F0502020204030204" pitchFamily="34" charset="0"/>
                <a:cs typeface="Times New Roman" panose="02020603050405020304" pitchFamily="18" charset="0"/>
              </a:rPr>
              <a:t>CV</a:t>
            </a:r>
            <a:endParaRPr lang="it-IT" dirty="0">
              <a:latin typeface="Times New Roman" panose="02020603050405020304" pitchFamily="18" charset="0"/>
              <a:ea typeface="Calibri" panose="020F0502020204030204" pitchFamily="34" charset="0"/>
              <a:cs typeface="Times New Roman" panose="02020603050405020304" pitchFamily="18" charset="0"/>
            </a:endParaRPr>
          </a:p>
          <a:p>
            <a:pPr marL="457200">
              <a:lnSpc>
                <a:spcPct val="107000"/>
              </a:lnSpc>
              <a:spcAft>
                <a:spcPts val="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aphicFrame>
        <p:nvGraphicFramePr>
          <p:cNvPr id="9" name="Diagramma 8"/>
          <p:cNvGraphicFramePr/>
          <p:nvPr>
            <p:extLst>
              <p:ext uri="{D42A27DB-BD31-4B8C-83A1-F6EECF244321}">
                <p14:modId xmlns:p14="http://schemas.microsoft.com/office/powerpoint/2010/main" val="2418558090"/>
              </p:ext>
            </p:extLst>
          </p:nvPr>
        </p:nvGraphicFramePr>
        <p:xfrm>
          <a:off x="1524000" y="1263535"/>
          <a:ext cx="6096000" cy="41974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80888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1450077"/>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2400" dirty="0">
                <a:latin typeface="Garamond" panose="02020404030301010803" pitchFamily="18" charset="0"/>
              </a:rPr>
              <a:t>Il ruolo dell’HL fra </a:t>
            </a:r>
            <a:r>
              <a:rPr lang="it-IT" sz="2400" i="1" dirty="0">
                <a:latin typeface="Garamond" panose="02020404030301010803" pitchFamily="18" charset="0"/>
              </a:rPr>
              <a:t>QCER</a:t>
            </a:r>
            <a:r>
              <a:rPr lang="it-IT" sz="2400" dirty="0">
                <a:latin typeface="Garamond" panose="02020404030301010803" pitchFamily="18" charset="0"/>
              </a:rPr>
              <a:t> e il </a:t>
            </a:r>
            <a:r>
              <a:rPr lang="it-IT" sz="2400" i="1" dirty="0">
                <a:latin typeface="Garamond" panose="02020404030301010803" pitchFamily="18" charset="0"/>
              </a:rPr>
              <a:t>CV</a:t>
            </a:r>
            <a:r>
              <a:rPr lang="it-IT" sz="2400" dirty="0">
                <a:latin typeface="Garamond" panose="02020404030301010803" pitchFamily="18" charset="0"/>
              </a:rPr>
              <a:t>: una presenza in crescita</a:t>
            </a:r>
            <a:br>
              <a:rPr lang="it-IT" sz="2400" dirty="0">
                <a:latin typeface="Garamond" panose="02020404030301010803" pitchFamily="18" charset="0"/>
              </a:rPr>
            </a:b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 name="Immagine 6"/>
          <p:cNvPicPr>
            <a:picLocks noChangeAspect="1"/>
          </p:cNvPicPr>
          <p:nvPr/>
        </p:nvPicPr>
        <p:blipFill>
          <a:blip r:embed="rId4"/>
          <a:stretch>
            <a:fillRect/>
          </a:stretch>
        </p:blipFill>
        <p:spPr>
          <a:xfrm>
            <a:off x="1055717" y="1841290"/>
            <a:ext cx="6375862" cy="3049532"/>
          </a:xfrm>
          <a:prstGeom prst="rect">
            <a:avLst/>
          </a:prstGeom>
        </p:spPr>
      </p:pic>
    </p:spTree>
    <p:extLst>
      <p:ext uri="{BB962C8B-B14F-4D97-AF65-F5344CB8AC3E}">
        <p14:creationId xmlns:p14="http://schemas.microsoft.com/office/powerpoint/2010/main" val="2775944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1450077"/>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br>
              <a:rPr lang="it-IT" sz="2400" dirty="0">
                <a:latin typeface="Garamond" panose="02020404030301010803" pitchFamily="18" charset="0"/>
              </a:rPr>
            </a:b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8" name="Segnaposto contenuto 3"/>
          <p:cNvPicPr>
            <a:picLocks noChangeAspect="1"/>
          </p:cNvPicPr>
          <p:nvPr/>
        </p:nvPicPr>
        <p:blipFill>
          <a:blip r:embed="rId4"/>
          <a:stretch>
            <a:fillRect/>
          </a:stretch>
        </p:blipFill>
        <p:spPr>
          <a:xfrm>
            <a:off x="813472" y="480904"/>
            <a:ext cx="7470222" cy="4857593"/>
          </a:xfrm>
          <a:prstGeom prst="rect">
            <a:avLst/>
          </a:prstGeom>
        </p:spPr>
      </p:pic>
    </p:spTree>
    <p:extLst>
      <p:ext uri="{BB962C8B-B14F-4D97-AF65-F5344CB8AC3E}">
        <p14:creationId xmlns:p14="http://schemas.microsoft.com/office/powerpoint/2010/main" val="3449867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160338"/>
            <a:ext cx="8017856" cy="1450077"/>
          </a:xfrm>
          <a:prstGeom prst="rect">
            <a:avLst/>
          </a:prstGeom>
        </p:spPr>
        <p:txBody>
          <a:bodyPr wrap="square">
            <a:spAutoFit/>
          </a:bodyPr>
          <a:lstStyle/>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br>
              <a:rPr lang="it-IT" sz="2400" dirty="0">
                <a:latin typeface="Garamond" panose="02020404030301010803" pitchFamily="18" charset="0"/>
              </a:rPr>
            </a:b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9" name="Segnaposto contenuto 3"/>
          <p:cNvPicPr>
            <a:picLocks noChangeAspect="1"/>
          </p:cNvPicPr>
          <p:nvPr/>
        </p:nvPicPr>
        <p:blipFill>
          <a:blip r:embed="rId4"/>
          <a:stretch>
            <a:fillRect/>
          </a:stretch>
        </p:blipFill>
        <p:spPr>
          <a:xfrm>
            <a:off x="460375" y="325512"/>
            <a:ext cx="8229600" cy="3936161"/>
          </a:xfrm>
          <a:prstGeom prst="rect">
            <a:avLst/>
          </a:prstGeom>
        </p:spPr>
      </p:pic>
    </p:spTree>
    <p:extLst>
      <p:ext uri="{BB962C8B-B14F-4D97-AF65-F5344CB8AC3E}">
        <p14:creationId xmlns:p14="http://schemas.microsoft.com/office/powerpoint/2010/main" val="2946317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409402"/>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magine 9"/>
          <p:cNvPicPr>
            <a:picLocks noChangeAspect="1"/>
          </p:cNvPicPr>
          <p:nvPr/>
        </p:nvPicPr>
        <p:blipFill>
          <a:blip r:embed="rId4"/>
          <a:stretch>
            <a:fillRect/>
          </a:stretch>
        </p:blipFill>
        <p:spPr>
          <a:xfrm>
            <a:off x="0" y="1054783"/>
            <a:ext cx="9144000" cy="4748433"/>
          </a:xfrm>
          <a:prstGeom prst="rect">
            <a:avLst/>
          </a:prstGeom>
        </p:spPr>
      </p:pic>
    </p:spTree>
    <p:extLst>
      <p:ext uri="{BB962C8B-B14F-4D97-AF65-F5344CB8AC3E}">
        <p14:creationId xmlns:p14="http://schemas.microsoft.com/office/powerpoint/2010/main" val="1751747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409402"/>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Segnaposto contenuto 5"/>
          <p:cNvPicPr>
            <a:picLocks noChangeAspect="1"/>
          </p:cNvPicPr>
          <p:nvPr/>
        </p:nvPicPr>
        <p:blipFill>
          <a:blip r:embed="rId4"/>
          <a:stretch>
            <a:fillRect/>
          </a:stretch>
        </p:blipFill>
        <p:spPr>
          <a:xfrm>
            <a:off x="764963" y="896665"/>
            <a:ext cx="8029902" cy="4614673"/>
          </a:xfrm>
          <a:prstGeom prst="rect">
            <a:avLst/>
          </a:prstGeom>
        </p:spPr>
      </p:pic>
      <p:sp>
        <p:nvSpPr>
          <p:cNvPr id="9" name="Rettangolo 8"/>
          <p:cNvSpPr/>
          <p:nvPr/>
        </p:nvSpPr>
        <p:spPr>
          <a:xfrm>
            <a:off x="3104826" y="608875"/>
            <a:ext cx="2987869" cy="461665"/>
          </a:xfrm>
          <a:prstGeom prst="rect">
            <a:avLst/>
          </a:prstGeom>
        </p:spPr>
        <p:txBody>
          <a:bodyPr wrap="none">
            <a:spAutoFit/>
          </a:bodyPr>
          <a:lstStyle/>
          <a:p>
            <a:r>
              <a:rPr lang="it-IT" sz="2400" b="1" dirty="0">
                <a:latin typeface="Garamond" panose="02020404030301010803" pitchFamily="18" charset="0"/>
              </a:rPr>
              <a:t>Attività d’interazione</a:t>
            </a:r>
            <a:endParaRPr lang="it-IT" sz="2400" b="1" dirty="0"/>
          </a:p>
        </p:txBody>
      </p:sp>
    </p:spTree>
    <p:extLst>
      <p:ext uri="{BB962C8B-B14F-4D97-AF65-F5344CB8AC3E}">
        <p14:creationId xmlns:p14="http://schemas.microsoft.com/office/powerpoint/2010/main" val="2448238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409402"/>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p:cNvPicPr>
            <a:picLocks noChangeAspect="1"/>
          </p:cNvPicPr>
          <p:nvPr/>
        </p:nvPicPr>
        <p:blipFill>
          <a:blip r:embed="rId4"/>
          <a:stretch>
            <a:fillRect/>
          </a:stretch>
        </p:blipFill>
        <p:spPr>
          <a:xfrm>
            <a:off x="620662" y="859599"/>
            <a:ext cx="7902676" cy="5138801"/>
          </a:xfrm>
          <a:prstGeom prst="rect">
            <a:avLst/>
          </a:prstGeom>
        </p:spPr>
      </p:pic>
    </p:spTree>
    <p:extLst>
      <p:ext uri="{BB962C8B-B14F-4D97-AF65-F5344CB8AC3E}">
        <p14:creationId xmlns:p14="http://schemas.microsoft.com/office/powerpoint/2010/main" val="3702181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409402"/>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ttangolo 8"/>
          <p:cNvSpPr/>
          <p:nvPr/>
        </p:nvSpPr>
        <p:spPr>
          <a:xfrm>
            <a:off x="3104826" y="608875"/>
            <a:ext cx="2987869" cy="461665"/>
          </a:xfrm>
          <a:prstGeom prst="rect">
            <a:avLst/>
          </a:prstGeom>
        </p:spPr>
        <p:txBody>
          <a:bodyPr wrap="none">
            <a:spAutoFit/>
          </a:bodyPr>
          <a:lstStyle/>
          <a:p>
            <a:r>
              <a:rPr lang="it-IT" sz="2400" b="1" dirty="0">
                <a:latin typeface="Garamond" panose="02020404030301010803" pitchFamily="18" charset="0"/>
              </a:rPr>
              <a:t>Attività d’ interazione</a:t>
            </a:r>
            <a:endParaRPr lang="it-IT" sz="2400" b="1" dirty="0"/>
          </a:p>
        </p:txBody>
      </p:sp>
      <p:pic>
        <p:nvPicPr>
          <p:cNvPr id="3" name="Immagine 2"/>
          <p:cNvPicPr>
            <a:picLocks noChangeAspect="1"/>
          </p:cNvPicPr>
          <p:nvPr/>
        </p:nvPicPr>
        <p:blipFill>
          <a:blip r:embed="rId4"/>
          <a:stretch>
            <a:fillRect/>
          </a:stretch>
        </p:blipFill>
        <p:spPr>
          <a:xfrm>
            <a:off x="864766" y="443161"/>
            <a:ext cx="7414468" cy="5355298"/>
          </a:xfrm>
          <a:prstGeom prst="rect">
            <a:avLst/>
          </a:prstGeom>
        </p:spPr>
      </p:pic>
    </p:spTree>
    <p:extLst>
      <p:ext uri="{BB962C8B-B14F-4D97-AF65-F5344CB8AC3E}">
        <p14:creationId xmlns:p14="http://schemas.microsoft.com/office/powerpoint/2010/main" val="884064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32757" y="409402"/>
            <a:ext cx="8395854" cy="1267014"/>
          </a:xfrm>
          <a:prstGeom prst="rect">
            <a:avLst/>
          </a:prstGeom>
        </p:spPr>
        <p:txBody>
          <a:bodyPr wrap="square">
            <a:spAutoFit/>
          </a:bodyPr>
          <a:lstStyle/>
          <a:p>
            <a:pP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4"/>
          <a:stretch>
            <a:fillRect/>
          </a:stretch>
        </p:blipFill>
        <p:spPr>
          <a:xfrm>
            <a:off x="1489221" y="111500"/>
            <a:ext cx="6490997" cy="5622292"/>
          </a:xfrm>
          <a:prstGeom prst="rect">
            <a:avLst/>
          </a:prstGeom>
        </p:spPr>
      </p:pic>
    </p:spTree>
    <p:extLst>
      <p:ext uri="{BB962C8B-B14F-4D97-AF65-F5344CB8AC3E}">
        <p14:creationId xmlns:p14="http://schemas.microsoft.com/office/powerpoint/2010/main" val="3238895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2300" y="-1"/>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74815" y="66502"/>
            <a:ext cx="8961119" cy="787652"/>
          </a:xfrm>
          <a:prstGeom prst="rect">
            <a:avLst/>
          </a:prstGeom>
        </p:spPr>
        <p:txBody>
          <a:bodyPr wrap="square">
            <a:spAutoFit/>
          </a:bodyPr>
          <a:lstStyle/>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La mediazione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Piedi, benefici e attenzioni per chi vuole camminare scalzo | iO Don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8" name="Immagine 7"/>
          <p:cNvPicPr>
            <a:picLocks noChangeAspect="1"/>
          </p:cNvPicPr>
          <p:nvPr/>
        </p:nvPicPr>
        <p:blipFill>
          <a:blip r:embed="rId4"/>
          <a:stretch>
            <a:fillRect/>
          </a:stretch>
        </p:blipFill>
        <p:spPr>
          <a:xfrm>
            <a:off x="-207818" y="568590"/>
            <a:ext cx="9144000" cy="4206266"/>
          </a:xfrm>
          <a:prstGeom prst="rect">
            <a:avLst/>
          </a:prstGeom>
        </p:spPr>
      </p:pic>
    </p:spTree>
    <p:extLst>
      <p:ext uri="{BB962C8B-B14F-4D97-AF65-F5344CB8AC3E}">
        <p14:creationId xmlns:p14="http://schemas.microsoft.com/office/powerpoint/2010/main" val="1663461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2300" y="-1"/>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74815" y="66502"/>
            <a:ext cx="8961119" cy="787652"/>
          </a:xfrm>
          <a:prstGeom prst="rect">
            <a:avLst/>
          </a:prstGeom>
        </p:spPr>
        <p:txBody>
          <a:bodyPr wrap="square">
            <a:spAutoFit/>
          </a:bodyPr>
          <a:lstStyle/>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La mediazione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Piedi, benefici e attenzioni per chi vuole camminare scalzo | iO Don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 name="Immagine 6"/>
          <p:cNvPicPr>
            <a:picLocks noChangeAspect="1"/>
          </p:cNvPicPr>
          <p:nvPr/>
        </p:nvPicPr>
        <p:blipFill>
          <a:blip r:embed="rId4"/>
          <a:stretch>
            <a:fillRect/>
          </a:stretch>
        </p:blipFill>
        <p:spPr>
          <a:xfrm>
            <a:off x="0" y="1049210"/>
            <a:ext cx="9144000" cy="4759580"/>
          </a:xfrm>
          <a:prstGeom prst="rect">
            <a:avLst/>
          </a:prstGeom>
        </p:spPr>
      </p:pic>
    </p:spTree>
    <p:extLst>
      <p:ext uri="{BB962C8B-B14F-4D97-AF65-F5344CB8AC3E}">
        <p14:creationId xmlns:p14="http://schemas.microsoft.com/office/powerpoint/2010/main" val="3777690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2300" y="-1"/>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74815" y="66502"/>
            <a:ext cx="8961119" cy="787652"/>
          </a:xfrm>
          <a:prstGeom prst="rect">
            <a:avLst/>
          </a:prstGeom>
        </p:spPr>
        <p:txBody>
          <a:bodyPr wrap="square">
            <a:spAutoFit/>
          </a:bodyPr>
          <a:lstStyle/>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La mediazione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Piedi, benefici e attenzioni per chi vuole camminare scalzo | iO Don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8" name="Immagine 7"/>
          <p:cNvPicPr>
            <a:picLocks noChangeAspect="1"/>
          </p:cNvPicPr>
          <p:nvPr/>
        </p:nvPicPr>
        <p:blipFill>
          <a:blip r:embed="rId4"/>
          <a:stretch>
            <a:fillRect/>
          </a:stretch>
        </p:blipFill>
        <p:spPr>
          <a:xfrm>
            <a:off x="-108066" y="774890"/>
            <a:ext cx="9144000" cy="4759580"/>
          </a:xfrm>
          <a:prstGeom prst="rect">
            <a:avLst/>
          </a:prstGeom>
        </p:spPr>
      </p:pic>
    </p:spTree>
    <p:extLst>
      <p:ext uri="{BB962C8B-B14F-4D97-AF65-F5344CB8AC3E}">
        <p14:creationId xmlns:p14="http://schemas.microsoft.com/office/powerpoint/2010/main" val="367741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2300" y="-1"/>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74815" y="66502"/>
            <a:ext cx="8961119" cy="787652"/>
          </a:xfrm>
          <a:prstGeom prst="rect">
            <a:avLst/>
          </a:prstGeom>
        </p:spPr>
        <p:txBody>
          <a:bodyPr wrap="square">
            <a:spAutoFit/>
          </a:bodyPr>
          <a:lstStyle/>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La mediazione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Piedi, benefici e attenzioni per chi vuole camminare scalzo | iO Don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Piedi, benefici e attenzioni per chi vuole camminare scalzo | iO Don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 name="Immagine 6"/>
          <p:cNvPicPr>
            <a:picLocks noChangeAspect="1"/>
          </p:cNvPicPr>
          <p:nvPr/>
        </p:nvPicPr>
        <p:blipFill>
          <a:blip r:embed="rId4"/>
          <a:stretch>
            <a:fillRect/>
          </a:stretch>
        </p:blipFill>
        <p:spPr>
          <a:xfrm>
            <a:off x="0" y="1084128"/>
            <a:ext cx="9144000" cy="4689744"/>
          </a:xfrm>
          <a:prstGeom prst="rect">
            <a:avLst/>
          </a:prstGeom>
        </p:spPr>
      </p:pic>
      <p:pic>
        <p:nvPicPr>
          <p:cNvPr id="9" name="Immagine 8"/>
          <p:cNvPicPr>
            <a:picLocks noChangeAspect="1"/>
          </p:cNvPicPr>
          <p:nvPr/>
        </p:nvPicPr>
        <p:blipFill>
          <a:blip r:embed="rId5"/>
          <a:stretch>
            <a:fillRect/>
          </a:stretch>
        </p:blipFill>
        <p:spPr>
          <a:xfrm>
            <a:off x="0" y="1119046"/>
            <a:ext cx="9144000" cy="4619908"/>
          </a:xfrm>
          <a:prstGeom prst="rect">
            <a:avLst/>
          </a:prstGeom>
        </p:spPr>
      </p:pic>
    </p:spTree>
    <p:extLst>
      <p:ext uri="{BB962C8B-B14F-4D97-AF65-F5344CB8AC3E}">
        <p14:creationId xmlns:p14="http://schemas.microsoft.com/office/powerpoint/2010/main" val="3274188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607E62-4151-628B-C38C-7A4D423C1CEB}"/>
              </a:ext>
            </a:extLst>
          </p:cNvPr>
          <p:cNvSpPr>
            <a:spLocks noGrp="1"/>
          </p:cNvSpPr>
          <p:nvPr>
            <p:ph type="title"/>
          </p:nvPr>
        </p:nvSpPr>
        <p:spPr>
          <a:xfrm>
            <a:off x="4626429" y="-3233121"/>
            <a:ext cx="2557054" cy="250209"/>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621C8D52-9A79-FEF2-493A-2A37E4D01A63}"/>
              </a:ext>
            </a:extLst>
          </p:cNvPr>
          <p:cNvSpPr>
            <a:spLocks noGrp="1"/>
          </p:cNvSpPr>
          <p:nvPr>
            <p:ph idx="1"/>
          </p:nvPr>
        </p:nvSpPr>
        <p:spPr/>
        <p:txBody>
          <a:bodyPr>
            <a:normAutofit fontScale="92500" lnSpcReduction="20000"/>
          </a:bodyPr>
          <a:lstStyle/>
          <a:p>
            <a:pPr marL="0" indent="0" algn="just">
              <a:buNone/>
            </a:pPr>
            <a:r>
              <a:rPr lang="it-IT" dirty="0">
                <a:latin typeface="Garamond" panose="02020404030301010803" pitchFamily="18" charset="0"/>
              </a:rPr>
              <a:t>Nei documenti traspare una metalinguistica basata su un modello concettuale di salute inteso come un’abilità diffusa, una risorsa distribuita nella rete sociale, una proprietà collettiva (</a:t>
            </a:r>
            <a:r>
              <a:rPr lang="it-IT" dirty="0" err="1">
                <a:latin typeface="Garamond" panose="02020404030301010803" pitchFamily="18" charset="0"/>
              </a:rPr>
              <a:t>Papen</a:t>
            </a:r>
            <a:r>
              <a:rPr lang="it-IT" dirty="0">
                <a:latin typeface="Garamond" panose="02020404030301010803" pitchFamily="18" charset="0"/>
              </a:rPr>
              <a:t>, 2009; </a:t>
            </a:r>
            <a:r>
              <a:rPr lang="it-IT" dirty="0" err="1">
                <a:latin typeface="Garamond" panose="02020404030301010803" pitchFamily="18" charset="0"/>
              </a:rPr>
              <a:t>Kendir</a:t>
            </a:r>
            <a:r>
              <a:rPr lang="it-IT" dirty="0">
                <a:latin typeface="Garamond" panose="02020404030301010803" pitchFamily="18" charset="0"/>
              </a:rPr>
              <a:t> e Breton, 2020) e uno strumento di inclusione. Tale affermazione può trovare conferma nell’importante e innovativo spazio creato per le lingue dei segni attraverso i nuovi descrittori nel </a:t>
            </a:r>
            <a:r>
              <a:rPr lang="it-IT" i="1" dirty="0">
                <a:latin typeface="Garamond" panose="02020404030301010803" pitchFamily="18" charset="0"/>
              </a:rPr>
              <a:t>Companion Volume</a:t>
            </a:r>
            <a:r>
              <a:rPr lang="it-IT" dirty="0">
                <a:latin typeface="Garamond" panose="02020404030301010803" pitchFamily="18" charset="0"/>
              </a:rPr>
              <a:t>: una presenza che declina il concetto di mediazione in una direzione propriamente transmediale (Cardinaletti e Mantovan, 2022). </a:t>
            </a:r>
          </a:p>
        </p:txBody>
      </p:sp>
      <p:pic>
        <p:nvPicPr>
          <p:cNvPr id="4098" name="Picture 2" descr="Inclusione e ESG: cos'è e perché è importante per le imprese">
            <a:extLst>
              <a:ext uri="{FF2B5EF4-FFF2-40B4-BE49-F238E27FC236}">
                <a16:creationId xmlns:a16="http://schemas.microsoft.com/office/drawing/2014/main" id="{8F290B84-5353-3AC7-4F86-94C8B51359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9229" y="308202"/>
            <a:ext cx="2296885" cy="1291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317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122A3B-4BC7-306A-EF19-3BB75DE4ECC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D81C861-9505-4A38-76B0-FADA7DB2BFA9}"/>
              </a:ext>
            </a:extLst>
          </p:cNvPr>
          <p:cNvSpPr>
            <a:spLocks noGrp="1"/>
          </p:cNvSpPr>
          <p:nvPr>
            <p:ph idx="1"/>
          </p:nvPr>
        </p:nvSpPr>
        <p:spPr>
          <a:xfrm flipH="1">
            <a:off x="816428" y="1589314"/>
            <a:ext cx="4735283" cy="2449286"/>
          </a:xfrm>
        </p:spPr>
        <p:txBody>
          <a:bodyPr>
            <a:normAutofit fontScale="70000" lnSpcReduction="20000"/>
          </a:bodyPr>
          <a:lstStyle/>
          <a:p>
            <a:pPr marL="0" indent="0" algn="just">
              <a:buNone/>
            </a:pPr>
            <a:r>
              <a:rPr lang="it-IT" dirty="0">
                <a:latin typeface="Garamond" panose="02020404030301010803" pitchFamily="18" charset="0"/>
              </a:rPr>
              <a:t>Si inverte  una tendenza negativa in corso, ovvero la propensione a sottostimare il potenziale dell’istruzione come motore per i cambiamenti sociali e per conseguenti azioni politiche, tratto caratteristico nell’attuale campo della promozione alla salute (</a:t>
            </a:r>
            <a:r>
              <a:rPr lang="it-IT" dirty="0" err="1">
                <a:latin typeface="Garamond" panose="02020404030301010803" pitchFamily="18" charset="0"/>
              </a:rPr>
              <a:t>Nutbeam</a:t>
            </a:r>
            <a:r>
              <a:rPr lang="it-IT" dirty="0">
                <a:latin typeface="Garamond" panose="02020404030301010803" pitchFamily="18" charset="0"/>
              </a:rPr>
              <a:t>, 2000: 265).</a:t>
            </a:r>
          </a:p>
          <a:p>
            <a:pPr marL="0" indent="0" algn="just">
              <a:buNone/>
            </a:pPr>
            <a:endParaRPr lang="it-IT" dirty="0">
              <a:latin typeface="Garamond" panose="02020404030301010803" pitchFamily="18" charset="0"/>
            </a:endParaRPr>
          </a:p>
          <a:p>
            <a:pPr marL="0" indent="0" algn="just">
              <a:buNone/>
            </a:pPr>
            <a:endParaRPr lang="it-IT" dirty="0">
              <a:latin typeface="Garamond" panose="02020404030301010803" pitchFamily="18" charset="0"/>
            </a:endParaRPr>
          </a:p>
          <a:p>
            <a:pPr marL="0" indent="0" algn="just">
              <a:buNone/>
            </a:pPr>
            <a:endParaRPr lang="it-IT" dirty="0">
              <a:latin typeface="Garamond" panose="02020404030301010803" pitchFamily="18" charset="0"/>
            </a:endParaRPr>
          </a:p>
        </p:txBody>
      </p:sp>
      <p:pic>
        <p:nvPicPr>
          <p:cNvPr id="6148" name="Picture 4" descr="L'importanza dell'educazione sanitaria: i dati della ricerca - Nurse Times">
            <a:extLst>
              <a:ext uri="{FF2B5EF4-FFF2-40B4-BE49-F238E27FC236}">
                <a16:creationId xmlns:a16="http://schemas.microsoft.com/office/drawing/2014/main" id="{DDB7D589-BFF1-391F-E83D-044653B6E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4113" y="3032281"/>
            <a:ext cx="2820707" cy="2203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147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149629" y="1"/>
            <a:ext cx="8994371" cy="9316846"/>
          </a:xfrm>
          <a:prstGeom prst="rect">
            <a:avLst/>
          </a:prstGeom>
        </p:spPr>
        <p:txBody>
          <a:bodyPr wrap="square">
            <a:spAutoFit/>
          </a:bodyPr>
          <a:lstStyle/>
          <a:p>
            <a:pPr algn="ctr">
              <a:lnSpc>
                <a:spcPct val="107000"/>
              </a:lnSpc>
              <a:spcAft>
                <a:spcPts val="800"/>
              </a:spcAft>
            </a:pPr>
            <a:r>
              <a:rPr lang="it-IT" sz="2000" b="1" dirty="0">
                <a:latin typeface="Garamond" panose="02020404030301010803" pitchFamily="18" charset="0"/>
                <a:ea typeface="Calibri" panose="020F0502020204030204" pitchFamily="34" charset="0"/>
                <a:cs typeface="Times New Roman" panose="02020603050405020304" pitchFamily="18" charset="0"/>
              </a:rPr>
              <a:t>I manuali analizzati</a:t>
            </a:r>
          </a:p>
          <a:p>
            <a:pPr algn="ctr">
              <a:lnSpc>
                <a:spcPct val="107000"/>
              </a:lnSpc>
              <a:spcAft>
                <a:spcPts val="800"/>
              </a:spcAft>
            </a:pPr>
            <a:endParaRPr lang="it-IT" sz="2000" b="1" dirty="0">
              <a:latin typeface="Garamond" panose="02020404030301010803"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2000" b="1" dirty="0">
              <a:latin typeface="Garamond" panose="02020404030301010803"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2000" b="1"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1600" dirty="0" err="1">
                <a:latin typeface="Garamond" panose="02020404030301010803" pitchFamily="18" charset="0"/>
                <a:ea typeface="Calibri" panose="020F0502020204030204" pitchFamily="34" charset="0"/>
                <a:cs typeface="Times New Roman" panose="02020603050405020304" pitchFamily="18" charset="0"/>
              </a:rPr>
              <a:t>Aloisi</a:t>
            </a:r>
            <a:r>
              <a:rPr lang="it-IT" sz="1600" dirty="0">
                <a:latin typeface="Garamond" panose="02020404030301010803" pitchFamily="18" charset="0"/>
                <a:ea typeface="Calibri" panose="020F0502020204030204" pitchFamily="34" charset="0"/>
                <a:cs typeface="Times New Roman" panose="02020603050405020304" pitchFamily="18" charset="0"/>
              </a:rPr>
              <a:t> E., </a:t>
            </a:r>
            <a:r>
              <a:rPr lang="it-IT" sz="1600" dirty="0" err="1">
                <a:latin typeface="Garamond" panose="02020404030301010803" pitchFamily="18" charset="0"/>
                <a:ea typeface="Calibri" panose="020F0502020204030204" pitchFamily="34" charset="0"/>
                <a:cs typeface="Times New Roman" panose="02020603050405020304" pitchFamily="18" charset="0"/>
              </a:rPr>
              <a:t>Fiamenghi</a:t>
            </a:r>
            <a:r>
              <a:rPr lang="it-IT" sz="1600" dirty="0">
                <a:latin typeface="Garamond" panose="02020404030301010803" pitchFamily="18" charset="0"/>
                <a:ea typeface="Calibri" panose="020F0502020204030204" pitchFamily="34" charset="0"/>
                <a:cs typeface="Times New Roman" panose="02020603050405020304" pitchFamily="18" charset="0"/>
              </a:rPr>
              <a:t> N, </a:t>
            </a:r>
            <a:r>
              <a:rPr lang="it-IT" sz="1600" dirty="0" err="1">
                <a:latin typeface="Garamond" panose="02020404030301010803" pitchFamily="18" charset="0"/>
                <a:ea typeface="Calibri" panose="020F0502020204030204" pitchFamily="34" charset="0"/>
                <a:cs typeface="Times New Roman" panose="02020603050405020304" pitchFamily="18" charset="0"/>
              </a:rPr>
              <a:t>Scaramelli</a:t>
            </a:r>
            <a:r>
              <a:rPr lang="it-IT" sz="1600" dirty="0">
                <a:latin typeface="Garamond" panose="02020404030301010803" pitchFamily="18" charset="0"/>
                <a:ea typeface="Calibri" panose="020F0502020204030204" pitchFamily="34" charset="0"/>
                <a:cs typeface="Times New Roman" panose="02020603050405020304" pitchFamily="18" charset="0"/>
              </a:rPr>
              <a:t> E. (2016), </a:t>
            </a:r>
            <a:r>
              <a:rPr lang="it-IT" sz="1600" i="1" dirty="0">
                <a:latin typeface="Garamond" panose="02020404030301010803" pitchFamily="18" charset="0"/>
                <a:ea typeface="Calibri" panose="020F0502020204030204" pitchFamily="34" charset="0"/>
                <a:cs typeface="Times New Roman" panose="02020603050405020304" pitchFamily="18" charset="0"/>
              </a:rPr>
              <a:t>Andiamo!</a:t>
            </a:r>
            <a:r>
              <a:rPr lang="it-IT" sz="1600" dirty="0">
                <a:latin typeface="Garamond" panose="02020404030301010803" pitchFamily="18" charset="0"/>
                <a:ea typeface="Calibri" panose="020F0502020204030204" pitchFamily="34" charset="0"/>
                <a:cs typeface="Times New Roman" panose="02020603050405020304" pitchFamily="18" charset="0"/>
              </a:rPr>
              <a:t>, </a:t>
            </a:r>
            <a:r>
              <a:rPr lang="it-IT" sz="1600" i="1" dirty="0">
                <a:latin typeface="Garamond" panose="02020404030301010803" pitchFamily="18" charset="0"/>
                <a:ea typeface="Calibri" panose="020F0502020204030204" pitchFamily="34" charset="0"/>
                <a:cs typeface="Times New Roman" panose="02020603050405020304" pitchFamily="18" charset="0"/>
              </a:rPr>
              <a:t>Corso di italiano multilivello per immigrati adulti. Pre-A1, A1- verso A2</a:t>
            </a:r>
            <a:r>
              <a:rPr lang="it-IT" sz="1600" dirty="0">
                <a:latin typeface="Garamond" panose="02020404030301010803" pitchFamily="18" charset="0"/>
                <a:ea typeface="Calibri" panose="020F0502020204030204" pitchFamily="34" charset="0"/>
                <a:cs typeface="Times New Roman" panose="02020603050405020304" pitchFamily="18" charset="0"/>
              </a:rPr>
              <a:t>, Loescher, Torino. </a:t>
            </a:r>
          </a:p>
          <a:p>
            <a:pPr>
              <a:lnSpc>
                <a:spcPct val="107000"/>
              </a:lnSpc>
              <a:spcAft>
                <a:spcPts val="800"/>
              </a:spcAft>
            </a:pPr>
            <a:r>
              <a:rPr lang="it-IT" sz="1600" dirty="0" err="1">
                <a:latin typeface="Garamond" panose="02020404030301010803" pitchFamily="18" charset="0"/>
                <a:ea typeface="Calibri" panose="020F0502020204030204" pitchFamily="34" charset="0"/>
                <a:cs typeface="Times New Roman" panose="02020603050405020304" pitchFamily="18" charset="0"/>
              </a:rPr>
              <a:t>Cassiani</a:t>
            </a:r>
            <a:r>
              <a:rPr lang="it-IT" sz="1600" dirty="0">
                <a:latin typeface="Garamond" panose="02020404030301010803" pitchFamily="18" charset="0"/>
                <a:ea typeface="Calibri" panose="020F0502020204030204" pitchFamily="34" charset="0"/>
                <a:cs typeface="Times New Roman" panose="02020603050405020304" pitchFamily="18" charset="0"/>
              </a:rPr>
              <a:t> P., Mattioli L., Parini A. (2008), </a:t>
            </a:r>
            <a:r>
              <a:rPr lang="it-IT" sz="1600" i="1" dirty="0">
                <a:latin typeface="Garamond" panose="02020404030301010803" pitchFamily="18" charset="0"/>
                <a:ea typeface="Calibri" panose="020F0502020204030204" pitchFamily="34" charset="0"/>
                <a:cs typeface="Times New Roman" panose="02020603050405020304" pitchFamily="18" charset="0"/>
              </a:rPr>
              <a:t>Facile </a:t>
            </a:r>
            <a:r>
              <a:rPr lang="it-IT" sz="1600" i="1" dirty="0" err="1">
                <a:latin typeface="Garamond" panose="02020404030301010803" pitchFamily="18" charset="0"/>
                <a:ea typeface="Calibri" panose="020F0502020204030204" pitchFamily="34" charset="0"/>
                <a:cs typeface="Times New Roman" panose="02020603050405020304" pitchFamily="18" charset="0"/>
              </a:rPr>
              <a:t>facile</a:t>
            </a:r>
            <a:r>
              <a:rPr lang="it-IT" sz="1600" i="1" dirty="0">
                <a:latin typeface="Garamond" panose="02020404030301010803" pitchFamily="18" charset="0"/>
                <a:ea typeface="Calibri" panose="020F0502020204030204" pitchFamily="34" charset="0"/>
                <a:cs typeface="Times New Roman" panose="02020603050405020304" pitchFamily="18" charset="0"/>
              </a:rPr>
              <a:t>. Libro di italiano per studenti stranieri. A1 Livello Principianti</a:t>
            </a:r>
            <a:r>
              <a:rPr lang="it-IT" sz="1600" dirty="0">
                <a:latin typeface="Garamond" panose="02020404030301010803" pitchFamily="18" charset="0"/>
                <a:ea typeface="Calibri" panose="020F0502020204030204" pitchFamily="34" charset="0"/>
                <a:cs typeface="Times New Roman" panose="02020603050405020304" pitchFamily="18" charset="0"/>
              </a:rPr>
              <a:t>, Nina Edizioni, Pesaro.</a:t>
            </a:r>
          </a:p>
          <a:p>
            <a:pPr>
              <a:lnSpc>
                <a:spcPct val="107000"/>
              </a:lnSpc>
              <a:spcAft>
                <a:spcPts val="800"/>
              </a:spcAft>
            </a:pPr>
            <a:r>
              <a:rPr lang="it-IT" sz="1600" dirty="0" err="1">
                <a:latin typeface="Garamond" panose="02020404030301010803" pitchFamily="18" charset="0"/>
                <a:ea typeface="Calibri" panose="020F0502020204030204" pitchFamily="34" charset="0"/>
                <a:cs typeface="Times New Roman" panose="02020603050405020304" pitchFamily="18" charset="0"/>
              </a:rPr>
              <a:t>Cassiani</a:t>
            </a:r>
            <a:r>
              <a:rPr lang="it-IT" sz="1600" dirty="0">
                <a:latin typeface="Garamond" panose="02020404030301010803" pitchFamily="18" charset="0"/>
                <a:ea typeface="Calibri" panose="020F0502020204030204" pitchFamily="34" charset="0"/>
                <a:cs typeface="Times New Roman" panose="02020603050405020304" pitchFamily="18" charset="0"/>
              </a:rPr>
              <a:t> P., Mattioli L. (2009), </a:t>
            </a:r>
            <a:r>
              <a:rPr lang="it-IT" sz="1600" i="1" dirty="0">
                <a:latin typeface="Garamond" panose="02020404030301010803" pitchFamily="18" charset="0"/>
                <a:ea typeface="Calibri" panose="020F0502020204030204" pitchFamily="34" charset="0"/>
                <a:cs typeface="Times New Roman" panose="02020603050405020304" pitchFamily="18" charset="0"/>
              </a:rPr>
              <a:t>Facile </a:t>
            </a:r>
            <a:r>
              <a:rPr lang="it-IT" sz="1600" i="1" dirty="0" err="1">
                <a:latin typeface="Garamond" panose="02020404030301010803" pitchFamily="18" charset="0"/>
                <a:ea typeface="Calibri" panose="020F0502020204030204" pitchFamily="34" charset="0"/>
                <a:cs typeface="Times New Roman" panose="02020603050405020304" pitchFamily="18" charset="0"/>
              </a:rPr>
              <a:t>facile</a:t>
            </a:r>
            <a:r>
              <a:rPr lang="it-IT" sz="1600" i="1" dirty="0">
                <a:latin typeface="Garamond" panose="02020404030301010803" pitchFamily="18" charset="0"/>
                <a:ea typeface="Calibri" panose="020F0502020204030204" pitchFamily="34" charset="0"/>
                <a:cs typeface="Times New Roman" panose="02020603050405020304" pitchFamily="18" charset="0"/>
              </a:rPr>
              <a:t>. Libro di italiano per studenti stranieri. A2 Livello Elementare, </a:t>
            </a:r>
            <a:r>
              <a:rPr lang="it-IT" sz="1600" dirty="0">
                <a:latin typeface="Garamond" panose="02020404030301010803" pitchFamily="18" charset="0"/>
                <a:ea typeface="Calibri" panose="020F0502020204030204" pitchFamily="34" charset="0"/>
                <a:cs typeface="Times New Roman" panose="02020603050405020304" pitchFamily="18" charset="0"/>
              </a:rPr>
              <a:t>Nina Edizioni, Pesaro.</a:t>
            </a:r>
          </a:p>
          <a:p>
            <a:pPr>
              <a:lnSpc>
                <a:spcPct val="107000"/>
              </a:lnSpc>
              <a:spcAft>
                <a:spcPts val="800"/>
              </a:spcAft>
            </a:pPr>
            <a:r>
              <a:rPr lang="it-IT" sz="1600" dirty="0">
                <a:latin typeface="Garamond" panose="02020404030301010803" pitchFamily="18" charset="0"/>
                <a:ea typeface="Calibri" panose="020F0502020204030204" pitchFamily="34" charset="0"/>
                <a:cs typeface="Times New Roman" panose="02020603050405020304" pitchFamily="18" charset="0"/>
              </a:rPr>
              <a:t>La Scala S. (2024), </a:t>
            </a:r>
            <a:r>
              <a:rPr lang="it-IT" sz="1600" i="1" dirty="0">
                <a:latin typeface="Garamond" panose="02020404030301010803" pitchFamily="18" charset="0"/>
                <a:ea typeface="Calibri" panose="020F0502020204030204" pitchFamily="34" charset="0"/>
                <a:cs typeface="Times New Roman" panose="02020603050405020304" pitchFamily="18" charset="0"/>
              </a:rPr>
              <a:t>Italiano anch’io</a:t>
            </a:r>
            <a:r>
              <a:rPr lang="it-IT" sz="1600" dirty="0">
                <a:latin typeface="Garamond" panose="02020404030301010803" pitchFamily="18" charset="0"/>
                <a:ea typeface="Calibri" panose="020F0502020204030204" pitchFamily="34" charset="0"/>
                <a:cs typeface="Times New Roman" panose="02020603050405020304" pitchFamily="18" charset="0"/>
              </a:rPr>
              <a:t>, </a:t>
            </a:r>
            <a:r>
              <a:rPr lang="it-IT" sz="1600" i="1" dirty="0">
                <a:latin typeface="Garamond" panose="02020404030301010803" pitchFamily="18" charset="0"/>
                <a:ea typeface="Calibri" panose="020F0502020204030204" pitchFamily="34" charset="0"/>
                <a:cs typeface="Times New Roman" panose="02020603050405020304" pitchFamily="18" charset="0"/>
              </a:rPr>
              <a:t>Corso di italiano L2 per studenti migranti. Livelli </a:t>
            </a:r>
            <a:r>
              <a:rPr lang="it-IT" sz="1600" i="1" dirty="0" err="1">
                <a:latin typeface="Garamond" panose="02020404030301010803" pitchFamily="18" charset="0"/>
                <a:ea typeface="Calibri" panose="020F0502020204030204" pitchFamily="34" charset="0"/>
                <a:cs typeface="Times New Roman" panose="02020603050405020304" pitchFamily="18" charset="0"/>
              </a:rPr>
              <a:t>pre</a:t>
            </a:r>
            <a:r>
              <a:rPr lang="it-IT" sz="1600" i="1" dirty="0">
                <a:latin typeface="Garamond" panose="02020404030301010803" pitchFamily="18" charset="0"/>
                <a:ea typeface="Calibri" panose="020F0502020204030204" pitchFamily="34" charset="0"/>
                <a:cs typeface="Times New Roman" panose="02020603050405020304" pitchFamily="18" charset="0"/>
              </a:rPr>
              <a:t> A1- A2</a:t>
            </a:r>
            <a:r>
              <a:rPr lang="it-IT" sz="1600" dirty="0">
                <a:latin typeface="Garamond" panose="02020404030301010803" pitchFamily="18" charset="0"/>
                <a:ea typeface="Calibri" panose="020F0502020204030204" pitchFamily="34" charset="0"/>
                <a:cs typeface="Times New Roman" panose="02020603050405020304" pitchFamily="18" charset="0"/>
              </a:rPr>
              <a:t>, </a:t>
            </a:r>
            <a:r>
              <a:rPr lang="it-IT" sz="1600" dirty="0" err="1">
                <a:latin typeface="Garamond" panose="02020404030301010803" pitchFamily="18" charset="0"/>
                <a:ea typeface="Calibri" panose="020F0502020204030204" pitchFamily="34" charset="0"/>
                <a:cs typeface="Times New Roman" panose="02020603050405020304" pitchFamily="18" charset="0"/>
              </a:rPr>
              <a:t>Ornimi</a:t>
            </a:r>
            <a:r>
              <a:rPr lang="it-IT" sz="1600" dirty="0">
                <a:latin typeface="Garamond" panose="02020404030301010803" pitchFamily="18" charset="0"/>
                <a:ea typeface="Calibri" panose="020F0502020204030204" pitchFamily="34" charset="0"/>
                <a:cs typeface="Times New Roman" panose="02020603050405020304" pitchFamily="18" charset="0"/>
              </a:rPr>
              <a:t> </a:t>
            </a:r>
            <a:r>
              <a:rPr lang="it-IT" sz="1600" dirty="0" err="1">
                <a:latin typeface="Garamond" panose="02020404030301010803" pitchFamily="18" charset="0"/>
                <a:ea typeface="Calibri" panose="020F0502020204030204" pitchFamily="34" charset="0"/>
                <a:cs typeface="Times New Roman" panose="02020603050405020304" pitchFamily="18" charset="0"/>
              </a:rPr>
              <a:t>Editions</a:t>
            </a:r>
            <a:r>
              <a:rPr lang="it-IT" sz="1600" dirty="0">
                <a:latin typeface="Garamond" panose="02020404030301010803" pitchFamily="18" charset="0"/>
                <a:ea typeface="Calibri" panose="020F0502020204030204" pitchFamily="34" charset="0"/>
                <a:cs typeface="Times New Roman" panose="02020603050405020304" pitchFamily="18" charset="0"/>
              </a:rPr>
              <a:t>, Atene.</a:t>
            </a:r>
          </a:p>
          <a:p>
            <a:pPr>
              <a:lnSpc>
                <a:spcPct val="107000"/>
              </a:lnSpc>
              <a:spcAft>
                <a:spcPts val="800"/>
              </a:spcAft>
            </a:pPr>
            <a:r>
              <a:rPr lang="it-IT" sz="1600" dirty="0">
                <a:latin typeface="Garamond" panose="02020404030301010803" pitchFamily="18" charset="0"/>
                <a:ea typeface="Calibri" panose="020F0502020204030204" pitchFamily="34" charset="0"/>
                <a:cs typeface="Times New Roman" panose="02020603050405020304" pitchFamily="18" charset="0"/>
              </a:rPr>
              <a:t>Bolzoni, A., Contini M., </a:t>
            </a:r>
            <a:r>
              <a:rPr lang="it-IT" sz="1600" dirty="0" err="1">
                <a:latin typeface="Garamond" panose="02020404030301010803" pitchFamily="18" charset="0"/>
                <a:ea typeface="Calibri" panose="020F0502020204030204" pitchFamily="34" charset="0"/>
                <a:cs typeface="Times New Roman" panose="02020603050405020304" pitchFamily="18" charset="0"/>
              </a:rPr>
              <a:t>Frascoli</a:t>
            </a:r>
            <a:r>
              <a:rPr lang="it-IT" sz="1600" dirty="0">
                <a:latin typeface="Garamond" panose="02020404030301010803" pitchFamily="18" charset="0"/>
                <a:ea typeface="Calibri" panose="020F0502020204030204" pitchFamily="34" charset="0"/>
                <a:cs typeface="Times New Roman" panose="02020603050405020304" pitchFamily="18" charset="0"/>
              </a:rPr>
              <a:t> D., Notaro P. C., Perrella P. (2022),  </a:t>
            </a:r>
            <a:r>
              <a:rPr lang="it-IT" sz="1600" i="1" dirty="0">
                <a:latin typeface="Garamond" panose="02020404030301010803" pitchFamily="18" charset="0"/>
                <a:ea typeface="Calibri" panose="020F0502020204030204" pitchFamily="34" charset="0"/>
                <a:cs typeface="Times New Roman" panose="02020603050405020304" pitchFamily="18" charset="0"/>
              </a:rPr>
              <a:t>Italiano di base, Corso per studenti migranti Livello PreA1/A2,  Edizione aggiornata</a:t>
            </a:r>
            <a:r>
              <a:rPr lang="it-IT" sz="1600" dirty="0">
                <a:latin typeface="Garamond" panose="02020404030301010803" pitchFamily="18" charset="0"/>
                <a:ea typeface="Calibri" panose="020F0502020204030204" pitchFamily="34" charset="0"/>
                <a:cs typeface="Times New Roman" panose="02020603050405020304" pitchFamily="18" charset="0"/>
              </a:rPr>
              <a:t>, Alma Edizioni, Firenze. </a:t>
            </a:r>
          </a:p>
          <a:p>
            <a:pPr>
              <a:lnSpc>
                <a:spcPct val="107000"/>
              </a:lnSpc>
              <a:spcAft>
                <a:spcPts val="800"/>
              </a:spcAft>
            </a:pPr>
            <a:r>
              <a:rPr lang="it-IT" sz="1600" dirty="0">
                <a:latin typeface="Garamond" panose="02020404030301010803" pitchFamily="18" charset="0"/>
                <a:ea typeface="Calibri" panose="020F0502020204030204" pitchFamily="34" charset="0"/>
                <a:cs typeface="Times New Roman" panose="02020603050405020304" pitchFamily="18" charset="0"/>
              </a:rPr>
              <a:t>Cantatori A., </a:t>
            </a:r>
            <a:r>
              <a:rPr lang="it-IT" sz="1600" dirty="0" err="1">
                <a:latin typeface="Garamond" panose="02020404030301010803" pitchFamily="18" charset="0"/>
                <a:ea typeface="Calibri" panose="020F0502020204030204" pitchFamily="34" charset="0"/>
                <a:cs typeface="Times New Roman" panose="02020603050405020304" pitchFamily="18" charset="0"/>
              </a:rPr>
              <a:t>Frascoli</a:t>
            </a:r>
            <a:r>
              <a:rPr lang="it-IT" sz="1600" dirty="0">
                <a:latin typeface="Garamond" panose="02020404030301010803" pitchFamily="18" charset="0"/>
                <a:ea typeface="Calibri" panose="020F0502020204030204" pitchFamily="34" charset="0"/>
                <a:cs typeface="Times New Roman" panose="02020603050405020304" pitchFamily="18" charset="0"/>
              </a:rPr>
              <a:t> D., Notaro P. C., Perrella P. (2023),  </a:t>
            </a:r>
            <a:r>
              <a:rPr lang="it-IT" sz="1600" i="1" dirty="0">
                <a:latin typeface="Garamond" panose="02020404030301010803" pitchFamily="18" charset="0"/>
                <a:ea typeface="Calibri" panose="020F0502020204030204" pitchFamily="34" charset="0"/>
                <a:cs typeface="Times New Roman" panose="02020603050405020304" pitchFamily="18" charset="0"/>
              </a:rPr>
              <a:t>Italiano di base, Corso per studenti migranti Livello A2/B1,  Edizione aggiornata</a:t>
            </a:r>
            <a:r>
              <a:rPr lang="it-IT" sz="1600" dirty="0">
                <a:latin typeface="Garamond" panose="02020404030301010803" pitchFamily="18" charset="0"/>
                <a:ea typeface="Calibri" panose="020F0502020204030204" pitchFamily="34" charset="0"/>
                <a:cs typeface="Times New Roman" panose="02020603050405020304" pitchFamily="18" charset="0"/>
              </a:rPr>
              <a:t>, Alma Edizioni, Firenze.</a:t>
            </a:r>
          </a:p>
          <a:p>
            <a:pPr>
              <a:lnSpc>
                <a:spcPct val="107000"/>
              </a:lnSpc>
              <a:spcAft>
                <a:spcPts val="800"/>
              </a:spcAft>
            </a:pPr>
            <a:r>
              <a:rPr lang="it-IT" sz="1600" dirty="0" err="1">
                <a:latin typeface="Garamond" panose="02020404030301010803" pitchFamily="18" charset="0"/>
                <a:ea typeface="Calibri" panose="020F0502020204030204" pitchFamily="34" charset="0"/>
                <a:cs typeface="Times New Roman" panose="02020603050405020304" pitchFamily="18" charset="0"/>
              </a:rPr>
              <a:t>Lizzadro</a:t>
            </a:r>
            <a:r>
              <a:rPr lang="it-IT" sz="1600" dirty="0">
                <a:latin typeface="Garamond" panose="02020404030301010803" pitchFamily="18" charset="0"/>
                <a:ea typeface="Calibri" panose="020F0502020204030204" pitchFamily="34" charset="0"/>
                <a:cs typeface="Times New Roman" panose="02020603050405020304" pitchFamily="18" charset="0"/>
              </a:rPr>
              <a:t> C., Marinelli E., Peloso A. (2002), </a:t>
            </a:r>
            <a:r>
              <a:rPr lang="it-IT" sz="1600" i="1" dirty="0">
                <a:latin typeface="Garamond" panose="02020404030301010803" pitchFamily="18" charset="0"/>
                <a:ea typeface="Calibri" panose="020F0502020204030204" pitchFamily="34" charset="0"/>
                <a:cs typeface="Times New Roman" panose="02020603050405020304" pitchFamily="18" charset="0"/>
              </a:rPr>
              <a:t>Parlo italiano. Manuale pratico per stranieri</a:t>
            </a:r>
            <a:r>
              <a:rPr lang="it-IT" sz="1600" dirty="0">
                <a:latin typeface="Garamond" panose="02020404030301010803" pitchFamily="18" charset="0"/>
                <a:ea typeface="Calibri" panose="020F0502020204030204" pitchFamily="34" charset="0"/>
                <a:cs typeface="Times New Roman" panose="02020603050405020304" pitchFamily="18" charset="0"/>
              </a:rPr>
              <a:t>, Giunti, Firenze.</a:t>
            </a:r>
            <a:endParaRPr lang="it-IT" sz="1600" b="1"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2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2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it-IT" sz="20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70510" algn="just">
              <a:lnSpc>
                <a:spcPct val="150000"/>
              </a:lnSpc>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70510" algn="just">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9786185554224 Silvana La Scala 2023 - Italiano anch'io. Livello preA1-A2.  Corso di italiano L2 per studenti migranti - LibroCo.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774" y="166255"/>
            <a:ext cx="844222" cy="11265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Andiamo! Corso di italiano multilivello per immigrati adulti. Livello  preA1-A1-verso A2 : Aloisi, Elisabetta, Bertelli, Anna, Fiamenghi, Nadia,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4141" y="294093"/>
            <a:ext cx="1022557" cy="13401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Facile facile. Libro di italiano per studenti stranieri. A1 livello  principiant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6008" y="166255"/>
            <a:ext cx="1133136" cy="15393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TALIANO di BASE preA1/A2 – edizione aggiornata - Alma Edizioni | Italiano  Bello Sho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8027" y="249807"/>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449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5150128"/>
          </a:xfrm>
          <a:prstGeom prst="rect">
            <a:avLst/>
          </a:prstGeom>
        </p:spPr>
        <p:txBody>
          <a:bodyPr wrap="square">
            <a:spAutoFit/>
          </a:bodyPr>
          <a:lstStyle/>
          <a:p>
            <a:pPr algn="ctr">
              <a:lnSpc>
                <a:spcPct val="150000"/>
              </a:lnSpc>
              <a:spcAft>
                <a:spcPts val="800"/>
              </a:spcAft>
            </a:pPr>
            <a:r>
              <a:rPr lang="it-IT" sz="2000" b="1" dirty="0">
                <a:latin typeface="Garamond" panose="02020404030301010803" pitchFamily="18" charset="0"/>
                <a:ea typeface="Calibri" panose="020F0502020204030204" pitchFamily="34" charset="0"/>
                <a:cs typeface="Times New Roman" panose="02020603050405020304" pitchFamily="18" charset="0"/>
              </a:rPr>
              <a:t>Cosa è stato recepito nei manuali a proposito dell’HL?</a:t>
            </a:r>
          </a:p>
          <a:p>
            <a:pPr algn="ct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it-IT" sz="2000" dirty="0">
                <a:latin typeface="Garamond" panose="02020404030301010803" pitchFamily="18" charset="0"/>
                <a:ea typeface="Calibri" panose="020F0502020204030204" pitchFamily="34" charset="0"/>
                <a:cs typeface="Times New Roman" panose="02020603050405020304" pitchFamily="18" charset="0"/>
              </a:rPr>
              <a:t>In tutti i materiali analizzati troviamo: </a:t>
            </a:r>
          </a:p>
          <a:p>
            <a:pPr marL="342900" indent="-342900">
              <a:lnSpc>
                <a:spcPct val="150000"/>
              </a:lnSpc>
              <a:spcAft>
                <a:spcPts val="800"/>
              </a:spcAft>
              <a:buFont typeface="Arial" panose="020B0604020202020204" pitchFamily="34" charset="0"/>
              <a:buChar char="•"/>
            </a:pPr>
            <a:r>
              <a:rPr lang="it-IT" sz="2000" dirty="0">
                <a:latin typeface="Garamond" panose="02020404030301010803" pitchFamily="18" charset="0"/>
                <a:ea typeface="Calibri" panose="020F0502020204030204" pitchFamily="34" charset="0"/>
                <a:cs typeface="Times New Roman" panose="02020603050405020304" pitchFamily="18" charset="0"/>
              </a:rPr>
              <a:t>la presenza di almeno un modulo/un’unità sul tema della salute; </a:t>
            </a:r>
          </a:p>
          <a:p>
            <a:pPr marL="342900" indent="-342900">
              <a:lnSpc>
                <a:spcPct val="150000"/>
              </a:lnSpc>
              <a:spcAft>
                <a:spcPts val="800"/>
              </a:spcAft>
              <a:buFont typeface="Arial" panose="020B0604020202020204" pitchFamily="34" charset="0"/>
              <a:buChar char="•"/>
            </a:pPr>
            <a:r>
              <a:rPr lang="it-IT" sz="2000" dirty="0">
                <a:latin typeface="Garamond" panose="02020404030301010803" pitchFamily="18" charset="0"/>
                <a:ea typeface="Calibri" panose="020F0502020204030204" pitchFamily="34" charset="0"/>
                <a:cs typeface="Times New Roman" panose="02020603050405020304" pitchFamily="18" charset="0"/>
              </a:rPr>
              <a:t> una cospicua parte dedicata al lessico del corpo umano, alle patologie più comuni,  alle medicine, ai servizi specialistici e ai luoghi di cura;</a:t>
            </a:r>
          </a:p>
          <a:p>
            <a:pPr marL="342900" indent="-342900">
              <a:lnSpc>
                <a:spcPct val="150000"/>
              </a:lnSpc>
              <a:spcAft>
                <a:spcPts val="800"/>
              </a:spcAft>
              <a:buFont typeface="Arial" panose="020B0604020202020204" pitchFamily="34" charset="0"/>
              <a:buChar char="•"/>
            </a:pPr>
            <a:r>
              <a:rPr lang="it-IT" sz="2000" dirty="0">
                <a:latin typeface="Garamond" panose="02020404030301010803" pitchFamily="18" charset="0"/>
                <a:ea typeface="Calibri" panose="020F0502020204030204" pitchFamily="34" charset="0"/>
                <a:cs typeface="Times New Roman" panose="02020603050405020304" pitchFamily="18" charset="0"/>
              </a:rPr>
              <a:t>testi informativi (la tessera sanitaria, la salute nella Costituzione italiana, il CUP, il medico di base, la farmacia, il pronto soccorso);</a:t>
            </a:r>
          </a:p>
          <a:p>
            <a:pPr marL="342900" indent="-342900">
              <a:lnSpc>
                <a:spcPct val="150000"/>
              </a:lnSpc>
              <a:spcAft>
                <a:spcPts val="800"/>
              </a:spcAft>
              <a:buFont typeface="Arial" panose="020B0604020202020204" pitchFamily="34" charset="0"/>
              <a:buChar char="•"/>
            </a:pPr>
            <a:r>
              <a:rPr lang="it-IT" sz="2000" dirty="0">
                <a:latin typeface="Garamond" panose="02020404030301010803" pitchFamily="18" charset="0"/>
                <a:ea typeface="Calibri" panose="020F0502020204030204" pitchFamily="34" charset="0"/>
                <a:cs typeface="Times New Roman" panose="02020603050405020304" pitchFamily="18" charset="0"/>
              </a:rPr>
              <a:t> attività/suggerimenti che promuovono uno stile di vita sano. </a:t>
            </a:r>
            <a:endParaRPr lang="it-IT" sz="2000" dirty="0">
              <a:effectLst/>
              <a:latin typeface="Garamond" panose="02020404030301010803" pitchFamily="18"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7741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magine 6"/>
          <p:cNvPicPr>
            <a:picLocks noChangeAspect="1"/>
          </p:cNvPicPr>
          <p:nvPr/>
        </p:nvPicPr>
        <p:blipFill>
          <a:blip r:embed="rId4"/>
          <a:stretch>
            <a:fillRect/>
          </a:stretch>
        </p:blipFill>
        <p:spPr>
          <a:xfrm>
            <a:off x="89954" y="640080"/>
            <a:ext cx="6378748" cy="4364182"/>
          </a:xfrm>
          <a:prstGeom prst="rect">
            <a:avLst/>
          </a:prstGeom>
        </p:spPr>
      </p:pic>
      <p:pic>
        <p:nvPicPr>
          <p:cNvPr id="4" name="Immagine 3"/>
          <p:cNvPicPr>
            <a:picLocks noChangeAspect="1"/>
          </p:cNvPicPr>
          <p:nvPr/>
        </p:nvPicPr>
        <p:blipFill>
          <a:blip r:embed="rId5"/>
          <a:stretch>
            <a:fillRect/>
          </a:stretch>
        </p:blipFill>
        <p:spPr>
          <a:xfrm>
            <a:off x="4872755" y="1305098"/>
            <a:ext cx="3723202" cy="3620960"/>
          </a:xfrm>
          <a:prstGeom prst="rect">
            <a:avLst/>
          </a:prstGeom>
        </p:spPr>
      </p:pic>
    </p:spTree>
    <p:extLst>
      <p:ext uri="{BB962C8B-B14F-4D97-AF65-F5344CB8AC3E}">
        <p14:creationId xmlns:p14="http://schemas.microsoft.com/office/powerpoint/2010/main" val="4232649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4642296"/>
          </a:xfrm>
          <a:prstGeom prst="rect">
            <a:avLst/>
          </a:prstGeom>
        </p:spPr>
        <p:txBody>
          <a:bodyPr wrap="square">
            <a:spAutoFit/>
          </a:bodyPr>
          <a:lstStyle/>
          <a:p>
            <a:pPr algn="ctr">
              <a:lnSpc>
                <a:spcPct val="150000"/>
              </a:lnSpc>
              <a:spcAft>
                <a:spcPts val="800"/>
              </a:spcAft>
            </a:pPr>
            <a:r>
              <a:rPr lang="it-IT" sz="2400" dirty="0">
                <a:latin typeface="Garamond" panose="02020404030301010803" pitchFamily="18" charset="0"/>
                <a:ea typeface="Calibri" panose="020F0502020204030204" pitchFamily="34" charset="0"/>
                <a:cs typeface="Times New Roman" panose="02020603050405020304" pitchFamily="18" charset="0"/>
              </a:rPr>
              <a:t>Quali attività di interazione e mediazione per l’HL?</a:t>
            </a:r>
          </a:p>
          <a:p>
            <a:pPr>
              <a:lnSpc>
                <a:spcPct val="150000"/>
              </a:lnSpc>
              <a:spcAft>
                <a:spcPts val="800"/>
              </a:spcAft>
            </a:pPr>
            <a:r>
              <a:rPr lang="it-IT" b="1" dirty="0">
                <a:latin typeface="Garamond" panose="02020404030301010803" pitchFamily="18" charset="0"/>
                <a:ea typeface="Calibri" panose="020F0502020204030204" pitchFamily="34" charset="0"/>
                <a:cs typeface="Times New Roman" panose="02020603050405020304" pitchFamily="18" charset="0"/>
              </a:rPr>
              <a:t>Le attività di interazione orale</a:t>
            </a:r>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50000"/>
              </a:lnSpc>
              <a:spcAft>
                <a:spcPts val="800"/>
              </a:spcAft>
            </a:pPr>
            <a:r>
              <a:rPr lang="it-IT" dirty="0">
                <a:latin typeface="Garamond" panose="02020404030301010803" pitchFamily="18" charset="0"/>
                <a:ea typeface="Calibri" panose="020F0502020204030204" pitchFamily="34" charset="0"/>
                <a:cs typeface="Times New Roman" panose="02020603050405020304" pitchFamily="18" charset="0"/>
              </a:rPr>
              <a:t>Transazioni per ottenere beni e servizi:</a:t>
            </a:r>
          </a:p>
          <a:p>
            <a:pPr>
              <a:lnSpc>
                <a:spcPct val="150000"/>
              </a:lnSpc>
              <a:spcAft>
                <a:spcPts val="800"/>
              </a:spcAft>
            </a:pPr>
            <a:r>
              <a:rPr lang="it-IT" dirty="0">
                <a:latin typeface="Garamond" panose="02020404030301010803" pitchFamily="18" charset="0"/>
                <a:ea typeface="Calibri" panose="020F0502020204030204" pitchFamily="34" charset="0"/>
                <a:cs typeface="Times New Roman" panose="02020603050405020304" pitchFamily="18" charset="0"/>
              </a:rPr>
              <a:t>(A2) </a:t>
            </a:r>
            <a:r>
              <a:rPr lang="it-IT" i="1" dirty="0">
                <a:latin typeface="Garamond" panose="02020404030301010803" pitchFamily="18" charset="0"/>
              </a:rPr>
              <a:t>È in grado di chiedere di persona un appuntamento per una visita medica e comprendere la risposta. È in grado di segnalare la natura di un problema a un operatore sanitario.</a:t>
            </a:r>
          </a:p>
          <a:p>
            <a:r>
              <a:rPr lang="it-IT" dirty="0">
                <a:effectLst/>
                <a:latin typeface="Garamond" panose="02020404030301010803" pitchFamily="18" charset="0"/>
                <a:ea typeface="Calibri" panose="020F0502020204030204" pitchFamily="34" charset="0"/>
                <a:cs typeface="Times New Roman" panose="02020603050405020304" pitchFamily="18" charset="0"/>
              </a:rPr>
              <a:t>Intervistare ed essere intervistati:</a:t>
            </a:r>
          </a:p>
          <a:p>
            <a:endParaRPr lang="it-IT" dirty="0">
              <a:effectLst/>
              <a:latin typeface="Garamond" panose="02020404030301010803" pitchFamily="18" charset="0"/>
              <a:ea typeface="Calibri" panose="020F0502020204030204" pitchFamily="34" charset="0"/>
              <a:cs typeface="Times New Roman" panose="02020603050405020304" pitchFamily="18" charset="0"/>
            </a:endParaRPr>
          </a:p>
          <a:p>
            <a:r>
              <a:rPr lang="it-IT" dirty="0">
                <a:latin typeface="Garamond" panose="02020404030301010803" pitchFamily="18" charset="0"/>
              </a:rPr>
              <a:t>(A1/A2) </a:t>
            </a:r>
            <a:r>
              <a:rPr lang="it-IT" i="1" dirty="0">
                <a:latin typeface="Garamond" panose="02020404030301010803" pitchFamily="18" charset="0"/>
              </a:rPr>
              <a:t>È in grado di descrivere a un medico sintomi e disturbi molto semplici come quelli di un raffreddore o di un’influenza. È in grado di indicare in una lingua semplice la natura di un problema a un operatore sanitario</a:t>
            </a:r>
            <a:r>
              <a:rPr lang="it-IT" dirty="0">
                <a:latin typeface="Garamond" panose="02020404030301010803" pitchFamily="18" charset="0"/>
              </a:rPr>
              <a:t>.</a:t>
            </a:r>
          </a:p>
          <a:p>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326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841256"/>
          </a:xfrm>
          <a:prstGeom prst="rect">
            <a:avLst/>
          </a:prstGeom>
        </p:spPr>
        <p:txBody>
          <a:bodyPr wrap="square">
            <a:spAutoFit/>
          </a:bodyPr>
          <a:lstStyle/>
          <a:p>
            <a:pPr algn="ct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magine 6"/>
          <p:cNvPicPr>
            <a:picLocks noChangeAspect="1"/>
          </p:cNvPicPr>
          <p:nvPr/>
        </p:nvPicPr>
        <p:blipFill>
          <a:blip r:embed="rId4"/>
          <a:stretch>
            <a:fillRect/>
          </a:stretch>
        </p:blipFill>
        <p:spPr>
          <a:xfrm>
            <a:off x="513553" y="432263"/>
            <a:ext cx="3335240" cy="4810280"/>
          </a:xfrm>
          <a:prstGeom prst="rect">
            <a:avLst/>
          </a:prstGeom>
        </p:spPr>
      </p:pic>
      <p:pic>
        <p:nvPicPr>
          <p:cNvPr id="3" name="Immagine 2"/>
          <p:cNvPicPr>
            <a:picLocks noChangeAspect="1"/>
          </p:cNvPicPr>
          <p:nvPr/>
        </p:nvPicPr>
        <p:blipFill>
          <a:blip r:embed="rId5"/>
          <a:stretch>
            <a:fillRect/>
          </a:stretch>
        </p:blipFill>
        <p:spPr>
          <a:xfrm>
            <a:off x="4003712" y="532015"/>
            <a:ext cx="3419553" cy="4829607"/>
          </a:xfrm>
          <a:prstGeom prst="rect">
            <a:avLst/>
          </a:prstGeom>
        </p:spPr>
      </p:pic>
    </p:spTree>
    <p:extLst>
      <p:ext uri="{BB962C8B-B14F-4D97-AF65-F5344CB8AC3E}">
        <p14:creationId xmlns:p14="http://schemas.microsoft.com/office/powerpoint/2010/main" val="54825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841256"/>
          </a:xfrm>
          <a:prstGeom prst="rect">
            <a:avLst/>
          </a:prstGeom>
        </p:spPr>
        <p:txBody>
          <a:bodyPr wrap="square">
            <a:spAutoFit/>
          </a:bodyPr>
          <a:lstStyle/>
          <a:p>
            <a:pPr algn="ctr">
              <a:lnSpc>
                <a:spcPct val="150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magine 6"/>
          <p:cNvPicPr>
            <a:picLocks noChangeAspect="1"/>
          </p:cNvPicPr>
          <p:nvPr/>
        </p:nvPicPr>
        <p:blipFill>
          <a:blip r:embed="rId5"/>
          <a:stretch>
            <a:fillRect/>
          </a:stretch>
        </p:blipFill>
        <p:spPr>
          <a:xfrm>
            <a:off x="2247051" y="232918"/>
            <a:ext cx="4369879" cy="5522564"/>
          </a:xfrm>
          <a:prstGeom prst="rect">
            <a:avLst/>
          </a:prstGeom>
        </p:spPr>
      </p:pic>
    </p:spTree>
    <p:extLst>
      <p:ext uri="{BB962C8B-B14F-4D97-AF65-F5344CB8AC3E}">
        <p14:creationId xmlns:p14="http://schemas.microsoft.com/office/powerpoint/2010/main" val="813687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1511" y="-184699"/>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2015936"/>
          </a:xfrm>
          <a:prstGeom prst="rect">
            <a:avLst/>
          </a:prstGeom>
        </p:spPr>
        <p:txBody>
          <a:bodyPr wrap="square">
            <a:spAutoFit/>
          </a:bodyPr>
          <a:lstStyle/>
          <a:p>
            <a:r>
              <a:rPr lang="it-IT" b="1" dirty="0">
                <a:latin typeface="Garamond" panose="02020404030301010803" pitchFamily="18" charset="0"/>
                <a:ea typeface="Calibri" panose="020F0502020204030204" pitchFamily="34" charset="0"/>
                <a:cs typeface="Times New Roman" panose="02020603050405020304" pitchFamily="18" charset="0"/>
              </a:rPr>
              <a:t>Le attività di mediazione </a:t>
            </a:r>
          </a:p>
          <a:p>
            <a:r>
              <a:rPr lang="it-IT" b="1" dirty="0">
                <a:latin typeface="Garamond" panose="02020404030301010803" pitchFamily="18" charset="0"/>
                <a:ea typeface="Calibri" panose="020F0502020204030204" pitchFamily="34" charset="0"/>
                <a:cs typeface="Times New Roman" panose="02020603050405020304" pitchFamily="18" charset="0"/>
              </a:rPr>
              <a:t>Livello testuale</a:t>
            </a:r>
            <a:r>
              <a:rPr lang="it-IT" dirty="0">
                <a:latin typeface="Garamond" panose="02020404030301010803" pitchFamily="18" charset="0"/>
                <a:ea typeface="Calibri" panose="020F0502020204030204" pitchFamily="34" charset="0"/>
                <a:cs typeface="Times New Roman" panose="02020603050405020304" pitchFamily="18" charset="0"/>
              </a:rPr>
              <a:t>: nel </a:t>
            </a:r>
            <a:r>
              <a:rPr lang="it-IT" i="1" dirty="0">
                <a:latin typeface="Garamond" panose="02020404030301010803" pitchFamily="18" charset="0"/>
                <a:ea typeface="Calibri" panose="020F0502020204030204" pitchFamily="34" charset="0"/>
                <a:cs typeface="Times New Roman" panose="02020603050405020304" pitchFamily="18" charset="0"/>
              </a:rPr>
              <a:t>CV</a:t>
            </a:r>
            <a:r>
              <a:rPr lang="it-IT" dirty="0">
                <a:latin typeface="Garamond" panose="02020404030301010803" pitchFamily="18" charset="0"/>
                <a:ea typeface="Calibri" panose="020F0502020204030204" pitchFamily="34" charset="0"/>
                <a:cs typeface="Times New Roman" panose="02020603050405020304" pitchFamily="18" charset="0"/>
              </a:rPr>
              <a:t> si fa riferimento a testi quali bugiardini, etichette di medicinali, ecc</a:t>
            </a:r>
            <a:r>
              <a:rPr lang="it-IT" sz="1400" dirty="0">
                <a:latin typeface="Garamond" panose="02020404030301010803" pitchFamily="18" charset="0"/>
                <a:ea typeface="Calibri" panose="020F0502020204030204" pitchFamily="34" charset="0"/>
                <a:cs typeface="Times New Roman" panose="02020603050405020304" pitchFamily="18" charset="0"/>
              </a:rPr>
              <a:t>. </a:t>
            </a:r>
            <a:endParaRPr lang="it-IT" sz="1400" dirty="0">
              <a:latin typeface="Garamond" panose="02020404030301010803" pitchFamily="18" charset="0"/>
            </a:endParaRPr>
          </a:p>
          <a:p>
            <a:pPr algn="just"/>
            <a:r>
              <a:rPr lang="it-IT" sz="2000" i="1" dirty="0">
                <a:latin typeface="Garamond" panose="02020404030301010803" pitchFamily="18" charset="0"/>
              </a:rPr>
              <a:t>È in grado di trasmettere i punti principali di brevi e semplici testi su argomenti di interesse immediato, a condizione che siano espressi in un linguaggio semplice e chiaro.</a:t>
            </a:r>
            <a:r>
              <a:rPr lang="it-IT" sz="2000" i="1" dirty="0">
                <a:latin typeface="Garamond" panose="02020404030301010803" pitchFamily="18" charset="0"/>
                <a:ea typeface="Calibri" panose="020F0502020204030204" pitchFamily="34" charset="0"/>
                <a:cs typeface="Times New Roman" panose="02020603050405020304" pitchFamily="18" charset="0"/>
              </a:rPr>
              <a:t> </a:t>
            </a:r>
          </a:p>
          <a:p>
            <a:endParaRPr lang="it-IT" sz="1400" dirty="0">
              <a:latin typeface="Garamond" panose="02020404030301010803" pitchFamily="18" charset="0"/>
              <a:ea typeface="Calibri" panose="020F0502020204030204" pitchFamily="34" charset="0"/>
              <a:cs typeface="Times New Roman" panose="02020603050405020304" pitchFamily="18" charset="0"/>
            </a:endParaRPr>
          </a:p>
          <a:p>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magine 6"/>
          <p:cNvPicPr>
            <a:picLocks noChangeAspect="1"/>
          </p:cNvPicPr>
          <p:nvPr/>
        </p:nvPicPr>
        <p:blipFill>
          <a:blip r:embed="rId4"/>
          <a:stretch>
            <a:fillRect/>
          </a:stretch>
        </p:blipFill>
        <p:spPr>
          <a:xfrm>
            <a:off x="5953006" y="1812175"/>
            <a:ext cx="2624638" cy="3636348"/>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466" y="2127360"/>
            <a:ext cx="5309319" cy="3430228"/>
          </a:xfrm>
          <a:prstGeom prst="rect">
            <a:avLst/>
          </a:prstGeom>
        </p:spPr>
      </p:pic>
    </p:spTree>
    <p:extLst>
      <p:ext uri="{BB962C8B-B14F-4D97-AF65-F5344CB8AC3E}">
        <p14:creationId xmlns:p14="http://schemas.microsoft.com/office/powerpoint/2010/main" val="2640409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630942"/>
          </a:xfrm>
          <a:prstGeom prst="rect">
            <a:avLst/>
          </a:prstGeom>
        </p:spPr>
        <p:txBody>
          <a:bodyPr wrap="square">
            <a:spAutoFit/>
          </a:bodyPr>
          <a:lstStyle/>
          <a:p>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p:cNvSpPr/>
          <p:nvPr/>
        </p:nvSpPr>
        <p:spPr>
          <a:xfrm>
            <a:off x="556953" y="382386"/>
            <a:ext cx="8429105" cy="5131148"/>
          </a:xfrm>
          <a:prstGeom prst="rect">
            <a:avLst/>
          </a:prstGeom>
        </p:spPr>
        <p:txBody>
          <a:bodyPr wrap="square">
            <a:spAutoFit/>
          </a:bodyPr>
          <a:lstStyle/>
          <a:p>
            <a:pPr>
              <a:lnSpc>
                <a:spcPct val="115000"/>
              </a:lnSpc>
              <a:spcAft>
                <a:spcPts val="1000"/>
              </a:spcAft>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 </a:t>
            </a:r>
          </a:p>
          <a:p>
            <a:pPr>
              <a:lnSpc>
                <a:spcPct val="115000"/>
              </a:lnSpc>
              <a:spcAft>
                <a:spcPts val="1000"/>
              </a:spcAft>
            </a:pPr>
            <a:r>
              <a:rPr lang="it-IT" b="1"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Qualche riflessione critica…</a:t>
            </a:r>
          </a:p>
          <a:p>
            <a:pPr marL="285750" indent="-285750">
              <a:lnSpc>
                <a:spcPct val="115000"/>
              </a:lnSpc>
              <a:spcAft>
                <a:spcPts val="1000"/>
              </a:spcAft>
              <a:buFont typeface="Arial" panose="020B0604020202020204" pitchFamily="34" charset="0"/>
              <a:buChar char="•"/>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Nei manuali didattici analizzati  il tema della salute è principalmente legato al dominio personale e soprattutto a livello fisico, poco a livello psicofisico. (È assente la questione di medicina di genere); </a:t>
            </a: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il dominio pubblico è poco presente (informazioni su rischi pubblici immediati, procedure di sicurezza e relativa prevenzione, correlazioni fra danni ambientali e salute);</a:t>
            </a: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il dominio occupazionale in relazione alla  salute non è rappresentato (norme di base, avvisi e istruzioni per la salute e la sicurezza sul luogo di lavoro);</a:t>
            </a: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non sono proposte attività di interazione online sul tema della salute (selezionare siti web di alta qualità, inviare richieste via mail, interazione per consigli su dispositivi sanitari,..);</a:t>
            </a:r>
          </a:p>
          <a:p>
            <a:pPr>
              <a:lnSpc>
                <a:spcPct val="115000"/>
              </a:lnSpc>
              <a:spcAft>
                <a:spcPts val="1000"/>
              </a:spcAft>
            </a:pPr>
            <a:endParaRPr lang="it-IT"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5596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630942"/>
          </a:xfrm>
          <a:prstGeom prst="rect">
            <a:avLst/>
          </a:prstGeom>
        </p:spPr>
        <p:txBody>
          <a:bodyPr wrap="square">
            <a:spAutoFit/>
          </a:bodyPr>
          <a:lstStyle/>
          <a:p>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p:cNvSpPr/>
          <p:nvPr/>
        </p:nvSpPr>
        <p:spPr>
          <a:xfrm>
            <a:off x="556953" y="382386"/>
            <a:ext cx="8429105" cy="3472233"/>
          </a:xfrm>
          <a:prstGeom prst="rect">
            <a:avLst/>
          </a:prstGeom>
        </p:spPr>
        <p:txBody>
          <a:bodyPr wrap="square">
            <a:spAutoFit/>
          </a:bodyPr>
          <a:lstStyle/>
          <a:p>
            <a:pPr marL="285750" indent="-285750">
              <a:lnSpc>
                <a:spcPct val="115000"/>
              </a:lnSpc>
              <a:spcAft>
                <a:spcPts val="1000"/>
              </a:spcAft>
              <a:buFont typeface="Arial" panose="020B0604020202020204" pitchFamily="34" charset="0"/>
              <a:buChar char="•"/>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Sono quasi del tutto assenti le attività di mediazione a livello comunicativo (facilitare la creazione di uno spazio </a:t>
            </a:r>
            <a:r>
              <a:rPr lang="it-IT" kern="100" dirty="0" err="1">
                <a:solidFill>
                  <a:srgbClr val="3A3A3A"/>
                </a:solidFill>
                <a:latin typeface="Garamond" panose="02020404030301010803" pitchFamily="18" charset="0"/>
                <a:ea typeface="Calibri" panose="020F0502020204030204" pitchFamily="34" charset="0"/>
                <a:cs typeface="Times New Roman" panose="02020603050405020304" pitchFamily="18" charset="0"/>
              </a:rPr>
              <a:t>pluriculturale</a:t>
            </a: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 che possano mettere a confronto le differenze del sistema sanitario del proprio Paese d’origine (anche differenze nel descrivere e trattare i sintomi) proponendo punti di vita </a:t>
            </a:r>
            <a:r>
              <a:rPr lang="it-IT" kern="100" dirty="0" err="1">
                <a:solidFill>
                  <a:srgbClr val="3A3A3A"/>
                </a:solidFill>
                <a:latin typeface="Garamond" panose="02020404030301010803" pitchFamily="18" charset="0"/>
                <a:ea typeface="Calibri" panose="020F0502020204030204" pitchFamily="34" charset="0"/>
                <a:cs typeface="Times New Roman" panose="02020603050405020304" pitchFamily="18" charset="0"/>
              </a:rPr>
              <a:t>pluriculturali</a:t>
            </a: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 sul tema della salute o discutendo le strategie che aumentano il benessere;</a:t>
            </a:r>
          </a:p>
          <a:p>
            <a:pPr>
              <a:lnSpc>
                <a:spcPct val="115000"/>
              </a:lnSpc>
              <a:spcAft>
                <a:spcPts val="1000"/>
              </a:spcAft>
            </a:pPr>
            <a:endParaRPr lang="it-IT"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Nutrigenetica - Il segreto del benessere - Poliambulatorio Medico De Iuli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8391" y="3472729"/>
            <a:ext cx="2161309" cy="216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551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91113" y="-76633"/>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Immagine 3"/>
          <p:cNvPicPr>
            <a:picLocks noChangeAspect="1"/>
          </p:cNvPicPr>
          <p:nvPr/>
        </p:nvPicPr>
        <p:blipFill>
          <a:blip r:embed="rId4"/>
          <a:stretch>
            <a:fillRect/>
          </a:stretch>
        </p:blipFill>
        <p:spPr>
          <a:xfrm>
            <a:off x="219854" y="220074"/>
            <a:ext cx="4688378" cy="2798829"/>
          </a:xfrm>
          <a:prstGeom prst="rect">
            <a:avLst/>
          </a:prstGeom>
        </p:spPr>
      </p:pic>
      <p:pic>
        <p:nvPicPr>
          <p:cNvPr id="7" name="Immagin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6406" y="3018903"/>
            <a:ext cx="5494713" cy="2863567"/>
          </a:xfrm>
          <a:prstGeom prst="rect">
            <a:avLst/>
          </a:prstGeom>
        </p:spPr>
      </p:pic>
    </p:spTree>
    <p:extLst>
      <p:ext uri="{BB962C8B-B14F-4D97-AF65-F5344CB8AC3E}">
        <p14:creationId xmlns:p14="http://schemas.microsoft.com/office/powerpoint/2010/main" val="4228517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240723" y="532015"/>
            <a:ext cx="8395854" cy="630942"/>
          </a:xfrm>
          <a:prstGeom prst="rect">
            <a:avLst/>
          </a:prstGeom>
        </p:spPr>
        <p:txBody>
          <a:bodyPr wrap="square">
            <a:spAutoFit/>
          </a:bodyPr>
          <a:lstStyle/>
          <a:p>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p:cNvSpPr/>
          <p:nvPr/>
        </p:nvSpPr>
        <p:spPr>
          <a:xfrm>
            <a:off x="556953" y="382386"/>
            <a:ext cx="8429105" cy="3281924"/>
          </a:xfrm>
          <a:prstGeom prst="rect">
            <a:avLst/>
          </a:prstGeom>
        </p:spPr>
        <p:txBody>
          <a:bodyPr wrap="square">
            <a:spAutoFit/>
          </a:bodyPr>
          <a:lstStyle/>
          <a:p>
            <a:pPr marL="285750" indent="-285750">
              <a:lnSpc>
                <a:spcPct val="115000"/>
              </a:lnSpc>
              <a:spcAft>
                <a:spcPts val="1000"/>
              </a:spcAft>
              <a:buFont typeface="Arial" panose="020B0604020202020204" pitchFamily="34" charset="0"/>
              <a:buChar char="•"/>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1000"/>
              </a:spcAft>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infine…</a:t>
            </a: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il tema della  disabilità è assente;</a:t>
            </a:r>
          </a:p>
          <a:p>
            <a:pPr marL="285750" indent="-285750">
              <a:lnSpc>
                <a:spcPct val="115000"/>
              </a:lnSpc>
              <a:spcAft>
                <a:spcPts val="1000"/>
              </a:spcAft>
              <a:buFont typeface="Arial" panose="020B0604020202020204" pitchFamily="34" charset="0"/>
              <a:buChar char="•"/>
            </a:pP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mancano delle attività di mediazione che possano coinvolgere gli apprendenti a fare da </a:t>
            </a:r>
            <a:r>
              <a:rPr lang="it-IT" dirty="0">
                <a:latin typeface="Garamond" panose="02020404030301010803" pitchFamily="18" charset="0"/>
              </a:rPr>
              <a:t>“</a:t>
            </a: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ponte</a:t>
            </a:r>
            <a:r>
              <a:rPr lang="it-IT" dirty="0">
                <a:latin typeface="Garamond" panose="02020404030301010803" pitchFamily="18" charset="0"/>
              </a:rPr>
              <a:t>”</a:t>
            </a:r>
            <a:r>
              <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rPr>
              <a:t> in situazioni legate al tema della salute (come posso aiutare gli altri a stare meglio? Come posso trasferire questa informazione a chi ne ha bisogno?) </a:t>
            </a:r>
          </a:p>
          <a:p>
            <a:pPr>
              <a:lnSpc>
                <a:spcPct val="115000"/>
              </a:lnSpc>
              <a:spcAft>
                <a:spcPts val="1000"/>
              </a:spcAft>
            </a:pPr>
            <a:endParaRPr lang="it-IT" kern="100" dirty="0">
              <a:solidFill>
                <a:srgbClr val="3A3A3A"/>
              </a:solidFill>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1000"/>
              </a:spcAft>
            </a:pPr>
            <a:endParaRPr lang="it-IT"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Salute, un valore da proteggere - la Repubblic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1067" y="3291695"/>
            <a:ext cx="4423151" cy="250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953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0" y="0"/>
            <a:ext cx="9144000" cy="3566939"/>
          </a:xfrm>
          <a:prstGeom prst="rect">
            <a:avLst/>
          </a:prstGeom>
        </p:spPr>
        <p:txBody>
          <a:bodyPr wrap="square">
            <a:spAutoFit/>
          </a:bodyPr>
          <a:lstStyle/>
          <a:p>
            <a:pPr>
              <a:lnSpc>
                <a:spcPct val="107000"/>
              </a:lnSpc>
              <a:spcAft>
                <a:spcPts val="800"/>
              </a:spcAft>
            </a:pPr>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dirty="0">
              <a:latin typeface="Garamond" panose="02020404030301010803"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a:latin typeface="Garamond" panose="02020404030301010803" pitchFamily="18" charset="0"/>
                <a:ea typeface="Calibri" panose="020F0502020204030204" pitchFamily="34" charset="0"/>
                <a:cs typeface="Times New Roman" panose="02020603050405020304" pitchFamily="18" charset="0"/>
              </a:rPr>
              <a:t>Uno sviluppo maggiore delle attività di interazione e mediazione potrebbe aiutare a rappresentare meglio la dimensione pluridimensionale della HL così come indicato nel </a:t>
            </a:r>
            <a:r>
              <a:rPr lang="it-IT" b="1" i="1" dirty="0">
                <a:latin typeface="Garamond" panose="02020404030301010803" pitchFamily="18" charset="0"/>
                <a:ea typeface="Calibri" panose="020F0502020204030204" pitchFamily="34" charset="0"/>
                <a:cs typeface="Times New Roman" panose="02020603050405020304" pitchFamily="18" charset="0"/>
              </a:rPr>
              <a:t>QCER</a:t>
            </a:r>
            <a:r>
              <a:rPr lang="it-IT" b="1" dirty="0">
                <a:latin typeface="Garamond" panose="02020404030301010803" pitchFamily="18" charset="0"/>
                <a:ea typeface="Calibri" panose="020F0502020204030204" pitchFamily="34" charset="0"/>
                <a:cs typeface="Times New Roman" panose="02020603050405020304" pitchFamily="18" charset="0"/>
              </a:rPr>
              <a:t>  e nel </a:t>
            </a:r>
            <a:r>
              <a:rPr lang="it-IT" b="1" i="1" dirty="0">
                <a:latin typeface="Garamond" panose="02020404030301010803" pitchFamily="18" charset="0"/>
                <a:ea typeface="Calibri" panose="020F0502020204030204" pitchFamily="34" charset="0"/>
                <a:cs typeface="Times New Roman" panose="02020603050405020304" pitchFamily="18" charset="0"/>
              </a:rPr>
              <a:t>CV</a:t>
            </a:r>
            <a:endParaRPr lang="it-IT" b="1"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it-IT" dirty="0">
                <a:latin typeface="Times New Roman" panose="02020603050405020304" pitchFamily="18" charset="0"/>
                <a:ea typeface="Times New Roman" panose="02020603050405020304" pitchFamily="18" charset="0"/>
              </a:rPr>
              <a:t>																								</a:t>
            </a:r>
            <a:endParaRPr lang="it-IT" dirty="0"/>
          </a:p>
        </p:txBody>
      </p:sp>
      <p:pic>
        <p:nvPicPr>
          <p:cNvPr id="1026" name="Picture 2" descr="La salute del pianeta e la salute delle persone sono una cosa so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7931" y="2521384"/>
            <a:ext cx="3234098" cy="3234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195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37809" y="0"/>
            <a:ext cx="4179888" cy="5876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16626" y="6001616"/>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33253" y="66502"/>
            <a:ext cx="8961119" cy="6706516"/>
          </a:xfrm>
          <a:prstGeom prst="rect">
            <a:avLst/>
          </a:prstGeom>
        </p:spPr>
        <p:txBody>
          <a:bodyPr wrap="square">
            <a:spAutoFit/>
          </a:bodyPr>
          <a:lstStyle/>
          <a:p>
            <a:pPr algn="ctr">
              <a:lnSpc>
                <a:spcPct val="107000"/>
              </a:lnSpc>
              <a:spcAft>
                <a:spcPts val="800"/>
              </a:spcAft>
            </a:pPr>
            <a:r>
              <a:rPr lang="it-IT" b="1" dirty="0">
                <a:latin typeface="Times New Roman" panose="02020603050405020304" pitchFamily="18" charset="0"/>
                <a:ea typeface="Calibri" panose="020F0502020204030204" pitchFamily="34" charset="0"/>
                <a:cs typeface="Times New Roman" panose="02020603050405020304" pitchFamily="18" charset="0"/>
              </a:rPr>
              <a:t>Riferimenti bibliografici</a:t>
            </a:r>
          </a:p>
          <a:p>
            <a:pPr algn="ctr">
              <a:lnSpc>
                <a:spcPct val="107000"/>
              </a:lnSpc>
              <a:spcAft>
                <a:spcPts val="800"/>
              </a:spcAft>
            </a:pPr>
            <a:endParaRPr lang="it-IT" b="1" dirty="0">
              <a:latin typeface="Times New Roman" panose="02020603050405020304" pitchFamily="18" charset="0"/>
              <a:ea typeface="Calibri" panose="020F0502020204030204" pitchFamily="34" charset="0"/>
              <a:cs typeface="Times New Roman" panose="02020603050405020304" pitchFamily="18" charset="0"/>
            </a:endParaRPr>
          </a:p>
          <a:p>
            <a:r>
              <a:rPr lang="it-IT" dirty="0">
                <a:latin typeface="Garamond" panose="02020404030301010803" pitchFamily="18" charset="0"/>
              </a:rPr>
              <a:t>Barbati </a:t>
            </a:r>
            <a:r>
              <a:rPr lang="it-IT" i="1" dirty="0">
                <a:latin typeface="Garamond" panose="02020404030301010803" pitchFamily="18" charset="0"/>
              </a:rPr>
              <a:t>et al</a:t>
            </a:r>
            <a:r>
              <a:rPr lang="it-IT" dirty="0">
                <a:latin typeface="Garamond" panose="02020404030301010803" pitchFamily="18" charset="0"/>
              </a:rPr>
              <a:t>. (2023), </a:t>
            </a:r>
            <a:r>
              <a:rPr lang="it-IT" i="1" dirty="0">
                <a:latin typeface="Garamond" panose="02020404030301010803" pitchFamily="18" charset="0"/>
              </a:rPr>
              <a:t>Migranti e salute: opportunità mancate e proposte per migliorare accoglienza e inclusione </a:t>
            </a:r>
            <a:r>
              <a:rPr lang="it-IT" dirty="0">
                <a:latin typeface="Garamond" panose="02020404030301010803" pitchFamily="18" charset="0"/>
              </a:rPr>
              <a:t>in «Dossier Statistico Immigrazione 2023», a cura di Centro Studi e Ricerche IDOS, pp. 204-208.</a:t>
            </a:r>
          </a:p>
          <a:p>
            <a:r>
              <a:rPr lang="it-IT" dirty="0" err="1">
                <a:latin typeface="Garamond" panose="02020404030301010803" pitchFamily="18" charset="0"/>
              </a:rPr>
              <a:t>Diadori</a:t>
            </a:r>
            <a:r>
              <a:rPr lang="it-IT" dirty="0">
                <a:latin typeface="Garamond" panose="02020404030301010803" pitchFamily="18" charset="0"/>
              </a:rPr>
              <a:t> P. (2015), </a:t>
            </a:r>
            <a:r>
              <a:rPr lang="it-IT" i="1" dirty="0">
                <a:latin typeface="Garamond" panose="02020404030301010803" pitchFamily="18" charset="0"/>
              </a:rPr>
              <a:t>Insegnare italiano L2 a immigrati, </a:t>
            </a:r>
            <a:r>
              <a:rPr lang="it-IT" dirty="0">
                <a:latin typeface="Garamond" panose="02020404030301010803" pitchFamily="18" charset="0"/>
              </a:rPr>
              <a:t>in Id. (a cura di) </a:t>
            </a:r>
            <a:r>
              <a:rPr lang="it-IT" i="1" dirty="0">
                <a:latin typeface="Garamond" panose="02020404030301010803" pitchFamily="18" charset="0"/>
              </a:rPr>
              <a:t>Insegnare italiano a stranieri, </a:t>
            </a:r>
            <a:r>
              <a:rPr lang="it-IT" dirty="0">
                <a:latin typeface="Garamond" panose="02020404030301010803" pitchFamily="18" charset="0"/>
              </a:rPr>
              <a:t>Milano, Mondadori, pp. 218-231..</a:t>
            </a:r>
          </a:p>
          <a:p>
            <a:pPr algn="just"/>
            <a:r>
              <a:rPr lang="it-IT" dirty="0">
                <a:latin typeface="Garamond" panose="02020404030301010803" pitchFamily="18" charset="0"/>
              </a:rPr>
              <a:t>Lorini C. </a:t>
            </a:r>
            <a:r>
              <a:rPr lang="it-IT" i="1" dirty="0">
                <a:latin typeface="Garamond" panose="02020404030301010803" pitchFamily="18" charset="0"/>
              </a:rPr>
              <a:t>et al</a:t>
            </a:r>
            <a:r>
              <a:rPr lang="it-IT" dirty="0">
                <a:latin typeface="Garamond" panose="02020404030301010803" pitchFamily="18" charset="0"/>
              </a:rPr>
              <a:t>., (2020), </a:t>
            </a:r>
            <a:r>
              <a:rPr lang="it-IT" i="1" dirty="0">
                <a:latin typeface="Garamond" panose="02020404030301010803" pitchFamily="18" charset="0"/>
              </a:rPr>
              <a:t>Health </a:t>
            </a:r>
            <a:r>
              <a:rPr lang="en-US" i="1" dirty="0">
                <a:latin typeface="Garamond" panose="02020404030301010803" pitchFamily="18" charset="0"/>
              </a:rPr>
              <a:t>Literacy as a Shared Capacity: Does the Health Literacy of a Country Influence the Health Disparities among Immigrants?</a:t>
            </a:r>
            <a:r>
              <a:rPr lang="en-US" dirty="0">
                <a:latin typeface="Garamond" panose="02020404030301010803" pitchFamily="18" charset="0"/>
              </a:rPr>
              <a:t>, in «International Journal of Environmental Research and Public Health», 17 (4), pp. 1-20</a:t>
            </a:r>
            <a:r>
              <a:rPr lang="en-US" dirty="0"/>
              <a:t>.</a:t>
            </a:r>
          </a:p>
          <a:p>
            <a:pPr algn="just"/>
            <a:r>
              <a:rPr lang="en-US" dirty="0">
                <a:latin typeface="Garamond" panose="02020404030301010803" pitchFamily="18" charset="0"/>
              </a:rPr>
              <a:t>Nielsen-Bohlman L. </a:t>
            </a:r>
            <a:r>
              <a:rPr lang="en-US" i="1" dirty="0">
                <a:latin typeface="Garamond" panose="02020404030301010803" pitchFamily="18" charset="0"/>
              </a:rPr>
              <a:t>et al</a:t>
            </a:r>
            <a:r>
              <a:rPr lang="en-US" dirty="0">
                <a:latin typeface="Garamond" panose="02020404030301010803" pitchFamily="18" charset="0"/>
              </a:rPr>
              <a:t>., </a:t>
            </a:r>
            <a:r>
              <a:rPr lang="en-US" i="1" dirty="0">
                <a:latin typeface="Garamond" panose="02020404030301010803" pitchFamily="18" charset="0"/>
              </a:rPr>
              <a:t>Health Literacy: A Prescription to End Confusion</a:t>
            </a:r>
            <a:r>
              <a:rPr lang="en-US" dirty="0">
                <a:latin typeface="Garamond" panose="02020404030301010803" pitchFamily="18" charset="0"/>
              </a:rPr>
              <a:t>, a cura di L. Nielsen-Bohlman </a:t>
            </a:r>
            <a:r>
              <a:rPr lang="en-US" i="1" dirty="0">
                <a:latin typeface="Garamond" panose="02020404030301010803" pitchFamily="18" charset="0"/>
              </a:rPr>
              <a:t>et al</a:t>
            </a:r>
            <a:r>
              <a:rPr lang="en-US" dirty="0">
                <a:latin typeface="Garamond" panose="02020404030301010803" pitchFamily="18" charset="0"/>
              </a:rPr>
              <a:t>., Washington D.C., National Academies Press, 2004, p. 31.</a:t>
            </a:r>
          </a:p>
          <a:p>
            <a:pPr algn="just"/>
            <a:r>
              <a:rPr lang="en-US" dirty="0" err="1">
                <a:latin typeface="Garamond" panose="02020404030301010803" pitchFamily="18" charset="0"/>
              </a:rPr>
              <a:t>Nutbeam</a:t>
            </a:r>
            <a:r>
              <a:rPr lang="en-US" dirty="0">
                <a:latin typeface="Garamond" panose="02020404030301010803" pitchFamily="18" charset="0"/>
              </a:rPr>
              <a:t> D. (2000), </a:t>
            </a:r>
            <a:r>
              <a:rPr lang="en-US" i="1" dirty="0">
                <a:latin typeface="Garamond" panose="02020404030301010803" pitchFamily="18" charset="0"/>
              </a:rPr>
              <a:t>Health literacy as a public health goal: a challenge for contemporary health education and communication strategies into the 21st century</a:t>
            </a:r>
            <a:r>
              <a:rPr lang="en-US" dirty="0">
                <a:latin typeface="Garamond" panose="02020404030301010803" pitchFamily="18" charset="0"/>
              </a:rPr>
              <a:t>, in «Health promotion International», 15 (3), pp. 259-267.</a:t>
            </a:r>
          </a:p>
          <a:p>
            <a:r>
              <a:rPr lang="en-US" dirty="0">
                <a:latin typeface="Garamond" panose="02020404030301010803" pitchFamily="18" charset="0"/>
              </a:rPr>
              <a:t>Parker  R. et al., </a:t>
            </a:r>
            <a:r>
              <a:rPr lang="en-US" i="1" dirty="0">
                <a:latin typeface="Garamond" panose="02020404030301010803" pitchFamily="18" charset="0"/>
              </a:rPr>
              <a:t>Health literacy: a policy challenge for advancing high-quality health care</a:t>
            </a:r>
            <a:r>
              <a:rPr lang="en-US" dirty="0">
                <a:latin typeface="Garamond" panose="02020404030301010803" pitchFamily="18" charset="0"/>
              </a:rPr>
              <a:t>, «Health Affairs (Project Hope)», 22 (4), 2003, pp. 147-153: p. 150. </a:t>
            </a:r>
            <a:r>
              <a:rPr lang="en-US" dirty="0" err="1">
                <a:latin typeface="Garamond" panose="02020404030301010803" pitchFamily="18" charset="0"/>
              </a:rPr>
              <a:t>doi</a:t>
            </a:r>
            <a:r>
              <a:rPr lang="en-US" dirty="0">
                <a:latin typeface="Garamond" panose="02020404030301010803" pitchFamily="18" charset="0"/>
              </a:rPr>
              <a:t>: 10.1377/hlthaff.22.4.147.</a:t>
            </a:r>
          </a:p>
          <a:p>
            <a:pPr algn="just"/>
            <a:r>
              <a:rPr lang="en-US" dirty="0">
                <a:latin typeface="Garamond" panose="02020404030301010803" pitchFamily="18" charset="0"/>
              </a:rPr>
              <a:t>Riggs E., </a:t>
            </a:r>
            <a:r>
              <a:rPr lang="en-US" dirty="0" err="1">
                <a:latin typeface="Garamond" panose="02020404030301010803" pitchFamily="18" charset="0"/>
              </a:rPr>
              <a:t>Yelland</a:t>
            </a:r>
            <a:r>
              <a:rPr lang="en-US" dirty="0">
                <a:latin typeface="Garamond" panose="02020404030301010803" pitchFamily="18" charset="0"/>
              </a:rPr>
              <a:t> J., </a:t>
            </a:r>
            <a:r>
              <a:rPr lang="en-US" dirty="0" err="1">
                <a:latin typeface="Garamond" panose="02020404030301010803" pitchFamily="18" charset="0"/>
              </a:rPr>
              <a:t>Duell-Piening</a:t>
            </a:r>
            <a:r>
              <a:rPr lang="en-US" dirty="0">
                <a:latin typeface="Garamond" panose="02020404030301010803" pitchFamily="18" charset="0"/>
              </a:rPr>
              <a:t> P., Brown S.J. (2016), </a:t>
            </a:r>
            <a:r>
              <a:rPr lang="en-US" i="1" dirty="0">
                <a:latin typeface="Garamond" panose="02020404030301010803" pitchFamily="18" charset="0"/>
              </a:rPr>
              <a:t>Improving health literacy in refugee populations</a:t>
            </a:r>
            <a:r>
              <a:rPr lang="en-US" dirty="0">
                <a:latin typeface="Garamond" panose="02020404030301010803" pitchFamily="18" charset="0"/>
              </a:rPr>
              <a:t>, in «Medical Journal of Australia», 204 (1), pp. 9-10.</a:t>
            </a:r>
          </a:p>
          <a:p>
            <a:pPr algn="just"/>
            <a:r>
              <a:rPr lang="en-US" dirty="0">
                <a:latin typeface="Garamond" panose="02020404030301010803" pitchFamily="18" charset="0"/>
              </a:rPr>
              <a:t>Sgaglione A. (in </a:t>
            </a:r>
            <a:r>
              <a:rPr lang="en-US" dirty="0" err="1">
                <a:latin typeface="Garamond" panose="02020404030301010803" pitchFamily="18" charset="0"/>
              </a:rPr>
              <a:t>stampa</a:t>
            </a:r>
            <a:r>
              <a:rPr lang="en-US" dirty="0">
                <a:latin typeface="Garamond" panose="02020404030301010803" pitchFamily="18" charset="0"/>
              </a:rPr>
              <a:t>)</a:t>
            </a:r>
            <a:r>
              <a:rPr lang="it-IT" cap="all" dirty="0"/>
              <a:t>, </a:t>
            </a:r>
            <a:r>
              <a:rPr lang="it-IT" i="1" cap="all" dirty="0">
                <a:latin typeface="Garamond" panose="02020404030301010803" pitchFamily="18" charset="0"/>
              </a:rPr>
              <a:t>P</a:t>
            </a:r>
            <a:r>
              <a:rPr lang="it-IT" i="1" dirty="0">
                <a:latin typeface="Garamond" panose="02020404030301010803" pitchFamily="18" charset="0"/>
              </a:rPr>
              <a:t>arlare di salute con il QCER: la health </a:t>
            </a:r>
            <a:r>
              <a:rPr lang="it-IT" i="1" dirty="0" err="1">
                <a:latin typeface="Garamond" panose="02020404030301010803" pitchFamily="18" charset="0"/>
              </a:rPr>
              <a:t>literacy</a:t>
            </a:r>
            <a:r>
              <a:rPr lang="it-IT" i="1" dirty="0">
                <a:latin typeface="Garamond" panose="02020404030301010803" pitchFamily="18" charset="0"/>
              </a:rPr>
              <a:t> nei manuali di didattica per apprendenti migranti</a:t>
            </a:r>
            <a:r>
              <a:rPr lang="it-IT" dirty="0">
                <a:latin typeface="Garamond" panose="02020404030301010803" pitchFamily="18" charset="0"/>
              </a:rPr>
              <a:t>. </a:t>
            </a:r>
            <a:r>
              <a:rPr lang="en-GB" dirty="0">
                <a:latin typeface="Garamond" panose="02020404030301010803" pitchFamily="18" charset="0"/>
              </a:rPr>
              <a:t>Atti del XXVI  </a:t>
            </a:r>
            <a:r>
              <a:rPr lang="en-GB" dirty="0" err="1">
                <a:latin typeface="Garamond" panose="02020404030301010803" pitchFamily="18" charset="0"/>
              </a:rPr>
              <a:t>Convegno</a:t>
            </a:r>
            <a:r>
              <a:rPr lang="en-GB" dirty="0">
                <a:latin typeface="Garamond" panose="02020404030301010803" pitchFamily="18" charset="0"/>
              </a:rPr>
              <a:t> AIPI, </a:t>
            </a:r>
            <a:r>
              <a:rPr lang="en-GB" dirty="0" err="1">
                <a:latin typeface="Garamond" panose="02020404030301010803" pitchFamily="18" charset="0"/>
              </a:rPr>
              <a:t>novembre</a:t>
            </a:r>
            <a:r>
              <a:rPr lang="en-GB" dirty="0">
                <a:latin typeface="Garamond" panose="02020404030301010803" pitchFamily="18" charset="0"/>
              </a:rPr>
              <a:t> 2024, Franco </a:t>
            </a:r>
            <a:r>
              <a:rPr lang="en-GB" dirty="0" err="1">
                <a:latin typeface="Garamond" panose="02020404030301010803" pitchFamily="18" charset="0"/>
              </a:rPr>
              <a:t>Cesati</a:t>
            </a:r>
            <a:r>
              <a:rPr lang="en-GB" dirty="0">
                <a:latin typeface="Garamond" panose="02020404030301010803" pitchFamily="18" charset="0"/>
              </a:rPr>
              <a:t>, Firenze.</a:t>
            </a:r>
            <a:endParaRPr lang="it-IT" b="1" dirty="0">
              <a:latin typeface="Garamond" panose="02020404030301010803" pitchFamily="18" charset="0"/>
            </a:endParaRPr>
          </a:p>
          <a:p>
            <a:pPr algn="just"/>
            <a:endParaRPr lang="en-US" sz="1400" cap="all" dirty="0">
              <a:latin typeface="Garamond" panose="02020404030301010803" pitchFamily="18" charset="0"/>
            </a:endParaRPr>
          </a:p>
          <a:p>
            <a:pPr algn="just"/>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2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37809" y="0"/>
            <a:ext cx="4179888" cy="5876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16626" y="6001616"/>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33253" y="66502"/>
            <a:ext cx="8961119" cy="4018344"/>
          </a:xfrm>
          <a:prstGeom prst="rect">
            <a:avLst/>
          </a:prstGeom>
        </p:spPr>
        <p:txBody>
          <a:bodyPr wrap="square">
            <a:spAutoFit/>
          </a:bodyPr>
          <a:lstStyle/>
          <a:p>
            <a:pPr algn="ctr">
              <a:lnSpc>
                <a:spcPct val="107000"/>
              </a:lnSpc>
              <a:spcAft>
                <a:spcPts val="800"/>
              </a:spcAft>
            </a:pPr>
            <a:r>
              <a:rPr lang="it-IT" b="1" dirty="0">
                <a:latin typeface="Times New Roman" panose="02020603050405020304" pitchFamily="18" charset="0"/>
                <a:ea typeface="Calibri" panose="020F0502020204030204" pitchFamily="34" charset="0"/>
                <a:cs typeface="Times New Roman" panose="02020603050405020304" pitchFamily="18" charset="0"/>
              </a:rPr>
              <a:t>Riferimenti bibliografici</a:t>
            </a:r>
          </a:p>
          <a:p>
            <a:pPr algn="ctr">
              <a:lnSpc>
                <a:spcPct val="107000"/>
              </a:lnSpc>
              <a:spcAft>
                <a:spcPts val="800"/>
              </a:spcAft>
            </a:pPr>
            <a:endParaRPr lang="it-IT"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dirty="0">
              <a:latin typeface="Garamond" panose="02020404030301010803" pitchFamily="18" charset="0"/>
            </a:endParaRPr>
          </a:p>
          <a:p>
            <a:r>
              <a:rPr lang="en-US" dirty="0">
                <a:latin typeface="Garamond" panose="02020404030301010803" pitchFamily="18" charset="0"/>
              </a:rPr>
              <a:t>Sgaglione A. (2024), </a:t>
            </a:r>
            <a:r>
              <a:rPr lang="it-IT" i="1" dirty="0" err="1">
                <a:latin typeface="Garamond" panose="02020404030301010803" pitchFamily="18" charset="0"/>
              </a:rPr>
              <a:t>Health</a:t>
            </a:r>
            <a:r>
              <a:rPr lang="it-IT" i="1" dirty="0">
                <a:latin typeface="Garamond" panose="02020404030301010803" pitchFamily="18" charset="0"/>
              </a:rPr>
              <a:t> </a:t>
            </a:r>
            <a:r>
              <a:rPr lang="it-IT" i="1" dirty="0" err="1">
                <a:latin typeface="Garamond" panose="02020404030301010803" pitchFamily="18" charset="0"/>
              </a:rPr>
              <a:t>Literacy</a:t>
            </a:r>
            <a:r>
              <a:rPr lang="it-IT" i="1" dirty="0">
                <a:latin typeface="Garamond" panose="02020404030301010803" pitchFamily="18" charset="0"/>
              </a:rPr>
              <a:t>, Migration </a:t>
            </a:r>
            <a:r>
              <a:rPr lang="it-IT" i="1" dirty="0" err="1">
                <a:latin typeface="Garamond" panose="02020404030301010803" pitchFamily="18" charset="0"/>
              </a:rPr>
              <a:t>Traumas</a:t>
            </a:r>
            <a:r>
              <a:rPr lang="it-IT" i="1" dirty="0">
                <a:latin typeface="Garamond" panose="02020404030301010803" pitchFamily="18" charset="0"/>
              </a:rPr>
              <a:t>,</a:t>
            </a:r>
            <a:r>
              <a:rPr lang="en-US" i="1" dirty="0">
                <a:latin typeface="Garamond" panose="02020404030301010803" pitchFamily="18" charset="0"/>
              </a:rPr>
              <a:t>Narrative Medicine and the Language Desk. </a:t>
            </a:r>
            <a:r>
              <a:rPr lang="it-IT" i="1" dirty="0">
                <a:latin typeface="Garamond" panose="02020404030301010803" pitchFamily="18" charset="0"/>
              </a:rPr>
              <a:t>New </a:t>
            </a:r>
            <a:r>
              <a:rPr lang="it-IT" i="1" dirty="0" err="1">
                <a:latin typeface="Garamond" panose="02020404030301010803" pitchFamily="18" charset="0"/>
              </a:rPr>
              <a:t>practices</a:t>
            </a:r>
            <a:r>
              <a:rPr lang="it-IT" i="1" dirty="0">
                <a:latin typeface="Garamond" panose="02020404030301010803" pitchFamily="18" charset="0"/>
              </a:rPr>
              <a:t> in </a:t>
            </a:r>
            <a:r>
              <a:rPr lang="it-IT" i="1" dirty="0" err="1">
                <a:latin typeface="Garamond" panose="02020404030301010803" pitchFamily="18" charset="0"/>
              </a:rPr>
              <a:t>translingualism</a:t>
            </a:r>
            <a:r>
              <a:rPr lang="it-IT" i="1" dirty="0">
                <a:latin typeface="Garamond" panose="02020404030301010803" pitchFamily="18" charset="0"/>
              </a:rPr>
              <a:t> and educational </a:t>
            </a:r>
            <a:r>
              <a:rPr lang="it-IT" i="1" dirty="0" err="1">
                <a:latin typeface="Garamond" panose="02020404030301010803" pitchFamily="18" charset="0"/>
              </a:rPr>
              <a:t>processes</a:t>
            </a:r>
            <a:r>
              <a:rPr lang="it-IT" dirty="0">
                <a:latin typeface="Garamond" panose="02020404030301010803" pitchFamily="18" charset="0"/>
              </a:rPr>
              <a:t>, </a:t>
            </a:r>
            <a:r>
              <a:rPr lang="en-US" dirty="0">
                <a:latin typeface="Garamond" panose="02020404030301010803" pitchFamily="18" charset="0"/>
              </a:rPr>
              <a:t>in «</a:t>
            </a:r>
            <a:r>
              <a:rPr lang="en-US" dirty="0" err="1">
                <a:latin typeface="Garamond" panose="02020404030301010803" pitchFamily="18" charset="0"/>
              </a:rPr>
              <a:t>Italianistica</a:t>
            </a:r>
            <a:r>
              <a:rPr lang="en-US" dirty="0">
                <a:latin typeface="Garamond" panose="02020404030301010803" pitchFamily="18" charset="0"/>
              </a:rPr>
              <a:t> </a:t>
            </a:r>
            <a:r>
              <a:rPr lang="en-US" dirty="0" err="1">
                <a:latin typeface="Garamond" panose="02020404030301010803" pitchFamily="18" charset="0"/>
              </a:rPr>
              <a:t>Debreceniensis</a:t>
            </a:r>
            <a:r>
              <a:rPr lang="en-US" dirty="0">
                <a:latin typeface="Garamond" panose="02020404030301010803" pitchFamily="18" charset="0"/>
              </a:rPr>
              <a:t>», XXIX, pp. 77-94.</a:t>
            </a:r>
          </a:p>
          <a:p>
            <a:endParaRPr lang="en-US" dirty="0">
              <a:latin typeface="Garamond" panose="02020404030301010803" pitchFamily="18" charset="0"/>
            </a:endParaRPr>
          </a:p>
          <a:p>
            <a:pPr algn="just">
              <a:lnSpc>
                <a:spcPct val="107000"/>
              </a:lnSpc>
              <a:spcAft>
                <a:spcPts val="800"/>
              </a:spcAft>
            </a:pPr>
            <a:r>
              <a:rPr lang="en-US" dirty="0" err="1">
                <a:latin typeface="Garamond" panose="02020404030301010803" pitchFamily="18" charset="0"/>
              </a:rPr>
              <a:t>Sørensen</a:t>
            </a:r>
            <a:r>
              <a:rPr lang="en-US" dirty="0">
                <a:latin typeface="Garamond" panose="02020404030301010803" pitchFamily="18" charset="0"/>
              </a:rPr>
              <a:t> K., Van den </a:t>
            </a:r>
            <a:r>
              <a:rPr lang="en-US" dirty="0" err="1">
                <a:latin typeface="Garamond" panose="02020404030301010803" pitchFamily="18" charset="0"/>
              </a:rPr>
              <a:t>Broucke</a:t>
            </a:r>
            <a:r>
              <a:rPr lang="en-US" dirty="0">
                <a:latin typeface="Garamond" panose="02020404030301010803" pitchFamily="18" charset="0"/>
              </a:rPr>
              <a:t> S., </a:t>
            </a:r>
            <a:r>
              <a:rPr lang="en-US" dirty="0" err="1">
                <a:latin typeface="Garamond" panose="02020404030301010803" pitchFamily="18" charset="0"/>
              </a:rPr>
              <a:t>Fullam</a:t>
            </a:r>
            <a:r>
              <a:rPr lang="en-US" dirty="0">
                <a:latin typeface="Garamond" panose="02020404030301010803" pitchFamily="18" charset="0"/>
              </a:rPr>
              <a:t>, J. </a:t>
            </a:r>
            <a:r>
              <a:rPr lang="en-US" i="1" dirty="0">
                <a:latin typeface="Garamond" panose="02020404030301010803" pitchFamily="18" charset="0"/>
              </a:rPr>
              <a:t>et al.</a:t>
            </a:r>
            <a:r>
              <a:rPr lang="en-US" dirty="0">
                <a:latin typeface="Garamond" panose="02020404030301010803" pitchFamily="18" charset="0"/>
              </a:rPr>
              <a:t> (2012), </a:t>
            </a:r>
            <a:r>
              <a:rPr lang="en-US" i="1" dirty="0">
                <a:latin typeface="Garamond" panose="02020404030301010803" pitchFamily="18" charset="0"/>
              </a:rPr>
              <a:t>Health literacy and public health: A systematic review and integration of definitions and models</a:t>
            </a:r>
            <a:r>
              <a:rPr lang="en-US" dirty="0">
                <a:latin typeface="Garamond" panose="02020404030301010803" pitchFamily="18" charset="0"/>
              </a:rPr>
              <a:t>, in « </a:t>
            </a:r>
            <a:r>
              <a:rPr lang="en-US" i="1" dirty="0">
                <a:latin typeface="Garamond" panose="02020404030301010803" pitchFamily="18" charset="0"/>
              </a:rPr>
              <a:t>BMC Public Health</a:t>
            </a:r>
            <a:r>
              <a:rPr lang="en-US" dirty="0">
                <a:latin typeface="Garamond" panose="02020404030301010803" pitchFamily="18" charset="0"/>
              </a:rPr>
              <a:t>», 12, 80, pp. 1-13.</a:t>
            </a:r>
          </a:p>
          <a:p>
            <a:pPr algn="just">
              <a:lnSpc>
                <a:spcPct val="107000"/>
              </a:lnSpc>
              <a:spcAft>
                <a:spcPts val="800"/>
              </a:spcAft>
            </a:pPr>
            <a:r>
              <a:rPr lang="en-US" dirty="0" err="1">
                <a:latin typeface="Garamond" panose="02020404030301010803" pitchFamily="18" charset="0"/>
                <a:ea typeface="Calibri" panose="020F0502020204030204" pitchFamily="34" charset="0"/>
                <a:cs typeface="Times New Roman" panose="02020603050405020304" pitchFamily="18" charset="0"/>
              </a:rPr>
              <a:t>Troncarelli</a:t>
            </a:r>
            <a:r>
              <a:rPr lang="en-US" dirty="0">
                <a:latin typeface="Garamond" panose="02020404030301010803" pitchFamily="18" charset="0"/>
                <a:ea typeface="Calibri" panose="020F0502020204030204" pitchFamily="34" charset="0"/>
                <a:cs typeface="Times New Roman" panose="02020603050405020304" pitchFamily="18" charset="0"/>
              </a:rPr>
              <a:t> D., La </a:t>
            </a:r>
            <a:r>
              <a:rPr lang="en-US" dirty="0" err="1">
                <a:latin typeface="Garamond" panose="02020404030301010803" pitchFamily="18" charset="0"/>
                <a:ea typeface="Calibri" panose="020F0502020204030204" pitchFamily="34" charset="0"/>
                <a:cs typeface="Times New Roman" panose="02020603050405020304" pitchFamily="18" charset="0"/>
              </a:rPr>
              <a:t>Grassa</a:t>
            </a:r>
            <a:r>
              <a:rPr lang="en-US" dirty="0">
                <a:latin typeface="Garamond" panose="02020404030301010803" pitchFamily="18" charset="0"/>
                <a:ea typeface="Calibri" panose="020F0502020204030204" pitchFamily="34" charset="0"/>
                <a:cs typeface="Times New Roman" panose="02020603050405020304" pitchFamily="18" charset="0"/>
              </a:rPr>
              <a:t> M. (2018), </a:t>
            </a:r>
            <a:r>
              <a:rPr lang="en-US" i="1" dirty="0">
                <a:latin typeface="Garamond" panose="02020404030301010803" pitchFamily="18" charset="0"/>
                <a:ea typeface="Calibri" panose="020F0502020204030204" pitchFamily="34" charset="0"/>
                <a:cs typeface="Times New Roman" panose="02020603050405020304" pitchFamily="18" charset="0"/>
              </a:rPr>
              <a:t>La </a:t>
            </a:r>
            <a:r>
              <a:rPr lang="en-US" i="1" dirty="0" err="1">
                <a:latin typeface="Garamond" panose="02020404030301010803" pitchFamily="18" charset="0"/>
                <a:ea typeface="Calibri" panose="020F0502020204030204" pitchFamily="34" charset="0"/>
                <a:cs typeface="Times New Roman" panose="02020603050405020304" pitchFamily="18" charset="0"/>
              </a:rPr>
              <a:t>didattica</a:t>
            </a:r>
            <a:r>
              <a:rPr lang="en-US" i="1" dirty="0">
                <a:latin typeface="Garamond" panose="02020404030301010803" pitchFamily="18" charset="0"/>
                <a:ea typeface="Calibri" panose="020F0502020204030204" pitchFamily="34" charset="0"/>
                <a:cs typeface="Times New Roman" panose="02020603050405020304" pitchFamily="18" charset="0"/>
              </a:rPr>
              <a:t> </a:t>
            </a:r>
            <a:r>
              <a:rPr lang="en-US" i="1" dirty="0" err="1">
                <a:latin typeface="Garamond" panose="02020404030301010803" pitchFamily="18" charset="0"/>
                <a:ea typeface="Calibri" panose="020F0502020204030204" pitchFamily="34" charset="0"/>
                <a:cs typeface="Times New Roman" panose="02020603050405020304" pitchFamily="18" charset="0"/>
              </a:rPr>
              <a:t>dell’italiano</a:t>
            </a:r>
            <a:r>
              <a:rPr lang="en-US" i="1" dirty="0">
                <a:latin typeface="Garamond" panose="02020404030301010803" pitchFamily="18" charset="0"/>
                <a:ea typeface="Calibri" panose="020F0502020204030204" pitchFamily="34" charset="0"/>
                <a:cs typeface="Times New Roman" panose="02020603050405020304" pitchFamily="18" charset="0"/>
              </a:rPr>
              <a:t> </a:t>
            </a:r>
            <a:r>
              <a:rPr lang="en-US" i="1" dirty="0" err="1">
                <a:latin typeface="Garamond" panose="02020404030301010803" pitchFamily="18" charset="0"/>
                <a:ea typeface="Calibri" panose="020F0502020204030204" pitchFamily="34" charset="0"/>
                <a:cs typeface="Times New Roman" panose="02020603050405020304" pitchFamily="18" charset="0"/>
              </a:rPr>
              <a:t>nel</a:t>
            </a:r>
            <a:r>
              <a:rPr lang="en-US" i="1" dirty="0">
                <a:latin typeface="Garamond" panose="02020404030301010803" pitchFamily="18" charset="0"/>
                <a:ea typeface="Calibri" panose="020F0502020204030204" pitchFamily="34" charset="0"/>
                <a:cs typeface="Times New Roman" panose="02020603050405020304" pitchFamily="18" charset="0"/>
              </a:rPr>
              <a:t> </a:t>
            </a:r>
            <a:r>
              <a:rPr lang="en-US" i="1" dirty="0" err="1">
                <a:latin typeface="Garamond" panose="02020404030301010803" pitchFamily="18" charset="0"/>
                <a:ea typeface="Calibri" panose="020F0502020204030204" pitchFamily="34" charset="0"/>
                <a:cs typeface="Times New Roman" panose="02020603050405020304" pitchFamily="18" charset="0"/>
              </a:rPr>
              <a:t>contatto</a:t>
            </a:r>
            <a:r>
              <a:rPr lang="en-US" i="1" dirty="0">
                <a:latin typeface="Garamond" panose="02020404030301010803" pitchFamily="18" charset="0"/>
                <a:ea typeface="Calibri" panose="020F0502020204030204" pitchFamily="34" charset="0"/>
                <a:cs typeface="Times New Roman" panose="02020603050405020304" pitchFamily="18" charset="0"/>
              </a:rPr>
              <a:t> </a:t>
            </a:r>
            <a:r>
              <a:rPr lang="en-US" i="1" dirty="0" err="1">
                <a:latin typeface="Garamond" panose="02020404030301010803" pitchFamily="18" charset="0"/>
                <a:ea typeface="Calibri" panose="020F0502020204030204" pitchFamily="34" charset="0"/>
                <a:cs typeface="Times New Roman" panose="02020603050405020304" pitchFamily="18" charset="0"/>
              </a:rPr>
              <a:t>interculturale</a:t>
            </a:r>
            <a:r>
              <a:rPr lang="en-US" dirty="0">
                <a:latin typeface="Garamond" panose="02020404030301010803" pitchFamily="18" charset="0"/>
                <a:ea typeface="Calibri" panose="020F0502020204030204" pitchFamily="34" charset="0"/>
                <a:cs typeface="Times New Roman" panose="02020603050405020304" pitchFamily="18" charset="0"/>
              </a:rPr>
              <a:t>, Bologna, Il </a:t>
            </a:r>
            <a:r>
              <a:rPr lang="en-US" dirty="0" err="1">
                <a:latin typeface="Garamond" panose="02020404030301010803" pitchFamily="18" charset="0"/>
                <a:ea typeface="Calibri" panose="020F0502020204030204" pitchFamily="34" charset="0"/>
                <a:cs typeface="Times New Roman" panose="02020603050405020304" pitchFamily="18" charset="0"/>
              </a:rPr>
              <a:t>Mulino</a:t>
            </a:r>
            <a:r>
              <a:rPr lang="en-US" dirty="0">
                <a:latin typeface="Garamond" panose="02020404030301010803" pitchFamily="18" charset="0"/>
                <a:ea typeface="Calibri" panose="020F0502020204030204" pitchFamily="34" charset="0"/>
                <a:cs typeface="Times New Roman" panose="02020603050405020304" pitchFamily="18" charset="0"/>
              </a:rPr>
              <a:t>. </a:t>
            </a:r>
            <a:endParaRPr lang="it-IT" dirty="0">
              <a:latin typeface="Garamond" panose="02020404030301010803"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Times New Roman" panose="02020603050405020304" pitchFamily="18" charset="0"/>
                <a:ea typeface="Calibri" panose="020F0502020204030204" pitchFamily="34"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4435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Immagin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888"/>
            <a:ext cx="4179888" cy="5876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ttangolo 4">
            <a:extLst>
              <a:ext uri="{FF2B5EF4-FFF2-40B4-BE49-F238E27FC236}">
                <a16:creationId xmlns:a16="http://schemas.microsoft.com/office/drawing/2014/main" id="{C1054F31-4E42-FF4C-A97C-D0C5A96B5525}"/>
              </a:ext>
            </a:extLst>
          </p:cNvPr>
          <p:cNvSpPr/>
          <p:nvPr/>
        </p:nvSpPr>
        <p:spPr>
          <a:xfrm>
            <a:off x="0" y="5876925"/>
            <a:ext cx="9144000" cy="981075"/>
          </a:xfrm>
          <a:prstGeom prst="rect">
            <a:avLst/>
          </a:prstGeom>
          <a:solidFill>
            <a:srgbClr val="275F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rgbClr val="FFFFFF"/>
              </a:solidFill>
              <a:latin typeface="Calibri" charset="0"/>
              <a:ea typeface="ＭＳ Ｐゴシック" charset="0"/>
              <a:cs typeface="ＭＳ Ｐゴシック" charset="0"/>
            </a:endParaRPr>
          </a:p>
        </p:txBody>
      </p:sp>
      <p:pic>
        <p:nvPicPr>
          <p:cNvPr id="6" name="Immagine 2">
            <a:extLst>
              <a:ext uri="{FF2B5EF4-FFF2-40B4-BE49-F238E27FC236}">
                <a16:creationId xmlns:a16="http://schemas.microsoft.com/office/drawing/2014/main" id="{1E721CA5-2E3C-7345-B47B-AEC3B04B9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876925"/>
            <a:ext cx="4767263"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116379" y="0"/>
            <a:ext cx="9027622" cy="2577309"/>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342900" lvl="0" indent="-342900">
              <a:lnSpc>
                <a:spcPct val="107000"/>
              </a:lnSpc>
              <a:spcAft>
                <a:spcPts val="800"/>
              </a:spcAft>
              <a:buFont typeface="Courier New" panose="02070309020205020404" pitchFamily="49" charset="0"/>
              <a:buChar char="o"/>
            </a:pPr>
            <a:endParaRPr lang="it-IT" sz="1400" b="1" dirty="0">
              <a:ln/>
              <a:solidFill>
                <a:schemeClr val="accent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b="1" dirty="0">
                <a:ln/>
                <a:solidFill>
                  <a:schemeClr val="accent3"/>
                </a:solidFill>
                <a:latin typeface="Times New Roman" panose="02020603050405020304" pitchFamily="18" charset="0"/>
                <a:ea typeface="Calibri" panose="020F0502020204030204" pitchFamily="34" charset="0"/>
                <a:cs typeface="Times New Roman" panose="02020603050405020304" pitchFamily="18" charset="0"/>
              </a:rPr>
              <a:t> </a:t>
            </a:r>
            <a:endParaRPr lang="it-IT" sz="1400" b="1" dirty="0">
              <a:ln/>
              <a:solidFill>
                <a:schemeClr val="accent3"/>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it-IT" b="1" dirty="0">
                <a:ln/>
                <a:solidFill>
                  <a:schemeClr val="accent3"/>
                </a:solidFill>
                <a:latin typeface="Times New Roman" panose="02020603050405020304" pitchFamily="18" charset="0"/>
                <a:ea typeface="Calibri" panose="020F0502020204030204" pitchFamily="34" charset="0"/>
                <a:cs typeface="Times New Roman" panose="02020603050405020304" pitchFamily="18" charset="0"/>
              </a:rPr>
              <a:t> </a:t>
            </a:r>
            <a:endParaRPr lang="it-IT" sz="1400" b="1" dirty="0">
              <a:ln/>
              <a:solidFill>
                <a:schemeClr val="accent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b="1" dirty="0">
                <a:ln/>
                <a:solidFill>
                  <a:schemeClr val="accent3"/>
                </a:solidFill>
                <a:latin typeface="Times New Roman" panose="02020603050405020304" pitchFamily="18" charset="0"/>
                <a:ea typeface="Calibri" panose="020F0502020204030204" pitchFamily="34" charset="0"/>
                <a:cs typeface="Times New Roman" panose="02020603050405020304" pitchFamily="18" charset="0"/>
              </a:rPr>
              <a:t> </a:t>
            </a:r>
            <a:endParaRPr lang="it-IT" sz="1400" b="1" dirty="0">
              <a:ln/>
              <a:solidFill>
                <a:schemeClr val="accent3"/>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b="1" dirty="0">
                <a:ln/>
                <a:solidFill>
                  <a:schemeClr val="accent3"/>
                </a:solidFill>
                <a:latin typeface="Times New Roman" panose="02020603050405020304" pitchFamily="18" charset="0"/>
                <a:ea typeface="Calibri" panose="020F0502020204030204" pitchFamily="34" charset="0"/>
                <a:cs typeface="Times New Roman" panose="02020603050405020304" pitchFamily="18" charset="0"/>
              </a:rPr>
              <a:t> </a:t>
            </a:r>
            <a:r>
              <a:rPr lang="it-IT"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aramond" panose="02020404030301010803" pitchFamily="18" charset="0"/>
                <a:ea typeface="Calibri" panose="020F0502020204030204" pitchFamily="34" charset="0"/>
                <a:cs typeface="Times New Roman" panose="02020603050405020304" pitchFamily="18" charset="0"/>
              </a:rPr>
              <a:t>Grazie!</a:t>
            </a:r>
            <a:endParaRPr lang="it-IT" sz="4000" b="1" dirty="0">
              <a:ln/>
              <a:solidFill>
                <a:schemeClr val="accent3"/>
              </a:solidFill>
              <a:latin typeface="Garamond" panose="02020404030301010803"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b="1" spc="50" dirty="0">
                <a:ln w="9525" cmpd="sng">
                  <a:solidFill>
                    <a:schemeClr val="accent1"/>
                  </a:solidFill>
                  <a:prstDash val="solid"/>
                </a:ln>
                <a:solidFill>
                  <a:srgbClr val="70AD47">
                    <a:tint val="1000"/>
                  </a:srgbClr>
                </a:solidFill>
                <a:effectLst>
                  <a:glow rad="38100">
                    <a:schemeClr val="accent1">
                      <a:alpha val="40000"/>
                    </a:schemeClr>
                  </a:glow>
                </a:effectLst>
                <a:latin typeface="Garamond" panose="02020404030301010803" pitchFamily="18" charset="0"/>
                <a:ea typeface="Calibri" panose="020F0502020204030204" pitchFamily="34" charset="0"/>
                <a:cs typeface="Times New Roman" panose="02020603050405020304" pitchFamily="18" charset="0"/>
              </a:rPr>
              <a:t>sgaglione@unistrasi.it  </a:t>
            </a:r>
          </a:p>
        </p:txBody>
      </p:sp>
    </p:spTree>
    <p:extLst>
      <p:ext uri="{BB962C8B-B14F-4D97-AF65-F5344CB8AC3E}">
        <p14:creationId xmlns:p14="http://schemas.microsoft.com/office/powerpoint/2010/main" val="129049899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3936</TotalTime>
  <Words>2269</Words>
  <Application>Microsoft Office PowerPoint</Application>
  <PresentationFormat>Presentazione su schermo (4:3)</PresentationFormat>
  <Paragraphs>174</Paragraphs>
  <Slides>40</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40</vt:i4>
      </vt:variant>
    </vt:vector>
  </HeadingPairs>
  <TitlesOfParts>
    <vt:vector size="46" baseType="lpstr">
      <vt:lpstr>Arial</vt:lpstr>
      <vt:lpstr>Calibri</vt:lpstr>
      <vt:lpstr>Courier New</vt:lpstr>
      <vt:lpstr>Garamond</vt:lpstr>
      <vt:lpstr>Times New Roman</vt:lpstr>
      <vt:lpstr>Tema di Office</vt:lpstr>
      <vt:lpstr>Presentazione standard di PowerPoint</vt:lpstr>
      <vt:lpstr>Presentazione standard di PowerPoint</vt:lpstr>
      <vt:lpstr>Presentazione standard di PowerPoint</vt:lpstr>
      <vt:lpstr>Quadro comune europeo di riferimento per le lingue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Università per Stranieri di Siena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Massimo Vedovelli</dc:creator>
  <cp:lastModifiedBy>Andreina Sgaglione</cp:lastModifiedBy>
  <cp:revision>132</cp:revision>
  <dcterms:created xsi:type="dcterms:W3CDTF">2019-02-18T14:17:16Z</dcterms:created>
  <dcterms:modified xsi:type="dcterms:W3CDTF">2025-09-18T06:36:12Z</dcterms:modified>
</cp:coreProperties>
</file>