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31" r:id="rId3"/>
    <p:sldId id="332" r:id="rId4"/>
    <p:sldId id="258" r:id="rId5"/>
    <p:sldId id="259" r:id="rId6"/>
    <p:sldId id="317" r:id="rId7"/>
    <p:sldId id="318" r:id="rId8"/>
    <p:sldId id="263" r:id="rId9"/>
    <p:sldId id="306" r:id="rId10"/>
    <p:sldId id="325" r:id="rId11"/>
    <p:sldId id="300" r:id="rId12"/>
    <p:sldId id="294" r:id="rId13"/>
    <p:sldId id="295" r:id="rId14"/>
    <p:sldId id="302" r:id="rId15"/>
    <p:sldId id="329" r:id="rId16"/>
    <p:sldId id="286" r:id="rId17"/>
    <p:sldId id="330" r:id="rId18"/>
    <p:sldId id="304" r:id="rId19"/>
    <p:sldId id="305" r:id="rId20"/>
    <p:sldId id="333" r:id="rId21"/>
    <p:sldId id="334" r:id="rId22"/>
    <p:sldId id="335" r:id="rId23"/>
    <p:sldId id="337" r:id="rId24"/>
    <p:sldId id="336" r:id="rId25"/>
    <p:sldId id="339" r:id="rId26"/>
    <p:sldId id="340" r:id="rId27"/>
    <p:sldId id="313" r:id="rId28"/>
    <p:sldId id="314" r:id="rId29"/>
    <p:sldId id="315" r:id="rId30"/>
    <p:sldId id="270" r:id="rId31"/>
    <p:sldId id="316" r:id="rId32"/>
    <p:sldId id="272" r:id="rId33"/>
    <p:sldId id="273" r:id="rId34"/>
    <p:sldId id="342" r:id="rId3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ena carletti" userId="476ff6e04098cc08" providerId="LiveId" clId="{C49CA111-8D5A-46DF-8A52-0641FACF4538}"/>
    <pc:docChg chg="undo custSel addSld delSld modSld sldOrd">
      <pc:chgData name="elena carletti" userId="476ff6e04098cc08" providerId="LiveId" clId="{C49CA111-8D5A-46DF-8A52-0641FACF4538}" dt="2025-09-05T10:26:03.793" v="2489" actId="20577"/>
      <pc:docMkLst>
        <pc:docMk/>
      </pc:docMkLst>
      <pc:sldChg chg="del">
        <pc:chgData name="elena carletti" userId="476ff6e04098cc08" providerId="LiveId" clId="{C49CA111-8D5A-46DF-8A52-0641FACF4538}" dt="2025-09-05T07:59:05.820" v="12" actId="47"/>
        <pc:sldMkLst>
          <pc:docMk/>
          <pc:sldMk cId="0" sldId="262"/>
        </pc:sldMkLst>
      </pc:sldChg>
      <pc:sldChg chg="modSp del mod ord">
        <pc:chgData name="elena carletti" userId="476ff6e04098cc08" providerId="LiveId" clId="{C49CA111-8D5A-46DF-8A52-0641FACF4538}" dt="2025-09-05T09:40:48.887" v="1359" actId="47"/>
        <pc:sldMkLst>
          <pc:docMk/>
          <pc:sldMk cId="3803200324" sldId="269"/>
        </pc:sldMkLst>
        <pc:spChg chg="mod">
          <ac:chgData name="elena carletti" userId="476ff6e04098cc08" providerId="LiveId" clId="{C49CA111-8D5A-46DF-8A52-0641FACF4538}" dt="2025-09-05T09:36:46.617" v="1169" actId="113"/>
          <ac:spMkLst>
            <pc:docMk/>
            <pc:sldMk cId="3803200324" sldId="269"/>
            <ac:spMk id="2" creationId="{0FC427F2-5ECF-57D1-4248-1A6B5951E266}"/>
          </ac:spMkLst>
        </pc:spChg>
      </pc:sldChg>
      <pc:sldChg chg="modSp mod">
        <pc:chgData name="elena carletti" userId="476ff6e04098cc08" providerId="LiveId" clId="{C49CA111-8D5A-46DF-8A52-0641FACF4538}" dt="2025-09-05T08:09:30.846" v="99" actId="2711"/>
        <pc:sldMkLst>
          <pc:docMk/>
          <pc:sldMk cId="0" sldId="270"/>
        </pc:sldMkLst>
        <pc:spChg chg="mod">
          <ac:chgData name="elena carletti" userId="476ff6e04098cc08" providerId="LiveId" clId="{C49CA111-8D5A-46DF-8A52-0641FACF4538}" dt="2025-09-05T08:09:30.846" v="99" actId="2711"/>
          <ac:spMkLst>
            <pc:docMk/>
            <pc:sldMk cId="0" sldId="270"/>
            <ac:spMk id="2" creationId="{00000000-0000-0000-0000-000000000000}"/>
          </ac:spMkLst>
        </pc:spChg>
      </pc:sldChg>
      <pc:sldChg chg="modSp mod">
        <pc:chgData name="elena carletti" userId="476ff6e04098cc08" providerId="LiveId" clId="{C49CA111-8D5A-46DF-8A52-0641FACF4538}" dt="2025-09-05T08:12:20.090" v="115" actId="113"/>
        <pc:sldMkLst>
          <pc:docMk/>
          <pc:sldMk cId="0" sldId="272"/>
        </pc:sldMkLst>
        <pc:spChg chg="mod">
          <ac:chgData name="elena carletti" userId="476ff6e04098cc08" providerId="LiveId" clId="{C49CA111-8D5A-46DF-8A52-0641FACF4538}" dt="2025-09-05T08:12:20.090" v="115" actId="113"/>
          <ac:spMkLst>
            <pc:docMk/>
            <pc:sldMk cId="0" sldId="272"/>
            <ac:spMk id="2" creationId="{00000000-0000-0000-0000-000000000000}"/>
          </ac:spMkLst>
        </pc:spChg>
      </pc:sldChg>
      <pc:sldChg chg="del">
        <pc:chgData name="elena carletti" userId="476ff6e04098cc08" providerId="LiveId" clId="{C49CA111-8D5A-46DF-8A52-0641FACF4538}" dt="2025-09-05T10:22:18.114" v="2381" actId="47"/>
        <pc:sldMkLst>
          <pc:docMk/>
          <pc:sldMk cId="0" sldId="274"/>
        </pc:sldMkLst>
      </pc:sldChg>
      <pc:sldChg chg="del">
        <pc:chgData name="elena carletti" userId="476ff6e04098cc08" providerId="LiveId" clId="{C49CA111-8D5A-46DF-8A52-0641FACF4538}" dt="2025-09-05T10:22:32.723" v="2389" actId="47"/>
        <pc:sldMkLst>
          <pc:docMk/>
          <pc:sldMk cId="0" sldId="275"/>
        </pc:sldMkLst>
      </pc:sldChg>
      <pc:sldChg chg="del">
        <pc:chgData name="elena carletti" userId="476ff6e04098cc08" providerId="LiveId" clId="{C49CA111-8D5A-46DF-8A52-0641FACF4538}" dt="2025-09-05T10:22:23.810" v="2382" actId="47"/>
        <pc:sldMkLst>
          <pc:docMk/>
          <pc:sldMk cId="0" sldId="277"/>
        </pc:sldMkLst>
      </pc:sldChg>
      <pc:sldChg chg="del">
        <pc:chgData name="elena carletti" userId="476ff6e04098cc08" providerId="LiveId" clId="{C49CA111-8D5A-46DF-8A52-0641FACF4538}" dt="2025-09-05T10:22:25.150" v="2383" actId="47"/>
        <pc:sldMkLst>
          <pc:docMk/>
          <pc:sldMk cId="0" sldId="278"/>
        </pc:sldMkLst>
      </pc:sldChg>
      <pc:sldChg chg="del">
        <pc:chgData name="elena carletti" userId="476ff6e04098cc08" providerId="LiveId" clId="{C49CA111-8D5A-46DF-8A52-0641FACF4538}" dt="2025-09-05T10:22:26.312" v="2384" actId="47"/>
        <pc:sldMkLst>
          <pc:docMk/>
          <pc:sldMk cId="0" sldId="279"/>
        </pc:sldMkLst>
      </pc:sldChg>
      <pc:sldChg chg="del">
        <pc:chgData name="elena carletti" userId="476ff6e04098cc08" providerId="LiveId" clId="{C49CA111-8D5A-46DF-8A52-0641FACF4538}" dt="2025-09-05T10:22:27.422" v="2385" actId="47"/>
        <pc:sldMkLst>
          <pc:docMk/>
          <pc:sldMk cId="0" sldId="281"/>
        </pc:sldMkLst>
      </pc:sldChg>
      <pc:sldChg chg="del">
        <pc:chgData name="elena carletti" userId="476ff6e04098cc08" providerId="LiveId" clId="{C49CA111-8D5A-46DF-8A52-0641FACF4538}" dt="2025-09-05T10:22:28.823" v="2386" actId="47"/>
        <pc:sldMkLst>
          <pc:docMk/>
          <pc:sldMk cId="0" sldId="282"/>
        </pc:sldMkLst>
      </pc:sldChg>
      <pc:sldChg chg="del">
        <pc:chgData name="elena carletti" userId="476ff6e04098cc08" providerId="LiveId" clId="{C49CA111-8D5A-46DF-8A52-0641FACF4538}" dt="2025-09-05T10:22:29.868" v="2387" actId="47"/>
        <pc:sldMkLst>
          <pc:docMk/>
          <pc:sldMk cId="0" sldId="283"/>
        </pc:sldMkLst>
      </pc:sldChg>
      <pc:sldChg chg="del">
        <pc:chgData name="elena carletti" userId="476ff6e04098cc08" providerId="LiveId" clId="{C49CA111-8D5A-46DF-8A52-0641FACF4538}" dt="2025-09-05T10:22:30.869" v="2388" actId="47"/>
        <pc:sldMkLst>
          <pc:docMk/>
          <pc:sldMk cId="0" sldId="284"/>
        </pc:sldMkLst>
      </pc:sldChg>
      <pc:sldChg chg="modSp">
        <pc:chgData name="elena carletti" userId="476ff6e04098cc08" providerId="LiveId" clId="{C49CA111-8D5A-46DF-8A52-0641FACF4538}" dt="2025-09-05T08:23:00.774" v="119" actId="207"/>
        <pc:sldMkLst>
          <pc:docMk/>
          <pc:sldMk cId="0" sldId="286"/>
        </pc:sldMkLst>
        <pc:spChg chg="mod">
          <ac:chgData name="elena carletti" userId="476ff6e04098cc08" providerId="LiveId" clId="{C49CA111-8D5A-46DF-8A52-0641FACF4538}" dt="2025-09-05T08:23:00.774" v="119" actId="207"/>
          <ac:spMkLst>
            <pc:docMk/>
            <pc:sldMk cId="0" sldId="286"/>
            <ac:spMk id="3" creationId="{29987E8B-3A3A-7E83-3727-978CA7C9D74F}"/>
          </ac:spMkLst>
        </pc:spChg>
      </pc:sldChg>
      <pc:sldChg chg="modSp">
        <pc:chgData name="elena carletti" userId="476ff6e04098cc08" providerId="LiveId" clId="{C49CA111-8D5A-46DF-8A52-0641FACF4538}" dt="2025-09-05T07:57:34.855" v="6" actId="12"/>
        <pc:sldMkLst>
          <pc:docMk/>
          <pc:sldMk cId="0" sldId="294"/>
        </pc:sldMkLst>
        <pc:spChg chg="mod">
          <ac:chgData name="elena carletti" userId="476ff6e04098cc08" providerId="LiveId" clId="{C49CA111-8D5A-46DF-8A52-0641FACF4538}" dt="2025-09-05T07:57:34.855" v="6" actId="12"/>
          <ac:spMkLst>
            <pc:docMk/>
            <pc:sldMk cId="0" sldId="294"/>
            <ac:spMk id="67587" creationId="{B16D014C-DD24-79D4-CD34-15B520F30AA8}"/>
          </ac:spMkLst>
        </pc:spChg>
      </pc:sldChg>
      <pc:sldChg chg="modSp mod">
        <pc:chgData name="elena carletti" userId="476ff6e04098cc08" providerId="LiveId" clId="{C49CA111-8D5A-46DF-8A52-0641FACF4538}" dt="2025-09-05T07:57:11.143" v="0" actId="14100"/>
        <pc:sldMkLst>
          <pc:docMk/>
          <pc:sldMk cId="0" sldId="300"/>
        </pc:sldMkLst>
        <pc:spChg chg="mod">
          <ac:chgData name="elena carletti" userId="476ff6e04098cc08" providerId="LiveId" clId="{C49CA111-8D5A-46DF-8A52-0641FACF4538}" dt="2025-09-05T07:57:11.143" v="0" actId="14100"/>
          <ac:spMkLst>
            <pc:docMk/>
            <pc:sldMk cId="0" sldId="300"/>
            <ac:spMk id="102404" creationId="{1E3A2581-13B6-0705-0C4D-7FE9274083D3}"/>
          </ac:spMkLst>
        </pc:spChg>
      </pc:sldChg>
      <pc:sldChg chg="modSp mod">
        <pc:chgData name="elena carletti" userId="476ff6e04098cc08" providerId="LiveId" clId="{C49CA111-8D5A-46DF-8A52-0641FACF4538}" dt="2025-09-05T07:58:14.705" v="11" actId="1076"/>
        <pc:sldMkLst>
          <pc:docMk/>
          <pc:sldMk cId="0" sldId="302"/>
        </pc:sldMkLst>
        <pc:spChg chg="mod">
          <ac:chgData name="elena carletti" userId="476ff6e04098cc08" providerId="LiveId" clId="{C49CA111-8D5A-46DF-8A52-0641FACF4538}" dt="2025-09-05T07:58:14.705" v="11" actId="1076"/>
          <ac:spMkLst>
            <pc:docMk/>
            <pc:sldMk cId="0" sldId="302"/>
            <ac:spMk id="57347" creationId="{7B73498D-18D2-2C40-7C1F-06BA83D6C26E}"/>
          </ac:spMkLst>
        </pc:spChg>
      </pc:sldChg>
      <pc:sldChg chg="addSp delSp modSp mod delAnim">
        <pc:chgData name="elena carletti" userId="476ff6e04098cc08" providerId="LiveId" clId="{C49CA111-8D5A-46DF-8A52-0641FACF4538}" dt="2025-09-05T08:23:23.265" v="121" actId="113"/>
        <pc:sldMkLst>
          <pc:docMk/>
          <pc:sldMk cId="0" sldId="304"/>
        </pc:sldMkLst>
        <pc:spChg chg="add mod">
          <ac:chgData name="elena carletti" userId="476ff6e04098cc08" providerId="LiveId" clId="{C49CA111-8D5A-46DF-8A52-0641FACF4538}" dt="2025-09-05T07:59:19.750" v="13" actId="478"/>
          <ac:spMkLst>
            <pc:docMk/>
            <pc:sldMk cId="0" sldId="304"/>
            <ac:spMk id="3" creationId="{1EFC5561-19D3-DFD5-0898-C2875B1DE0B9}"/>
          </ac:spMkLst>
        </pc:spChg>
        <pc:spChg chg="del">
          <ac:chgData name="elena carletti" userId="476ff6e04098cc08" providerId="LiveId" clId="{C49CA111-8D5A-46DF-8A52-0641FACF4538}" dt="2025-09-05T07:59:19.750" v="13" actId="478"/>
          <ac:spMkLst>
            <pc:docMk/>
            <pc:sldMk cId="0" sldId="304"/>
            <ac:spMk id="61442" creationId="{99069559-F794-5AFC-012A-7495997579B2}"/>
          </ac:spMkLst>
        </pc:spChg>
        <pc:spChg chg="mod">
          <ac:chgData name="elena carletti" userId="476ff6e04098cc08" providerId="LiveId" clId="{C49CA111-8D5A-46DF-8A52-0641FACF4538}" dt="2025-09-05T08:23:23.265" v="121" actId="113"/>
          <ac:spMkLst>
            <pc:docMk/>
            <pc:sldMk cId="0" sldId="304"/>
            <ac:spMk id="61443" creationId="{BCDAEBEB-A587-C1FE-C6E5-DBAA748D5EE9}"/>
          </ac:spMkLst>
        </pc:spChg>
      </pc:sldChg>
      <pc:sldChg chg="modSp mod">
        <pc:chgData name="elena carletti" userId="476ff6e04098cc08" providerId="LiveId" clId="{C49CA111-8D5A-46DF-8A52-0641FACF4538}" dt="2025-09-05T07:59:55.765" v="18" actId="14100"/>
        <pc:sldMkLst>
          <pc:docMk/>
          <pc:sldMk cId="0" sldId="305"/>
        </pc:sldMkLst>
        <pc:spChg chg="mod">
          <ac:chgData name="elena carletti" userId="476ff6e04098cc08" providerId="LiveId" clId="{C49CA111-8D5A-46DF-8A52-0641FACF4538}" dt="2025-09-05T07:59:55.765" v="18" actId="14100"/>
          <ac:spMkLst>
            <pc:docMk/>
            <pc:sldMk cId="0" sldId="305"/>
            <ac:spMk id="50179" creationId="{893394E1-A288-57D5-EF0A-B984FF7FCF7A}"/>
          </ac:spMkLst>
        </pc:spChg>
      </pc:sldChg>
      <pc:sldChg chg="modSp mod">
        <pc:chgData name="elena carletti" userId="476ff6e04098cc08" providerId="LiveId" clId="{C49CA111-8D5A-46DF-8A52-0641FACF4538}" dt="2025-09-05T09:44:10.315" v="1444" actId="1076"/>
        <pc:sldMkLst>
          <pc:docMk/>
          <pc:sldMk cId="0" sldId="313"/>
        </pc:sldMkLst>
        <pc:spChg chg="mod">
          <ac:chgData name="elena carletti" userId="476ff6e04098cc08" providerId="LiveId" clId="{C49CA111-8D5A-46DF-8A52-0641FACF4538}" dt="2025-09-05T09:44:10.315" v="1444" actId="1076"/>
          <ac:spMkLst>
            <pc:docMk/>
            <pc:sldMk cId="0" sldId="313"/>
            <ac:spMk id="2" creationId="{00000000-0000-0000-0000-000000000000}"/>
          </ac:spMkLst>
        </pc:spChg>
      </pc:sldChg>
      <pc:sldChg chg="modSp mod">
        <pc:chgData name="elena carletti" userId="476ff6e04098cc08" providerId="LiveId" clId="{C49CA111-8D5A-46DF-8A52-0641FACF4538}" dt="2025-09-05T08:04:49.346" v="94" actId="20577"/>
        <pc:sldMkLst>
          <pc:docMk/>
          <pc:sldMk cId="0" sldId="314"/>
        </pc:sldMkLst>
        <pc:spChg chg="mod">
          <ac:chgData name="elena carletti" userId="476ff6e04098cc08" providerId="LiveId" clId="{C49CA111-8D5A-46DF-8A52-0641FACF4538}" dt="2025-09-05T08:04:49.346" v="94" actId="20577"/>
          <ac:spMkLst>
            <pc:docMk/>
            <pc:sldMk cId="0" sldId="314"/>
            <ac:spMk id="2" creationId="{00000000-0000-0000-0000-000000000000}"/>
          </ac:spMkLst>
        </pc:spChg>
      </pc:sldChg>
      <pc:sldChg chg="modSp">
        <pc:chgData name="elena carletti" userId="476ff6e04098cc08" providerId="LiveId" clId="{C49CA111-8D5A-46DF-8A52-0641FACF4538}" dt="2025-09-05T08:01:06.923" v="55" actId="403"/>
        <pc:sldMkLst>
          <pc:docMk/>
          <pc:sldMk cId="0" sldId="325"/>
        </pc:sldMkLst>
        <pc:spChg chg="mod">
          <ac:chgData name="elena carletti" userId="476ff6e04098cc08" providerId="LiveId" clId="{C49CA111-8D5A-46DF-8A52-0641FACF4538}" dt="2025-09-05T08:01:06.923" v="55" actId="403"/>
          <ac:spMkLst>
            <pc:docMk/>
            <pc:sldMk cId="0" sldId="325"/>
            <ac:spMk id="3" creationId="{232F9E2D-1522-FDB9-9644-540D4F7A9FF7}"/>
          </ac:spMkLst>
        </pc:spChg>
      </pc:sldChg>
      <pc:sldChg chg="modSp mod">
        <pc:chgData name="elena carletti" userId="476ff6e04098cc08" providerId="LiveId" clId="{C49CA111-8D5A-46DF-8A52-0641FACF4538}" dt="2025-09-05T08:22:27.662" v="117" actId="14100"/>
        <pc:sldMkLst>
          <pc:docMk/>
          <pc:sldMk cId="0" sldId="329"/>
        </pc:sldMkLst>
        <pc:spChg chg="mod">
          <ac:chgData name="elena carletti" userId="476ff6e04098cc08" providerId="LiveId" clId="{C49CA111-8D5A-46DF-8A52-0641FACF4538}" dt="2025-09-05T08:22:27.662" v="117" actId="14100"/>
          <ac:spMkLst>
            <pc:docMk/>
            <pc:sldMk cId="0" sldId="329"/>
            <ac:spMk id="93187" creationId="{5988ADB5-5DBA-7072-0633-2A05AED8AE11}"/>
          </ac:spMkLst>
        </pc:spChg>
      </pc:sldChg>
      <pc:sldChg chg="modSp">
        <pc:chgData name="elena carletti" userId="476ff6e04098cc08" providerId="LiveId" clId="{C49CA111-8D5A-46DF-8A52-0641FACF4538}" dt="2025-09-05T08:23:13.277" v="120" actId="113"/>
        <pc:sldMkLst>
          <pc:docMk/>
          <pc:sldMk cId="0" sldId="330"/>
        </pc:sldMkLst>
        <pc:spChg chg="mod">
          <ac:chgData name="elena carletti" userId="476ff6e04098cc08" providerId="LiveId" clId="{C49CA111-8D5A-46DF-8A52-0641FACF4538}" dt="2025-09-05T08:23:13.277" v="120" actId="113"/>
          <ac:spMkLst>
            <pc:docMk/>
            <pc:sldMk cId="0" sldId="330"/>
            <ac:spMk id="35843" creationId="{7E20A2A6-1E11-967C-481F-7DE8E875369C}"/>
          </ac:spMkLst>
        </pc:spChg>
      </pc:sldChg>
      <pc:sldChg chg="modSp mod">
        <pc:chgData name="elena carletti" userId="476ff6e04098cc08" providerId="LiveId" clId="{C49CA111-8D5A-46DF-8A52-0641FACF4538}" dt="2025-09-05T10:18:07.744" v="2028" actId="20577"/>
        <pc:sldMkLst>
          <pc:docMk/>
          <pc:sldMk cId="4242187342" sldId="331"/>
        </pc:sldMkLst>
        <pc:spChg chg="mod">
          <ac:chgData name="elena carletti" userId="476ff6e04098cc08" providerId="LiveId" clId="{C49CA111-8D5A-46DF-8A52-0641FACF4538}" dt="2025-09-05T10:18:07.744" v="2028" actId="20577"/>
          <ac:spMkLst>
            <pc:docMk/>
            <pc:sldMk cId="4242187342" sldId="331"/>
            <ac:spMk id="3" creationId="{A34D6293-73DF-781F-7C61-761C84651A9E}"/>
          </ac:spMkLst>
        </pc:spChg>
      </pc:sldChg>
      <pc:sldChg chg="modSp new mod">
        <pc:chgData name="elena carletti" userId="476ff6e04098cc08" providerId="LiveId" clId="{C49CA111-8D5A-46DF-8A52-0641FACF4538}" dt="2025-09-05T08:26:59.152" v="165" actId="20577"/>
        <pc:sldMkLst>
          <pc:docMk/>
          <pc:sldMk cId="139799394" sldId="333"/>
        </pc:sldMkLst>
        <pc:spChg chg="mod">
          <ac:chgData name="elena carletti" userId="476ff6e04098cc08" providerId="LiveId" clId="{C49CA111-8D5A-46DF-8A52-0641FACF4538}" dt="2025-09-05T08:26:59.152" v="165" actId="20577"/>
          <ac:spMkLst>
            <pc:docMk/>
            <pc:sldMk cId="139799394" sldId="333"/>
            <ac:spMk id="2" creationId="{911EE1EA-0BD8-274F-8B18-D09C300796B1}"/>
          </ac:spMkLst>
        </pc:spChg>
      </pc:sldChg>
      <pc:sldChg chg="addSp delSp modSp new mod">
        <pc:chgData name="elena carletti" userId="476ff6e04098cc08" providerId="LiveId" clId="{C49CA111-8D5A-46DF-8A52-0641FACF4538}" dt="2025-09-05T09:10:34.628" v="556" actId="1076"/>
        <pc:sldMkLst>
          <pc:docMk/>
          <pc:sldMk cId="2170156663" sldId="334"/>
        </pc:sldMkLst>
        <pc:spChg chg="mod">
          <ac:chgData name="elena carletti" userId="476ff6e04098cc08" providerId="LiveId" clId="{C49CA111-8D5A-46DF-8A52-0641FACF4538}" dt="2025-09-05T08:28:09.373" v="207" actId="20577"/>
          <ac:spMkLst>
            <pc:docMk/>
            <pc:sldMk cId="2170156663" sldId="334"/>
            <ac:spMk id="2" creationId="{3A925C92-A4C8-BC82-0D36-495565B66A9B}"/>
          </ac:spMkLst>
        </pc:spChg>
        <pc:spChg chg="del mod">
          <ac:chgData name="elena carletti" userId="476ff6e04098cc08" providerId="LiveId" clId="{C49CA111-8D5A-46DF-8A52-0641FACF4538}" dt="2025-09-05T08:28:13.659" v="208" actId="478"/>
          <ac:spMkLst>
            <pc:docMk/>
            <pc:sldMk cId="2170156663" sldId="334"/>
            <ac:spMk id="3" creationId="{A1E9DBE6-0871-D5BC-1B3B-A8E34C94CDFC}"/>
          </ac:spMkLst>
        </pc:spChg>
        <pc:spChg chg="add mod">
          <ac:chgData name="elena carletti" userId="476ff6e04098cc08" providerId="LiveId" clId="{C49CA111-8D5A-46DF-8A52-0641FACF4538}" dt="2025-09-05T08:28:25.656" v="211" actId="14100"/>
          <ac:spMkLst>
            <pc:docMk/>
            <pc:sldMk cId="2170156663" sldId="334"/>
            <ac:spMk id="4" creationId="{99D331F4-2873-B1D6-462E-7F3A88201922}"/>
          </ac:spMkLst>
        </pc:spChg>
        <pc:spChg chg="add mod">
          <ac:chgData name="elena carletti" userId="476ff6e04098cc08" providerId="LiveId" clId="{C49CA111-8D5A-46DF-8A52-0641FACF4538}" dt="2025-09-05T08:29:24.233" v="323" actId="255"/>
          <ac:spMkLst>
            <pc:docMk/>
            <pc:sldMk cId="2170156663" sldId="334"/>
            <ac:spMk id="5" creationId="{F79A39A6-6A64-6E08-3501-CCC997DDDE7F}"/>
          </ac:spMkLst>
        </pc:spChg>
        <pc:spChg chg="add mod">
          <ac:chgData name="elena carletti" userId="476ff6e04098cc08" providerId="LiveId" clId="{C49CA111-8D5A-46DF-8A52-0641FACF4538}" dt="2025-09-05T08:29:34.283" v="325" actId="1076"/>
          <ac:spMkLst>
            <pc:docMk/>
            <pc:sldMk cId="2170156663" sldId="334"/>
            <ac:spMk id="6" creationId="{816CA107-ED6A-DB7C-5E9E-CB0FC8732FEE}"/>
          </ac:spMkLst>
        </pc:spChg>
        <pc:spChg chg="add mod">
          <ac:chgData name="elena carletti" userId="476ff6e04098cc08" providerId="LiveId" clId="{C49CA111-8D5A-46DF-8A52-0641FACF4538}" dt="2025-09-05T08:30:24.788" v="417" actId="1076"/>
          <ac:spMkLst>
            <pc:docMk/>
            <pc:sldMk cId="2170156663" sldId="334"/>
            <ac:spMk id="7" creationId="{AEED34E6-6575-3B35-2A5D-352622AB8BBD}"/>
          </ac:spMkLst>
        </pc:spChg>
        <pc:spChg chg="add mod">
          <ac:chgData name="elena carletti" userId="476ff6e04098cc08" providerId="LiveId" clId="{C49CA111-8D5A-46DF-8A52-0641FACF4538}" dt="2025-09-05T08:30:05.447" v="413" actId="1076"/>
          <ac:spMkLst>
            <pc:docMk/>
            <pc:sldMk cId="2170156663" sldId="334"/>
            <ac:spMk id="8" creationId="{DE3F5138-E9E5-A346-A555-67F368100D5D}"/>
          </ac:spMkLst>
        </pc:spChg>
        <pc:spChg chg="add mod">
          <ac:chgData name="elena carletti" userId="476ff6e04098cc08" providerId="LiveId" clId="{C49CA111-8D5A-46DF-8A52-0641FACF4538}" dt="2025-09-05T09:10:34.628" v="556" actId="1076"/>
          <ac:spMkLst>
            <pc:docMk/>
            <pc:sldMk cId="2170156663" sldId="334"/>
            <ac:spMk id="9" creationId="{EF44DDEA-5F9B-B026-BAC4-D2BCEED8CB5A}"/>
          </ac:spMkLst>
        </pc:spChg>
      </pc:sldChg>
      <pc:sldChg chg="addSp delSp modSp new mod">
        <pc:chgData name="elena carletti" userId="476ff6e04098cc08" providerId="LiveId" clId="{C49CA111-8D5A-46DF-8A52-0641FACF4538}" dt="2025-09-05T09:36:33.007" v="1127" actId="20577"/>
        <pc:sldMkLst>
          <pc:docMk/>
          <pc:sldMk cId="419844589" sldId="335"/>
        </pc:sldMkLst>
        <pc:spChg chg="mod">
          <ac:chgData name="elena carletti" userId="476ff6e04098cc08" providerId="LiveId" clId="{C49CA111-8D5A-46DF-8A52-0641FACF4538}" dt="2025-09-05T09:36:33.007" v="1127" actId="20577"/>
          <ac:spMkLst>
            <pc:docMk/>
            <pc:sldMk cId="419844589" sldId="335"/>
            <ac:spMk id="2" creationId="{4DA5D999-38D4-6291-D8A3-EA4A6453E7D7}"/>
          </ac:spMkLst>
        </pc:spChg>
        <pc:spChg chg="del mod">
          <ac:chgData name="elena carletti" userId="476ff6e04098cc08" providerId="LiveId" clId="{C49CA111-8D5A-46DF-8A52-0641FACF4538}" dt="2025-09-05T09:29:33.946" v="635" actId="478"/>
          <ac:spMkLst>
            <pc:docMk/>
            <pc:sldMk cId="419844589" sldId="335"/>
            <ac:spMk id="3" creationId="{A5396846-A2B8-6F51-0937-4CC940F43717}"/>
          </ac:spMkLst>
        </pc:spChg>
        <pc:spChg chg="add del mod">
          <ac:chgData name="elena carletti" userId="476ff6e04098cc08" providerId="LiveId" clId="{C49CA111-8D5A-46DF-8A52-0641FACF4538}" dt="2025-09-05T09:29:35.492" v="636" actId="478"/>
          <ac:spMkLst>
            <pc:docMk/>
            <pc:sldMk cId="419844589" sldId="335"/>
            <ac:spMk id="5" creationId="{E2F03F41-0196-34BF-5972-C5FD067E8822}"/>
          </ac:spMkLst>
        </pc:spChg>
        <pc:spChg chg="add mod">
          <ac:chgData name="elena carletti" userId="476ff6e04098cc08" providerId="LiveId" clId="{C49CA111-8D5A-46DF-8A52-0641FACF4538}" dt="2025-09-05T09:32:07.079" v="815" actId="1038"/>
          <ac:spMkLst>
            <pc:docMk/>
            <pc:sldMk cId="419844589" sldId="335"/>
            <ac:spMk id="6" creationId="{78BF904B-A0A8-DE9C-32F1-E0D84CE3E7BA}"/>
          </ac:spMkLst>
        </pc:spChg>
        <pc:spChg chg="add mod">
          <ac:chgData name="elena carletti" userId="476ff6e04098cc08" providerId="LiveId" clId="{C49CA111-8D5A-46DF-8A52-0641FACF4538}" dt="2025-09-05T09:32:07.079" v="815" actId="1038"/>
          <ac:spMkLst>
            <pc:docMk/>
            <pc:sldMk cId="419844589" sldId="335"/>
            <ac:spMk id="7" creationId="{FD1E0BAB-4972-B988-C9CB-77DD453FE45A}"/>
          </ac:spMkLst>
        </pc:spChg>
        <pc:spChg chg="add mod">
          <ac:chgData name="elena carletti" userId="476ff6e04098cc08" providerId="LiveId" clId="{C49CA111-8D5A-46DF-8A52-0641FACF4538}" dt="2025-09-05T09:32:07.079" v="815" actId="1038"/>
          <ac:spMkLst>
            <pc:docMk/>
            <pc:sldMk cId="419844589" sldId="335"/>
            <ac:spMk id="8" creationId="{B5C4D116-5749-5420-BF9D-675A8128F99F}"/>
          </ac:spMkLst>
        </pc:spChg>
        <pc:spChg chg="add mod">
          <ac:chgData name="elena carletti" userId="476ff6e04098cc08" providerId="LiveId" clId="{C49CA111-8D5A-46DF-8A52-0641FACF4538}" dt="2025-09-05T09:32:07.079" v="815" actId="1038"/>
          <ac:spMkLst>
            <pc:docMk/>
            <pc:sldMk cId="419844589" sldId="335"/>
            <ac:spMk id="9" creationId="{9E0F9CC1-06B7-A296-6151-9F1CACEAD9D9}"/>
          </ac:spMkLst>
        </pc:spChg>
        <pc:spChg chg="add mod">
          <ac:chgData name="elena carletti" userId="476ff6e04098cc08" providerId="LiveId" clId="{C49CA111-8D5A-46DF-8A52-0641FACF4538}" dt="2025-09-05T09:32:07.079" v="815" actId="1038"/>
          <ac:spMkLst>
            <pc:docMk/>
            <pc:sldMk cId="419844589" sldId="335"/>
            <ac:spMk id="10" creationId="{02E6EA82-83C2-4D09-0A29-664EDF0E5B5E}"/>
          </ac:spMkLst>
        </pc:spChg>
        <pc:spChg chg="add mod">
          <ac:chgData name="elena carletti" userId="476ff6e04098cc08" providerId="LiveId" clId="{C49CA111-8D5A-46DF-8A52-0641FACF4538}" dt="2025-09-05T09:32:07.079" v="815" actId="1038"/>
          <ac:spMkLst>
            <pc:docMk/>
            <pc:sldMk cId="419844589" sldId="335"/>
            <ac:spMk id="11" creationId="{2C5A0C13-35FE-B4E6-B991-5A66724E73DC}"/>
          </ac:spMkLst>
        </pc:spChg>
        <pc:spChg chg="add mod">
          <ac:chgData name="elena carletti" userId="476ff6e04098cc08" providerId="LiveId" clId="{C49CA111-8D5A-46DF-8A52-0641FACF4538}" dt="2025-09-05T09:32:15.529" v="817" actId="1076"/>
          <ac:spMkLst>
            <pc:docMk/>
            <pc:sldMk cId="419844589" sldId="335"/>
            <ac:spMk id="12" creationId="{0FB607A1-D666-B3B8-2C3C-209776B52022}"/>
          </ac:spMkLst>
        </pc:spChg>
        <pc:spChg chg="add mod">
          <ac:chgData name="elena carletti" userId="476ff6e04098cc08" providerId="LiveId" clId="{C49CA111-8D5A-46DF-8A52-0641FACF4538}" dt="2025-09-05T09:33:15.688" v="855" actId="1076"/>
          <ac:spMkLst>
            <pc:docMk/>
            <pc:sldMk cId="419844589" sldId="335"/>
            <ac:spMk id="13" creationId="{3603CF56-42D5-F1D8-AA2C-9857A2DFF04C}"/>
          </ac:spMkLst>
        </pc:spChg>
      </pc:sldChg>
      <pc:sldChg chg="addSp modSp new mod">
        <pc:chgData name="elena carletti" userId="476ff6e04098cc08" providerId="LiveId" clId="{C49CA111-8D5A-46DF-8A52-0641FACF4538}" dt="2025-09-05T09:54:10.879" v="1754" actId="207"/>
        <pc:sldMkLst>
          <pc:docMk/>
          <pc:sldMk cId="3787172390" sldId="336"/>
        </pc:sldMkLst>
        <pc:spChg chg="mod">
          <ac:chgData name="elena carletti" userId="476ff6e04098cc08" providerId="LiveId" clId="{C49CA111-8D5A-46DF-8A52-0641FACF4538}" dt="2025-09-05T09:53:44.344" v="1753" actId="207"/>
          <ac:spMkLst>
            <pc:docMk/>
            <pc:sldMk cId="3787172390" sldId="336"/>
            <ac:spMk id="2" creationId="{80428FC5-FD90-69CF-8D04-FBFEE4E50FD0}"/>
          </ac:spMkLst>
        </pc:spChg>
        <pc:spChg chg="mod">
          <ac:chgData name="elena carletti" userId="476ff6e04098cc08" providerId="LiveId" clId="{C49CA111-8D5A-46DF-8A52-0641FACF4538}" dt="2025-09-05T09:42:09.804" v="1443" actId="5793"/>
          <ac:spMkLst>
            <pc:docMk/>
            <pc:sldMk cId="3787172390" sldId="336"/>
            <ac:spMk id="3" creationId="{F7E751E6-9C49-4BAA-8D7E-78FB79FBBF00}"/>
          </ac:spMkLst>
        </pc:spChg>
        <pc:spChg chg="add mod">
          <ac:chgData name="elena carletti" userId="476ff6e04098cc08" providerId="LiveId" clId="{C49CA111-8D5A-46DF-8A52-0641FACF4538}" dt="2025-09-05T09:54:10.879" v="1754" actId="207"/>
          <ac:spMkLst>
            <pc:docMk/>
            <pc:sldMk cId="3787172390" sldId="336"/>
            <ac:spMk id="4" creationId="{DED54484-E6D5-CEF7-DF12-FA93378E1703}"/>
          </ac:spMkLst>
        </pc:spChg>
      </pc:sldChg>
      <pc:sldChg chg="addSp delSp modSp add mod">
        <pc:chgData name="elena carletti" userId="476ff6e04098cc08" providerId="LiveId" clId="{C49CA111-8D5A-46DF-8A52-0641FACF4538}" dt="2025-09-05T09:58:52.077" v="1912" actId="27309"/>
        <pc:sldMkLst>
          <pc:docMk/>
          <pc:sldMk cId="364034326" sldId="337"/>
        </pc:sldMkLst>
        <pc:spChg chg="mod">
          <ac:chgData name="elena carletti" userId="476ff6e04098cc08" providerId="LiveId" clId="{C49CA111-8D5A-46DF-8A52-0641FACF4538}" dt="2025-09-05T09:37:01.181" v="1186" actId="20577"/>
          <ac:spMkLst>
            <pc:docMk/>
            <pc:sldMk cId="364034326" sldId="337"/>
            <ac:spMk id="2" creationId="{D35E5051-3812-6403-15FB-866D087F404B}"/>
          </ac:spMkLst>
        </pc:spChg>
        <pc:spChg chg="add mod">
          <ac:chgData name="elena carletti" userId="476ff6e04098cc08" providerId="LiveId" clId="{C49CA111-8D5A-46DF-8A52-0641FACF4538}" dt="2025-09-05T09:39:59.501" v="1314" actId="5793"/>
          <ac:spMkLst>
            <pc:docMk/>
            <pc:sldMk cId="364034326" sldId="337"/>
            <ac:spMk id="3" creationId="{02D63278-1CF9-420C-27CE-1D7863751342}"/>
          </ac:spMkLst>
        </pc:spChg>
        <pc:spChg chg="mod">
          <ac:chgData name="elena carletti" userId="476ff6e04098cc08" providerId="LiveId" clId="{C49CA111-8D5A-46DF-8A52-0641FACF4538}" dt="2025-09-05T09:40:30.891" v="1358" actId="5793"/>
          <ac:spMkLst>
            <pc:docMk/>
            <pc:sldMk cId="364034326" sldId="337"/>
            <ac:spMk id="7" creationId="{60A8802C-33EF-AD01-A435-35CF26F1A7B1}"/>
          </ac:spMkLst>
        </pc:spChg>
        <pc:spChg chg="mod">
          <ac:chgData name="elena carletti" userId="476ff6e04098cc08" providerId="LiveId" clId="{C49CA111-8D5A-46DF-8A52-0641FACF4538}" dt="2025-09-05T09:58:46.836" v="1910" actId="20577"/>
          <ac:spMkLst>
            <pc:docMk/>
            <pc:sldMk cId="364034326" sldId="337"/>
            <ac:spMk id="9" creationId="{7283C80D-114D-B2D8-31B5-DFD5DA4DEB96}"/>
          </ac:spMkLst>
        </pc:spChg>
        <pc:spChg chg="del mod">
          <ac:chgData name="elena carletti" userId="476ff6e04098cc08" providerId="LiveId" clId="{C49CA111-8D5A-46DF-8A52-0641FACF4538}" dt="2025-09-05T09:39:03.275" v="1243"/>
          <ac:spMkLst>
            <pc:docMk/>
            <pc:sldMk cId="364034326" sldId="337"/>
            <ac:spMk id="11" creationId="{9128BC03-BD90-0B2E-7928-552FCAFFFF4B}"/>
          </ac:spMkLst>
        </pc:spChg>
        <pc:spChg chg="mod">
          <ac:chgData name="elena carletti" userId="476ff6e04098cc08" providerId="LiveId" clId="{C49CA111-8D5A-46DF-8A52-0641FACF4538}" dt="2025-09-05T09:39:25.366" v="1280" actId="1076"/>
          <ac:spMkLst>
            <pc:docMk/>
            <pc:sldMk cId="364034326" sldId="337"/>
            <ac:spMk id="13" creationId="{D8B30301-EC49-A539-4257-AD8401F3B98D}"/>
          </ac:spMkLst>
        </pc:spChg>
        <pc:graphicFrameChg chg="add del modGraphic">
          <ac:chgData name="elena carletti" userId="476ff6e04098cc08" providerId="LiveId" clId="{C49CA111-8D5A-46DF-8A52-0641FACF4538}" dt="2025-09-05T09:58:52.077" v="1912" actId="27309"/>
          <ac:graphicFrameMkLst>
            <pc:docMk/>
            <pc:sldMk cId="364034326" sldId="337"/>
            <ac:graphicFrameMk id="5" creationId="{E57E0B29-7D6F-5EE7-BF05-FDF463252833}"/>
          </ac:graphicFrameMkLst>
        </pc:graphicFrameChg>
      </pc:sldChg>
      <pc:sldChg chg="modSp new del mod">
        <pc:chgData name="elena carletti" userId="476ff6e04098cc08" providerId="LiveId" clId="{C49CA111-8D5A-46DF-8A52-0641FACF4538}" dt="2025-09-05T10:21:48.861" v="2380" actId="47"/>
        <pc:sldMkLst>
          <pc:docMk/>
          <pc:sldMk cId="2787380997" sldId="338"/>
        </pc:sldMkLst>
        <pc:spChg chg="mod">
          <ac:chgData name="elena carletti" userId="476ff6e04098cc08" providerId="LiveId" clId="{C49CA111-8D5A-46DF-8A52-0641FACF4538}" dt="2025-09-05T09:55:48.183" v="1890" actId="20577"/>
          <ac:spMkLst>
            <pc:docMk/>
            <pc:sldMk cId="2787380997" sldId="338"/>
            <ac:spMk id="3" creationId="{974C6B09-7A0D-FAA9-10D1-DF7D48D7FA5F}"/>
          </ac:spMkLst>
        </pc:spChg>
      </pc:sldChg>
      <pc:sldChg chg="modSp new mod">
        <pc:chgData name="elena carletti" userId="476ff6e04098cc08" providerId="LiveId" clId="{C49CA111-8D5A-46DF-8A52-0641FACF4538}" dt="2025-09-05T10:21:18.032" v="2379" actId="20578"/>
        <pc:sldMkLst>
          <pc:docMk/>
          <pc:sldMk cId="1374360426" sldId="339"/>
        </pc:sldMkLst>
        <pc:spChg chg="mod">
          <ac:chgData name="elena carletti" userId="476ff6e04098cc08" providerId="LiveId" clId="{C49CA111-8D5A-46DF-8A52-0641FACF4538}" dt="2025-09-05T10:21:18.032" v="2379" actId="20578"/>
          <ac:spMkLst>
            <pc:docMk/>
            <pc:sldMk cId="1374360426" sldId="339"/>
            <ac:spMk id="2" creationId="{31CF4366-3F43-A999-DC25-D052A51F38D9}"/>
          </ac:spMkLst>
        </pc:spChg>
        <pc:spChg chg="mod">
          <ac:chgData name="elena carletti" userId="476ff6e04098cc08" providerId="LiveId" clId="{C49CA111-8D5A-46DF-8A52-0641FACF4538}" dt="2025-09-05T10:21:11.018" v="2378" actId="20577"/>
          <ac:spMkLst>
            <pc:docMk/>
            <pc:sldMk cId="1374360426" sldId="339"/>
            <ac:spMk id="3" creationId="{41691AD0-64CC-EAB1-40A4-772D353B9563}"/>
          </ac:spMkLst>
        </pc:spChg>
      </pc:sldChg>
      <pc:sldChg chg="addSp modSp add mod">
        <pc:chgData name="elena carletti" userId="476ff6e04098cc08" providerId="LiveId" clId="{C49CA111-8D5A-46DF-8A52-0641FACF4538}" dt="2025-09-05T10:25:04.868" v="2458" actId="14100"/>
        <pc:sldMkLst>
          <pc:docMk/>
          <pc:sldMk cId="3937719578" sldId="340"/>
        </pc:sldMkLst>
        <pc:spChg chg="add mod">
          <ac:chgData name="elena carletti" userId="476ff6e04098cc08" providerId="LiveId" clId="{C49CA111-8D5A-46DF-8A52-0641FACF4538}" dt="2025-09-05T10:23:43.596" v="2423"/>
          <ac:spMkLst>
            <pc:docMk/>
            <pc:sldMk cId="3937719578" sldId="340"/>
            <ac:spMk id="3" creationId="{426D1674-5C46-6CAA-AFE5-2C6052BFE720}"/>
          </ac:spMkLst>
        </pc:spChg>
        <pc:spChg chg="add mod">
          <ac:chgData name="elena carletti" userId="476ff6e04098cc08" providerId="LiveId" clId="{C49CA111-8D5A-46DF-8A52-0641FACF4538}" dt="2025-09-05T10:23:43.596" v="2423"/>
          <ac:spMkLst>
            <pc:docMk/>
            <pc:sldMk cId="3937719578" sldId="340"/>
            <ac:spMk id="4" creationId="{FA281C6F-6EA6-723C-D69D-9B4615947A4B}"/>
          </ac:spMkLst>
        </pc:spChg>
        <pc:spChg chg="add mod">
          <ac:chgData name="elena carletti" userId="476ff6e04098cc08" providerId="LiveId" clId="{C49CA111-8D5A-46DF-8A52-0641FACF4538}" dt="2025-09-05T10:23:53.624" v="2425" actId="1076"/>
          <ac:spMkLst>
            <pc:docMk/>
            <pc:sldMk cId="3937719578" sldId="340"/>
            <ac:spMk id="5" creationId="{3527D448-DB73-6CB6-3D0F-8441443EDD90}"/>
          </ac:spMkLst>
        </pc:spChg>
        <pc:spChg chg="mod">
          <ac:chgData name="elena carletti" userId="476ff6e04098cc08" providerId="LiveId" clId="{C49CA111-8D5A-46DF-8A52-0641FACF4538}" dt="2025-09-05T10:23:37.340" v="2422" actId="1037"/>
          <ac:spMkLst>
            <pc:docMk/>
            <pc:sldMk cId="3937719578" sldId="340"/>
            <ac:spMk id="6" creationId="{083ED30A-BC42-CF9C-6CC7-BF26CCA8B390}"/>
          </ac:spMkLst>
        </pc:spChg>
        <pc:spChg chg="mod">
          <ac:chgData name="elena carletti" userId="476ff6e04098cc08" providerId="LiveId" clId="{C49CA111-8D5A-46DF-8A52-0641FACF4538}" dt="2025-09-05T10:23:37.340" v="2422" actId="1037"/>
          <ac:spMkLst>
            <pc:docMk/>
            <pc:sldMk cId="3937719578" sldId="340"/>
            <ac:spMk id="7" creationId="{AF41E6A5-96D6-ACE4-8C7D-12FCE1F1B060}"/>
          </ac:spMkLst>
        </pc:spChg>
        <pc:spChg chg="mod">
          <ac:chgData name="elena carletti" userId="476ff6e04098cc08" providerId="LiveId" clId="{C49CA111-8D5A-46DF-8A52-0641FACF4538}" dt="2025-09-05T10:23:37.340" v="2422" actId="1037"/>
          <ac:spMkLst>
            <pc:docMk/>
            <pc:sldMk cId="3937719578" sldId="340"/>
            <ac:spMk id="8" creationId="{18F18110-2AE2-482D-4735-31185D37B756}"/>
          </ac:spMkLst>
        </pc:spChg>
        <pc:spChg chg="mod">
          <ac:chgData name="elena carletti" userId="476ff6e04098cc08" providerId="LiveId" clId="{C49CA111-8D5A-46DF-8A52-0641FACF4538}" dt="2025-09-05T10:23:37.340" v="2422" actId="1037"/>
          <ac:spMkLst>
            <pc:docMk/>
            <pc:sldMk cId="3937719578" sldId="340"/>
            <ac:spMk id="9" creationId="{09DA3EC4-2CF8-6025-7DDD-C4330367F6DB}"/>
          </ac:spMkLst>
        </pc:spChg>
        <pc:spChg chg="mod">
          <ac:chgData name="elena carletti" userId="476ff6e04098cc08" providerId="LiveId" clId="{C49CA111-8D5A-46DF-8A52-0641FACF4538}" dt="2025-09-05T10:23:37.340" v="2422" actId="1037"/>
          <ac:spMkLst>
            <pc:docMk/>
            <pc:sldMk cId="3937719578" sldId="340"/>
            <ac:spMk id="10" creationId="{9F86C73E-86DC-E8DF-3DD4-14AEBD25947E}"/>
          </ac:spMkLst>
        </pc:spChg>
        <pc:spChg chg="mod">
          <ac:chgData name="elena carletti" userId="476ff6e04098cc08" providerId="LiveId" clId="{C49CA111-8D5A-46DF-8A52-0641FACF4538}" dt="2025-09-05T10:23:37.340" v="2422" actId="1037"/>
          <ac:spMkLst>
            <pc:docMk/>
            <pc:sldMk cId="3937719578" sldId="340"/>
            <ac:spMk id="11" creationId="{7EB7FB1E-DA25-8988-92E3-A57FA61B907B}"/>
          </ac:spMkLst>
        </pc:spChg>
        <pc:spChg chg="mod">
          <ac:chgData name="elena carletti" userId="476ff6e04098cc08" providerId="LiveId" clId="{C49CA111-8D5A-46DF-8A52-0641FACF4538}" dt="2025-09-05T10:23:37.340" v="2422" actId="1037"/>
          <ac:spMkLst>
            <pc:docMk/>
            <pc:sldMk cId="3937719578" sldId="340"/>
            <ac:spMk id="12" creationId="{39E245A7-AE45-C716-1682-CA79B82C9C93}"/>
          </ac:spMkLst>
        </pc:spChg>
        <pc:spChg chg="mod">
          <ac:chgData name="elena carletti" userId="476ff6e04098cc08" providerId="LiveId" clId="{C49CA111-8D5A-46DF-8A52-0641FACF4538}" dt="2025-09-05T10:23:37.340" v="2422" actId="1037"/>
          <ac:spMkLst>
            <pc:docMk/>
            <pc:sldMk cId="3937719578" sldId="340"/>
            <ac:spMk id="13" creationId="{A6FEFAC9-1EE9-5EB8-AF36-A0114625AE5E}"/>
          </ac:spMkLst>
        </pc:spChg>
        <pc:spChg chg="add mod">
          <ac:chgData name="elena carletti" userId="476ff6e04098cc08" providerId="LiveId" clId="{C49CA111-8D5A-46DF-8A52-0641FACF4538}" dt="2025-09-05T10:24:02.120" v="2453" actId="20577"/>
          <ac:spMkLst>
            <pc:docMk/>
            <pc:sldMk cId="3937719578" sldId="340"/>
            <ac:spMk id="14" creationId="{27BD90FC-90A7-391D-7895-857E64B3C299}"/>
          </ac:spMkLst>
        </pc:spChg>
        <pc:spChg chg="add mod">
          <ac:chgData name="elena carletti" userId="476ff6e04098cc08" providerId="LiveId" clId="{C49CA111-8D5A-46DF-8A52-0641FACF4538}" dt="2025-09-05T10:24:13.491" v="2455" actId="1076"/>
          <ac:spMkLst>
            <pc:docMk/>
            <pc:sldMk cId="3937719578" sldId="340"/>
            <ac:spMk id="15" creationId="{A4AB389C-90E7-5BFD-9252-FB9EFE2366F5}"/>
          </ac:spMkLst>
        </pc:spChg>
        <pc:cxnChg chg="add mod">
          <ac:chgData name="elena carletti" userId="476ff6e04098cc08" providerId="LiveId" clId="{C49CA111-8D5A-46DF-8A52-0641FACF4538}" dt="2025-09-05T10:25:04.868" v="2458" actId="14100"/>
          <ac:cxnSpMkLst>
            <pc:docMk/>
            <pc:sldMk cId="3937719578" sldId="340"/>
            <ac:cxnSpMk id="17" creationId="{640E701A-56D4-1748-F36C-38EE2DC29388}"/>
          </ac:cxnSpMkLst>
        </pc:cxnChg>
      </pc:sldChg>
      <pc:sldChg chg="new del">
        <pc:chgData name="elena carletti" userId="476ff6e04098cc08" providerId="LiveId" clId="{C49CA111-8D5A-46DF-8A52-0641FACF4538}" dt="2025-09-05T10:25:53.118" v="2461" actId="47"/>
        <pc:sldMkLst>
          <pc:docMk/>
          <pc:sldMk cId="2286259482" sldId="341"/>
        </pc:sldMkLst>
      </pc:sldChg>
      <pc:sldChg chg="modSp add mod">
        <pc:chgData name="elena carletti" userId="476ff6e04098cc08" providerId="LiveId" clId="{C49CA111-8D5A-46DF-8A52-0641FACF4538}" dt="2025-09-05T10:26:03.793" v="2489" actId="20577"/>
        <pc:sldMkLst>
          <pc:docMk/>
          <pc:sldMk cId="1565513195" sldId="342"/>
        </pc:sldMkLst>
        <pc:spChg chg="mod">
          <ac:chgData name="elena carletti" userId="476ff6e04098cc08" providerId="LiveId" clId="{C49CA111-8D5A-46DF-8A52-0641FACF4538}" dt="2025-09-05T10:26:03.793" v="2489" actId="20577"/>
          <ac:spMkLst>
            <pc:docMk/>
            <pc:sldMk cId="1565513195" sldId="342"/>
            <ac:spMk id="2" creationId="{48CBEAE8-928D-F27E-21B1-AF0D52A631D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57435B-7A90-EEC7-DDB1-B74DCD6EE6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A746B17-9770-5088-FF04-BBE85389DE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A94F231-AD35-598B-5C5D-B8D3095B2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2F8EB-CCFC-49D0-A7AE-78A7DEA35CAB}" type="datetimeFigureOut">
              <a:rPr lang="it-IT" smtClean="0"/>
              <a:t>05/09/2025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8BE8E63-8378-C999-05CA-EA5889D49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CC8CEC-B6DE-776C-40BF-5569BF1BF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D61D9-FC33-4C72-91BF-DD7319E4D9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0246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1C4992-6E04-6532-7F99-855BA8179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9A718E4-0423-5F6D-CE37-5A2D4F374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4F73DA0-180A-92EF-2898-AAF4AA624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2F8EB-CCFC-49D0-A7AE-78A7DEA35CAB}" type="datetimeFigureOut">
              <a:rPr lang="it-IT" smtClean="0"/>
              <a:t>05/09/2025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9E086D1-16C1-DBC4-FECD-85AA88AB5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8EFA83-758C-1EC6-9FDC-B0697798A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D61D9-FC33-4C72-91BF-DD7319E4D9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2829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BDD183-CD05-3900-A6E0-8A02D99D4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3F127D2-BCAB-D39B-C793-60A3C26C8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A91176-956D-B9DE-CFE6-8550CAE26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2F8EB-CCFC-49D0-A7AE-78A7DEA35CAB}" type="datetimeFigureOut">
              <a:rPr lang="it-IT" smtClean="0"/>
              <a:t>05/09/2025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0CB012B-4BF7-020C-5EE3-A5C234B35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5328C3-C593-AAE8-0F68-C62FBBCA8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D61D9-FC33-4C72-91BF-DD7319E4D9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4455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2E66CA-CB18-C37B-1E6D-FE7F8AC72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0D4E434-30AC-6583-2149-64BAB897B2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D3D4F7A-4220-D72E-C589-C217DBE36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3CA5E6B-E08C-F584-A409-84C6C8349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2F8EB-CCFC-49D0-A7AE-78A7DEA35CAB}" type="datetimeFigureOut">
              <a:rPr lang="it-IT" smtClean="0"/>
              <a:t>05/09/2025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EC44E9D-FEAE-FF15-1451-D92AB5C9A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FF7F625-A64D-B271-8707-5936C3CA9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D61D9-FC33-4C72-91BF-DD7319E4D9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5591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EF7965-F5EA-1238-4135-6AA799560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2C1F405-49A2-E99F-ECED-41D61C061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757485D-19A8-29D4-1FC5-6F3B798F35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1740942-7A29-C757-DAB6-4258DA04AF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DADCEB8-09E3-948C-7CF7-A5D4585A0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56F9108-412D-68CB-72A9-2BF7C1242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2F8EB-CCFC-49D0-A7AE-78A7DEA35CAB}" type="datetimeFigureOut">
              <a:rPr lang="it-IT" smtClean="0"/>
              <a:t>05/09/2025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6FBBCCC-5D3E-0CC4-E17F-6A49962EE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7630035-DFD8-B130-FCC7-0D1F60E8F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D61D9-FC33-4C72-91BF-DD7319E4D9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2097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7DD77A-06F5-7B2A-8B8A-724EA8F0A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E14144F-B382-9621-F684-AA0FA080A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2F8EB-CCFC-49D0-A7AE-78A7DEA35CAB}" type="datetimeFigureOut">
              <a:rPr lang="it-IT" smtClean="0"/>
              <a:t>05/09/2025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5B002EC-4543-4AEB-4F9C-4B23AA149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8E9845A-919E-7799-9470-72BDAEC36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D61D9-FC33-4C72-91BF-DD7319E4D9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5302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B48C3EC-ADBD-79DD-9ED6-23A259B6E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2F8EB-CCFC-49D0-A7AE-78A7DEA35CAB}" type="datetimeFigureOut">
              <a:rPr lang="it-IT" smtClean="0"/>
              <a:t>05/09/2025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25BA1E0-5012-F4BA-CD1D-350A823F4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43338F6-8978-C41E-E3DF-C8A89A8AF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D61D9-FC33-4C72-91BF-DD7319E4D9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588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AEE3B2-E94D-FC80-3887-E43323EC8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75BCE21-A51F-901B-847F-AE9C7E266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AB5E5AA-F43B-2205-E5C9-9073418CE8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744516F-0ADB-33F4-0DC1-B47B2118B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2F8EB-CCFC-49D0-A7AE-78A7DEA35CAB}" type="datetimeFigureOut">
              <a:rPr lang="it-IT" smtClean="0"/>
              <a:t>05/09/2025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FA9A47E-9972-0C4A-A77D-F8D6B5570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2D5B03-EA71-0431-C81C-566A2CBF5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D61D9-FC33-4C72-91BF-DD7319E4D9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233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FE0568-7C7A-7CF1-B10F-B2BCBB1C1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F0685EA-AC4B-4588-D195-2357A03CE8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9F2BA1A-E201-C97E-8565-5927CAF82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0AB7240-8B08-C7FC-4C87-E0B18AB72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2F8EB-CCFC-49D0-A7AE-78A7DEA35CAB}" type="datetimeFigureOut">
              <a:rPr lang="it-IT" smtClean="0"/>
              <a:t>05/09/2025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08BEA70-5824-B2C9-313F-579CC8AB9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412B155-63DD-821A-E1D9-4BA601C0F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D61D9-FC33-4C72-91BF-DD7319E4D9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3889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1CD426-D55A-8684-194C-2205E1C0F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7E41BAE-C4CA-7A8B-00C5-13170FF7D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ED17D2-3AD8-8FCC-B848-D088029FE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2F8EB-CCFC-49D0-A7AE-78A7DEA35CAB}" type="datetimeFigureOut">
              <a:rPr lang="it-IT" smtClean="0"/>
              <a:t>05/09/2025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63BC456-1AF5-76DE-8568-DB53AA66D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90F00DB-E557-D7D6-451D-6C6D468C3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D61D9-FC33-4C72-91BF-DD7319E4D9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5746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014EE25-DC65-CA77-99C6-E369A38E8B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A545FA8-1512-1920-59BB-A549C6285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1454531-4032-AE06-D7FB-348AFED2F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2F8EB-CCFC-49D0-A7AE-78A7DEA35CAB}" type="datetimeFigureOut">
              <a:rPr lang="it-IT" smtClean="0"/>
              <a:t>05/09/2025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CD33A71-4B7D-7272-E1CC-9446CD1B0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2267E1-2CF0-EFF2-E4C8-BCFFB8703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D61D9-FC33-4C72-91BF-DD7319E4D9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0866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515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6C66AEB-06AF-FED3-7924-367EE9746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4BE2EF4-8203-C514-300A-07E790BD1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91C1825-8DCA-71FF-EC19-1458BEBA4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92F8EB-CCFC-49D0-A7AE-78A7DEA35CAB}" type="datetimeFigureOut">
              <a:rPr lang="it-IT" smtClean="0"/>
              <a:t>05/09/2025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D6AC722-4E45-08C6-F1DE-FA5672D3DF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57CE7D9-5E5D-5DBF-3EB4-6D2BEE174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ED61D9-FC33-4C72-91BF-DD7319E4D9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4823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5482E2-9EC1-D783-8FA3-7AB868E8DD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4487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it-IT" dirty="0"/>
              <a:t>Cambiamento culturale e responsabilità delle istituzioni nel lavoro con i migranti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7637095-DCFF-1C57-B2F1-F25ED86A1A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26203"/>
            <a:ext cx="9144000" cy="1655762"/>
          </a:xfrm>
        </p:spPr>
        <p:txBody>
          <a:bodyPr/>
          <a:lstStyle/>
          <a:p>
            <a:r>
              <a:rPr lang="it-IT" dirty="0"/>
              <a:t>Progetto ASPIRE</a:t>
            </a:r>
          </a:p>
          <a:p>
            <a:r>
              <a:rPr lang="it-IT" dirty="0"/>
              <a:t>05 Settembre 2025</a:t>
            </a:r>
          </a:p>
          <a:p>
            <a:r>
              <a:rPr lang="it-IT" dirty="0"/>
              <a:t>Dott.ssa Elena Carletti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C56CD44-86FD-2D69-BDCA-E76FB9B10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32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6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C0F4F2-8AAD-7926-E8FD-B66891728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Indice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34D6293-73DF-781F-7C61-761C84651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1. Cambiamento nei flussi migratori</a:t>
            </a:r>
          </a:p>
          <a:p>
            <a:pPr marL="0" indent="0">
              <a:buNone/>
            </a:pPr>
            <a:r>
              <a:rPr lang="it-IT" dirty="0"/>
              <a:t>2. Cambiamento delle società: verso società plurali</a:t>
            </a:r>
          </a:p>
          <a:p>
            <a:pPr marL="0" indent="0">
              <a:buNone/>
            </a:pPr>
            <a:r>
              <a:rPr lang="it-IT" dirty="0"/>
              <a:t>3. Cultura, culture: quali modelli di </a:t>
            </a:r>
            <a:r>
              <a:rPr lang="it-IT" dirty="0" err="1"/>
              <a:t>inte</a:t>
            </a:r>
            <a:r>
              <a:rPr lang="it-IT" dirty="0"/>
              <a:t>(g)razione?</a:t>
            </a:r>
          </a:p>
          <a:p>
            <a:pPr marL="0" indent="0">
              <a:buNone/>
            </a:pPr>
            <a:r>
              <a:rPr lang="it-IT" dirty="0"/>
              <a:t>4. Le sfide del dialogo interculturale per le istituzioni</a:t>
            </a:r>
          </a:p>
          <a:p>
            <a:pPr marL="0" indent="0">
              <a:buNone/>
            </a:pPr>
            <a:r>
              <a:rPr lang="it-IT" dirty="0"/>
              <a:t>5. Riflessione sui casi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2187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A198F1A5-2102-C85E-D1D2-45286ED42C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19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655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9C9038FD-F318-50D5-1CA1-DC748F3CE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303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187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B6B65787-88EC-8340-60CD-FC51B86D5B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757259"/>
            <a:ext cx="10905066" cy="5343481"/>
          </a:xfrm>
          <a:prstGeom prst="rect">
            <a:avLst/>
          </a:prstGeom>
        </p:spPr>
      </p:pic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8ADBF34E-B8C8-4D7E-C05B-4D74101EB769}"/>
              </a:ext>
            </a:extLst>
          </p:cNvPr>
          <p:cNvSpPr/>
          <p:nvPr/>
        </p:nvSpPr>
        <p:spPr>
          <a:xfrm>
            <a:off x="1055914" y="5497286"/>
            <a:ext cx="10232572" cy="2830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7088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68AE80-30AC-F2AF-9E11-78A04BEB6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37104"/>
          </a:xfrm>
        </p:spPr>
        <p:txBody>
          <a:bodyPr/>
          <a:lstStyle/>
          <a:p>
            <a:pPr algn="ctr"/>
            <a:r>
              <a:rPr lang="it-IT" dirty="0"/>
              <a:t>Una società plurale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4A7F51-2989-3EDF-117B-86FDBFA84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altLang="it-IT" dirty="0"/>
              <a:t>Gruppi etnici diversi provenienti da “fuori” (</a:t>
            </a:r>
            <a:r>
              <a:rPr lang="it-IT" altLang="it-IT" dirty="0">
                <a:solidFill>
                  <a:srgbClr val="C00000"/>
                </a:solidFill>
              </a:rPr>
              <a:t>società</a:t>
            </a:r>
            <a:r>
              <a:rPr lang="it-IT" altLang="it-IT" dirty="0"/>
              <a:t> </a:t>
            </a:r>
            <a:r>
              <a:rPr lang="it-IT" altLang="it-IT" dirty="0">
                <a:solidFill>
                  <a:srgbClr val="C00000"/>
                </a:solidFill>
              </a:rPr>
              <a:t>multietnica</a:t>
            </a:r>
            <a:r>
              <a:rPr lang="it-IT" altLang="it-IT" dirty="0"/>
              <a:t>)</a:t>
            </a:r>
          </a:p>
          <a:p>
            <a:r>
              <a:rPr lang="it-IT" altLang="it-IT" dirty="0"/>
              <a:t>Cittadinanze/nazionalità diverse rispetto a quella italiana (</a:t>
            </a:r>
            <a:r>
              <a:rPr lang="it-IT" altLang="it-IT" dirty="0">
                <a:solidFill>
                  <a:srgbClr val="C00000"/>
                </a:solidFill>
              </a:rPr>
              <a:t>pluralismo giuridico</a:t>
            </a:r>
            <a:r>
              <a:rPr lang="it-IT" altLang="it-IT" dirty="0"/>
              <a:t>)</a:t>
            </a:r>
          </a:p>
          <a:p>
            <a:r>
              <a:rPr lang="it-IT" altLang="it-IT" dirty="0"/>
              <a:t>Presenza di un pluralismo di orientamenti valoriali e interfaccia di culture e patrimoni culturali diversi (</a:t>
            </a:r>
            <a:r>
              <a:rPr lang="it-IT" altLang="it-IT" dirty="0">
                <a:solidFill>
                  <a:srgbClr val="C00000"/>
                </a:solidFill>
              </a:rPr>
              <a:t>pluralismo culturale</a:t>
            </a:r>
            <a:r>
              <a:rPr lang="it-IT" altLang="it-IT" dirty="0"/>
              <a:t>)</a:t>
            </a:r>
          </a:p>
          <a:p>
            <a:r>
              <a:rPr lang="it-IT" altLang="it-IT" dirty="0"/>
              <a:t>Compresenza di diverse religioni (</a:t>
            </a:r>
            <a:r>
              <a:rPr lang="it-IT" altLang="it-IT" dirty="0">
                <a:solidFill>
                  <a:srgbClr val="C00000"/>
                </a:solidFill>
              </a:rPr>
              <a:t>pluralismo religioso</a:t>
            </a:r>
            <a:r>
              <a:rPr lang="it-IT" altLang="it-IT" dirty="0"/>
              <a:t>)</a:t>
            </a:r>
          </a:p>
          <a:p>
            <a:r>
              <a:rPr lang="fr-FR" altLang="it-IT" dirty="0" err="1"/>
              <a:t>Compresenza</a:t>
            </a:r>
            <a:r>
              <a:rPr lang="fr-FR" altLang="it-IT" dirty="0"/>
              <a:t> di tante lingue « </a:t>
            </a:r>
            <a:r>
              <a:rPr lang="fr-FR" altLang="it-IT" dirty="0" err="1"/>
              <a:t>nazionali</a:t>
            </a:r>
            <a:r>
              <a:rPr lang="fr-FR" altLang="it-IT" dirty="0"/>
              <a:t> »  (</a:t>
            </a:r>
            <a:r>
              <a:rPr lang="fr-FR" altLang="it-IT" dirty="0" err="1">
                <a:solidFill>
                  <a:srgbClr val="C00000"/>
                </a:solidFill>
              </a:rPr>
              <a:t>plurilinguismo</a:t>
            </a:r>
            <a:r>
              <a:rPr lang="fr-FR" altLang="it-IT" dirty="0"/>
              <a:t>)</a:t>
            </a:r>
          </a:p>
          <a:p>
            <a:r>
              <a:rPr lang="it-IT" altLang="it-IT" dirty="0"/>
              <a:t>Transnazionalismo: diluizione dei confini geografici, politici, economici, culturali (</a:t>
            </a:r>
            <a:r>
              <a:rPr lang="it-IT" altLang="it-IT" dirty="0" err="1">
                <a:solidFill>
                  <a:srgbClr val="C00000"/>
                </a:solidFill>
              </a:rPr>
              <a:t>pluriappartenenza</a:t>
            </a:r>
            <a:r>
              <a:rPr lang="it-IT" altLang="it-IT" dirty="0"/>
              <a:t>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54420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EAFEEC-343C-2274-B10C-369ABD168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784079C-A57E-2431-158E-34077FA6F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altLang="it-IT" dirty="0"/>
              <a:t>La società plurale (multiculturale, multilinguistica e plurireligiosa) è un rischio?</a:t>
            </a:r>
          </a:p>
          <a:p>
            <a:r>
              <a:rPr lang="it-IT" altLang="it-IT" dirty="0"/>
              <a:t>Come si affronta l’incertezza, il disagio, la paura?</a:t>
            </a:r>
          </a:p>
          <a:p>
            <a:r>
              <a:rPr lang="it-IT" altLang="it-IT" dirty="0"/>
              <a:t>Quale appartenenza?  Quale identità? Quale possibile convivenza?</a:t>
            </a:r>
          </a:p>
          <a:p>
            <a:r>
              <a:rPr lang="it-IT" altLang="it-IT" dirty="0"/>
              <a:t>Si può evitare l’incontro tra culture, credenze religiose, orientamenti diversi?</a:t>
            </a:r>
          </a:p>
          <a:p>
            <a:r>
              <a:rPr lang="it-IT" altLang="it-IT" dirty="0"/>
              <a:t>In che misura l’incontro con gli Altri è una “ricchezza”?</a:t>
            </a:r>
          </a:p>
          <a:p>
            <a:r>
              <a:rPr lang="it-IT" altLang="it-IT" dirty="0"/>
              <a:t>Basta la tolleranza per vivere nella società plurale?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8367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olo 1">
            <a:extLst>
              <a:ext uri="{FF2B5EF4-FFF2-40B4-BE49-F238E27FC236}">
                <a16:creationId xmlns:a16="http://schemas.microsoft.com/office/drawing/2014/main" id="{F47FDA9E-8073-F9B2-AC24-8FA015CDE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C00000"/>
                </a:solidFill>
              </a:rPr>
              <a:t>La costruzione del pregiudizio</a:t>
            </a:r>
            <a:br>
              <a:rPr lang="it-IT" altLang="it-IT" b="1" dirty="0">
                <a:solidFill>
                  <a:srgbClr val="C00000"/>
                </a:solidFill>
              </a:rPr>
            </a:br>
            <a:r>
              <a:rPr lang="it-IT" altLang="it-IT" sz="1800" b="1" dirty="0">
                <a:solidFill>
                  <a:srgbClr val="C00000"/>
                </a:solidFill>
              </a:rPr>
              <a:t>[Van Dijk, 1994]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329FF4F-55C4-5FCA-CEF7-8AC4BB05436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295399" y="1484313"/>
            <a:ext cx="9960429" cy="4495800"/>
          </a:xfrm>
        </p:spPr>
        <p:txBody>
          <a:bodyPr>
            <a:normAutofit fontScale="92500"/>
          </a:bodyPr>
          <a:lstStyle/>
          <a:p>
            <a:pPr marL="320040" indent="-320040" algn="just">
              <a:buNone/>
              <a:defRPr/>
            </a:pPr>
            <a:r>
              <a:rPr lang="it-IT" dirty="0"/>
              <a:t>	I pregiudizi etnici si riproducono e diffondono essenzialmente seguendo tre percorsi che finiscono col rafforzarsi reciprocamente:</a:t>
            </a:r>
          </a:p>
          <a:p>
            <a:pPr>
              <a:defRPr/>
            </a:pPr>
            <a:r>
              <a:rPr lang="it-IT" dirty="0"/>
              <a:t>accentuando </a:t>
            </a:r>
            <a:r>
              <a:rPr lang="it-IT" b="1" i="1" dirty="0">
                <a:solidFill>
                  <a:srgbClr val="C00000"/>
                </a:solidFill>
              </a:rPr>
              <a:t>l’enfasi sulla diversità culturale </a:t>
            </a:r>
            <a:r>
              <a:rPr lang="it-IT" i="1" dirty="0"/>
              <a:t>che rende </a:t>
            </a:r>
            <a:r>
              <a:rPr lang="it-IT" dirty="0"/>
              <a:t>oggettivamente difficile attivare un dialogo costruttivo con gli “altri”</a:t>
            </a:r>
          </a:p>
          <a:p>
            <a:pPr>
              <a:defRPr/>
            </a:pPr>
            <a:r>
              <a:rPr lang="it-IT" dirty="0"/>
              <a:t>ponendo in primo piano </a:t>
            </a:r>
            <a:r>
              <a:rPr lang="it-IT" b="1" dirty="0">
                <a:solidFill>
                  <a:srgbClr val="C00000"/>
                </a:solidFill>
              </a:rPr>
              <a:t>la </a:t>
            </a:r>
            <a:r>
              <a:rPr lang="it-IT" b="1" i="1" dirty="0">
                <a:solidFill>
                  <a:srgbClr val="C00000"/>
                </a:solidFill>
              </a:rPr>
              <a:t>competizione con i membri degli altri gruppi etnici </a:t>
            </a:r>
            <a:r>
              <a:rPr lang="it-IT" dirty="0"/>
              <a:t>in termini di distribuzione delle risorse (in particolare: lavoro, casa, servizi)</a:t>
            </a:r>
          </a:p>
          <a:p>
            <a:pPr>
              <a:defRPr/>
            </a:pPr>
            <a:r>
              <a:rPr lang="it-IT" dirty="0"/>
              <a:t>sottolineando </a:t>
            </a:r>
            <a:r>
              <a:rPr lang="it-IT" b="1" i="1" dirty="0">
                <a:solidFill>
                  <a:srgbClr val="C00000"/>
                </a:solidFill>
              </a:rPr>
              <a:t>il pericolo che gli “altri”, in forza della loro diversità, rappresentano</a:t>
            </a:r>
            <a:r>
              <a:rPr lang="it-IT" dirty="0"/>
              <a:t> nei riguardi sia della nostra sicurezza personale sia della salvaguardia della nostra identità culturale.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3A501B48-7E44-A24F-F39B-BF7768C137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pPr eaLnBrk="1" hangingPunct="1"/>
            <a:r>
              <a:rPr lang="fr-FR" altLang="it-IT" sz="4000" b="1">
                <a:solidFill>
                  <a:srgbClr val="C00000"/>
                </a:solidFill>
              </a:rPr>
              <a:t>Tentazioni …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0888F8BD-E8B8-9688-CBEC-E115D01156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87727" y="1632857"/>
            <a:ext cx="9016546" cy="44958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fr-FR" altLang="it-IT" dirty="0"/>
          </a:p>
          <a:p>
            <a:pPr eaLnBrk="1" hangingPunct="1">
              <a:lnSpc>
                <a:spcPct val="90000"/>
              </a:lnSpc>
            </a:pPr>
            <a:r>
              <a:rPr lang="fr-FR" altLang="it-IT" dirty="0"/>
              <a:t>L’</a:t>
            </a:r>
            <a:r>
              <a:rPr lang="fr-FR" altLang="it-IT" dirty="0" err="1"/>
              <a:t>assimilazione</a:t>
            </a:r>
            <a:r>
              <a:rPr lang="fr-FR" altLang="it-IT" dirty="0"/>
              <a:t> « </a:t>
            </a:r>
            <a:r>
              <a:rPr lang="fr-FR" altLang="it-IT" dirty="0" err="1"/>
              <a:t>mascherata</a:t>
            </a:r>
            <a:r>
              <a:rPr lang="fr-FR" altLang="it-IT" dirty="0"/>
              <a:t> »</a:t>
            </a:r>
          </a:p>
          <a:p>
            <a:pPr eaLnBrk="1" hangingPunct="1">
              <a:lnSpc>
                <a:spcPct val="90000"/>
              </a:lnSpc>
            </a:pPr>
            <a:r>
              <a:rPr lang="fr-FR" altLang="it-IT" dirty="0"/>
              <a:t>Il folklore culturale</a:t>
            </a:r>
          </a:p>
          <a:p>
            <a:pPr eaLnBrk="1" hangingPunct="1">
              <a:lnSpc>
                <a:spcPct val="90000"/>
              </a:lnSpc>
            </a:pPr>
            <a:r>
              <a:rPr lang="fr-FR" altLang="it-IT" dirty="0"/>
              <a:t>La </a:t>
            </a:r>
            <a:r>
              <a:rPr lang="fr-FR" altLang="it-IT" dirty="0" err="1"/>
              <a:t>diversità</a:t>
            </a:r>
            <a:r>
              <a:rPr lang="fr-FR" altLang="it-IT" dirty="0"/>
              <a:t> ad </a:t>
            </a:r>
            <a:r>
              <a:rPr lang="fr-FR" altLang="it-IT" dirty="0" err="1"/>
              <a:t>ogni</a:t>
            </a:r>
            <a:r>
              <a:rPr lang="fr-FR" altLang="it-IT" dirty="0"/>
              <a:t> </a:t>
            </a:r>
            <a:r>
              <a:rPr lang="fr-FR" altLang="it-IT" dirty="0" err="1"/>
              <a:t>costo</a:t>
            </a:r>
            <a:r>
              <a:rPr lang="fr-FR" altLang="it-IT" dirty="0"/>
              <a:t> e la </a:t>
            </a:r>
            <a:r>
              <a:rPr lang="fr-FR" altLang="it-IT" dirty="0" err="1"/>
              <a:t>separazione</a:t>
            </a:r>
            <a:r>
              <a:rPr lang="fr-FR" altLang="it-IT" dirty="0"/>
              <a:t>/</a:t>
            </a:r>
            <a:r>
              <a:rPr lang="fr-FR" altLang="it-IT" dirty="0" err="1"/>
              <a:t>segregazione</a:t>
            </a:r>
            <a:r>
              <a:rPr lang="fr-FR" altLang="it-IT" dirty="0"/>
              <a:t> </a:t>
            </a:r>
            <a:r>
              <a:rPr lang="it-IT" altLang="it-IT" dirty="0"/>
              <a:t>per vivere in una “comunità di simili”</a:t>
            </a:r>
            <a:endParaRPr lang="fr-FR" altLang="it-IT" dirty="0"/>
          </a:p>
          <a:p>
            <a:pPr eaLnBrk="1" hangingPunct="1">
              <a:lnSpc>
                <a:spcPct val="90000"/>
              </a:lnSpc>
            </a:pPr>
            <a:r>
              <a:rPr lang="fr-FR" altLang="it-IT" dirty="0"/>
              <a:t>Il </a:t>
            </a:r>
            <a:r>
              <a:rPr lang="fr-FR" altLang="it-IT" dirty="0" err="1"/>
              <a:t>pregiudizio</a:t>
            </a:r>
            <a:r>
              <a:rPr lang="fr-FR" altLang="it-IT" dirty="0"/>
              <a:t> </a:t>
            </a:r>
            <a:r>
              <a:rPr lang="fr-FR" altLang="it-IT" dirty="0" err="1"/>
              <a:t>negato</a:t>
            </a:r>
            <a:r>
              <a:rPr lang="fr-FR" altLang="it-IT" dirty="0"/>
              <a:t>, l’</a:t>
            </a:r>
            <a:r>
              <a:rPr lang="fr-FR" altLang="it-IT" dirty="0" err="1"/>
              <a:t>intolleranza</a:t>
            </a:r>
            <a:r>
              <a:rPr lang="fr-FR" altLang="it-IT" dirty="0"/>
              <a:t> </a:t>
            </a:r>
            <a:r>
              <a:rPr lang="fr-FR" altLang="it-IT" dirty="0" err="1"/>
              <a:t>nascosta</a:t>
            </a:r>
            <a:endParaRPr lang="fr-FR" altLang="it-IT" dirty="0"/>
          </a:p>
          <a:p>
            <a:pPr eaLnBrk="1" hangingPunct="1">
              <a:lnSpc>
                <a:spcPct val="90000"/>
              </a:lnSpc>
            </a:pPr>
            <a:r>
              <a:rPr lang="fr-FR" altLang="it-IT" dirty="0"/>
              <a:t>La </a:t>
            </a:r>
            <a:r>
              <a:rPr lang="fr-FR" altLang="it-IT" dirty="0" err="1"/>
              <a:t>fuga</a:t>
            </a:r>
            <a:r>
              <a:rPr lang="fr-FR" altLang="it-IT" dirty="0"/>
              <a:t> dalla </a:t>
            </a:r>
            <a:r>
              <a:rPr lang="fr-FR" altLang="it-IT" i="1" dirty="0" err="1"/>
              <a:t>sofferenza</a:t>
            </a:r>
            <a:r>
              <a:rPr lang="fr-FR" altLang="it-IT" i="1" dirty="0"/>
              <a:t> </a:t>
            </a:r>
            <a:r>
              <a:rPr lang="fr-FR" altLang="it-IT" dirty="0" err="1"/>
              <a:t>provocata</a:t>
            </a:r>
            <a:r>
              <a:rPr lang="fr-FR" altLang="it-IT" dirty="0"/>
              <a:t> </a:t>
            </a:r>
            <a:r>
              <a:rPr lang="fr-FR" altLang="it-IT" dirty="0" err="1"/>
              <a:t>dall’incontro</a:t>
            </a:r>
            <a:r>
              <a:rPr lang="fr-FR" altLang="it-IT" dirty="0"/>
              <a:t> e dal </a:t>
            </a:r>
            <a:r>
              <a:rPr lang="fr-FR" altLang="it-IT" dirty="0" err="1"/>
              <a:t>confronto</a:t>
            </a:r>
            <a:r>
              <a:rPr lang="fr-FR" altLang="it-IT" dirty="0"/>
              <a:t> con l’</a:t>
            </a:r>
            <a:r>
              <a:rPr lang="fr-FR" altLang="it-IT" dirty="0" err="1"/>
              <a:t>altro</a:t>
            </a:r>
            <a:endParaRPr lang="fr-FR" alt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76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10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32F9E2D-1522-FDB9-9644-540D4F7A9FF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600200" y="1164771"/>
            <a:ext cx="8689975" cy="49312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it-IT" dirty="0"/>
              <a:t>L’esperienza quotidiana (per rispondere alle tentazioni):</a:t>
            </a:r>
          </a:p>
          <a:p>
            <a:r>
              <a:rPr lang="it-IT" altLang="it-IT" dirty="0"/>
              <a:t>incrementa i contatti, le relazioni, la capacità di fruire dei servizi e delle risorse del territorio</a:t>
            </a:r>
          </a:p>
          <a:p>
            <a:r>
              <a:rPr lang="it-IT" altLang="it-IT" dirty="0"/>
              <a:t>sviluppa una pluralità di situazioni e di percorsi di partecipazione e inclusione in relazione a provenienza, situazione familiare, lavorativa, ecc.</a:t>
            </a:r>
          </a:p>
          <a:p>
            <a:r>
              <a:rPr lang="it-IT" altLang="it-IT" dirty="0"/>
              <a:t>I territori quali laboratori di inclusione e di cittadinanza</a:t>
            </a:r>
          </a:p>
          <a:p>
            <a:r>
              <a:rPr lang="it-IT" altLang="it-IT" dirty="0"/>
              <a:t>Non più genericamente “immigrati stranieri” bensì  genitori, vicini di casa, compagni di gioco </a:t>
            </a:r>
            <a:endParaRPr lang="it-IT" altLang="it-IT" sz="3600" dirty="0"/>
          </a:p>
          <a:p>
            <a:endParaRPr lang="it-IT" alt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Rectangle 4">
            <a:extLst>
              <a:ext uri="{FF2B5EF4-FFF2-40B4-BE49-F238E27FC236}">
                <a16:creationId xmlns:a16="http://schemas.microsoft.com/office/drawing/2014/main" id="{1E3A2581-13B6-0705-0C4D-7FE9274083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897618"/>
          </a:xfrm>
        </p:spPr>
        <p:txBody>
          <a:bodyPr/>
          <a:lstStyle/>
          <a:p>
            <a:pPr eaLnBrk="1" hangingPunct="1"/>
            <a:r>
              <a:rPr lang="fr-FR" altLang="it-IT" sz="3800" b="1" dirty="0">
                <a:solidFill>
                  <a:srgbClr val="C00000"/>
                </a:solidFill>
              </a:rPr>
              <a:t>Due </a:t>
            </a:r>
            <a:r>
              <a:rPr lang="fr-FR" altLang="it-IT" sz="3800" b="1" dirty="0" err="1">
                <a:solidFill>
                  <a:srgbClr val="C00000"/>
                </a:solidFill>
              </a:rPr>
              <a:t>concezioni</a:t>
            </a:r>
            <a:r>
              <a:rPr lang="fr-FR" altLang="it-IT" sz="3800" b="1" dirty="0">
                <a:solidFill>
                  <a:srgbClr val="C00000"/>
                </a:solidFill>
              </a:rPr>
              <a:t> di </a:t>
            </a:r>
            <a:r>
              <a:rPr lang="fr-FR" altLang="it-IT" sz="3800" b="1" dirty="0" err="1">
                <a:solidFill>
                  <a:srgbClr val="C00000"/>
                </a:solidFill>
              </a:rPr>
              <a:t>cultura</a:t>
            </a:r>
            <a:r>
              <a:rPr lang="fr-FR" altLang="it-IT" sz="3800" b="1" dirty="0">
                <a:solidFill>
                  <a:srgbClr val="C00000"/>
                </a:solidFill>
              </a:rPr>
              <a:t> e di </a:t>
            </a:r>
            <a:r>
              <a:rPr lang="fr-FR" altLang="it-IT" sz="3800" b="1" dirty="0" err="1">
                <a:solidFill>
                  <a:srgbClr val="C00000"/>
                </a:solidFill>
              </a:rPr>
              <a:t>identità</a:t>
            </a:r>
            <a:endParaRPr lang="fr-FR" altLang="it-IT" sz="3800" b="1" dirty="0">
              <a:solidFill>
                <a:srgbClr val="C00000"/>
              </a:solidFill>
            </a:endParaRPr>
          </a:p>
        </p:txBody>
      </p:sp>
      <p:sp>
        <p:nvSpPr>
          <p:cNvPr id="102405" name="Rectangle 5">
            <a:extLst>
              <a:ext uri="{FF2B5EF4-FFF2-40B4-BE49-F238E27FC236}">
                <a16:creationId xmlns:a16="http://schemas.microsoft.com/office/drawing/2014/main" id="{39BCE59B-5F34-6BB6-DF34-A8CBB5BF8E85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1534886" y="1627187"/>
            <a:ext cx="4419599" cy="4865688"/>
          </a:xfrm>
          <a:solidFill>
            <a:srgbClr val="FFFFFF"/>
          </a:solidFill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320040" indent="-320040">
              <a:lnSpc>
                <a:spcPct val="80000"/>
              </a:lnSpc>
              <a:buNone/>
              <a:defRPr/>
            </a:pPr>
            <a:r>
              <a:rPr lang="fr-FR" sz="4200" b="1" dirty="0">
                <a:solidFill>
                  <a:srgbClr val="C00000"/>
                </a:solidFill>
              </a:rPr>
              <a:t>	</a:t>
            </a:r>
            <a:r>
              <a:rPr lang="fr-FR" sz="4100" dirty="0" err="1"/>
              <a:t>Concezione</a:t>
            </a:r>
            <a:r>
              <a:rPr lang="fr-FR" sz="4100" dirty="0"/>
              <a:t> </a:t>
            </a:r>
            <a:r>
              <a:rPr lang="fr-FR" sz="4100" dirty="0" err="1"/>
              <a:t>essenzialista</a:t>
            </a:r>
            <a:endParaRPr lang="fr-FR" sz="4100" dirty="0"/>
          </a:p>
          <a:p>
            <a:pPr marL="320040" indent="-320040">
              <a:lnSpc>
                <a:spcPct val="80000"/>
              </a:lnSpc>
              <a:buNone/>
              <a:defRPr/>
            </a:pPr>
            <a:r>
              <a:rPr lang="fr-FR" sz="1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</a:p>
          <a:p>
            <a:pPr marL="320040" indent="-320040">
              <a:lnSpc>
                <a:spcPct val="80000"/>
              </a:lnSpc>
              <a:buNone/>
              <a:defRPr/>
            </a:pPr>
            <a:r>
              <a:rPr lang="fr-FR" sz="1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</a:p>
          <a:p>
            <a:pPr marL="320040" indent="-320040">
              <a:lnSpc>
                <a:spcPct val="80000"/>
              </a:lnSpc>
              <a:buNone/>
              <a:defRPr/>
            </a:pPr>
            <a:r>
              <a:rPr lang="fr-FR" sz="1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</a:p>
          <a:p>
            <a:pPr marL="320040" indent="-320040" algn="just">
              <a:lnSpc>
                <a:spcPct val="80000"/>
              </a:lnSpc>
              <a:buNone/>
              <a:defRPr/>
            </a:pPr>
            <a:r>
              <a:rPr lang="fr-FR" sz="1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fr-FR" sz="2600" dirty="0"/>
              <a:t>la </a:t>
            </a:r>
            <a:r>
              <a:rPr lang="fr-FR" sz="2600" dirty="0" err="1"/>
              <a:t>cultura</a:t>
            </a:r>
            <a:r>
              <a:rPr lang="fr-FR" sz="2600" dirty="0"/>
              <a:t>, </a:t>
            </a:r>
            <a:r>
              <a:rPr lang="fr-FR" sz="2600" dirty="0" err="1"/>
              <a:t>così</a:t>
            </a:r>
            <a:r>
              <a:rPr lang="fr-FR" sz="2600" dirty="0"/>
              <a:t> come l’</a:t>
            </a:r>
            <a:r>
              <a:rPr lang="fr-FR" sz="2600" dirty="0" err="1"/>
              <a:t>identità</a:t>
            </a:r>
            <a:r>
              <a:rPr lang="fr-FR" sz="2600" dirty="0"/>
              <a:t>, è un </a:t>
            </a:r>
            <a:r>
              <a:rPr lang="fr-FR" sz="2600" dirty="0" err="1">
                <a:solidFill>
                  <a:srgbClr val="C00000"/>
                </a:solidFill>
              </a:rPr>
              <a:t>attributo</a:t>
            </a:r>
            <a:r>
              <a:rPr lang="fr-FR" sz="2600" dirty="0">
                <a:solidFill>
                  <a:srgbClr val="C00000"/>
                </a:solidFill>
              </a:rPr>
              <a:t> </a:t>
            </a:r>
            <a:r>
              <a:rPr lang="fr-FR" sz="2600" dirty="0" err="1">
                <a:solidFill>
                  <a:srgbClr val="C00000"/>
                </a:solidFill>
              </a:rPr>
              <a:t>del</a:t>
            </a:r>
            <a:r>
              <a:rPr lang="fr-FR" sz="2600" dirty="0">
                <a:solidFill>
                  <a:srgbClr val="C00000"/>
                </a:solidFill>
              </a:rPr>
              <a:t> </a:t>
            </a:r>
            <a:r>
              <a:rPr lang="fr-FR" sz="2600" dirty="0" err="1">
                <a:solidFill>
                  <a:srgbClr val="C00000"/>
                </a:solidFill>
              </a:rPr>
              <a:t>soggetto</a:t>
            </a:r>
            <a:r>
              <a:rPr lang="fr-FR" sz="2600" dirty="0"/>
              <a:t>, </a:t>
            </a:r>
            <a:r>
              <a:rPr lang="fr-FR" sz="2600" dirty="0" err="1"/>
              <a:t>che</a:t>
            </a:r>
            <a:r>
              <a:rPr lang="fr-FR" sz="2600" dirty="0"/>
              <a:t> si </a:t>
            </a:r>
            <a:r>
              <a:rPr lang="fr-FR" sz="2600" dirty="0" err="1"/>
              <a:t>impegna</a:t>
            </a:r>
            <a:r>
              <a:rPr lang="fr-FR" sz="2600" dirty="0"/>
              <a:t> </a:t>
            </a:r>
            <a:r>
              <a:rPr lang="fr-FR" sz="2600" dirty="0" err="1"/>
              <a:t>sul</a:t>
            </a:r>
            <a:r>
              <a:rPr lang="fr-FR" sz="2600" dirty="0"/>
              <a:t> </a:t>
            </a:r>
            <a:r>
              <a:rPr lang="fr-FR" sz="2600" dirty="0" err="1"/>
              <a:t>mantenimento</a:t>
            </a:r>
            <a:r>
              <a:rPr lang="fr-FR" sz="2600" dirty="0"/>
              <a:t> di un </a:t>
            </a:r>
            <a:r>
              <a:rPr lang="fr-FR" sz="2600" dirty="0" err="1"/>
              <a:t>modello</a:t>
            </a:r>
            <a:r>
              <a:rPr lang="fr-FR" sz="2600" dirty="0"/>
              <a:t> </a:t>
            </a:r>
            <a:r>
              <a:rPr lang="fr-FR" sz="2600" dirty="0" err="1"/>
              <a:t>appreso</a:t>
            </a:r>
            <a:r>
              <a:rPr lang="fr-FR" sz="2600" dirty="0"/>
              <a:t> </a:t>
            </a:r>
          </a:p>
          <a:p>
            <a:pPr marL="320040" indent="-320040">
              <a:lnSpc>
                <a:spcPct val="80000"/>
              </a:lnSpc>
              <a:buNone/>
              <a:defRPr/>
            </a:pPr>
            <a:r>
              <a:rPr lang="fr-FR" sz="2600" b="1" dirty="0"/>
              <a:t>	</a:t>
            </a:r>
          </a:p>
          <a:p>
            <a:pPr marL="320040" indent="-320040">
              <a:lnSpc>
                <a:spcPct val="80000"/>
              </a:lnSpc>
              <a:buNone/>
              <a:defRPr/>
            </a:pPr>
            <a:r>
              <a:rPr lang="fr-FR" sz="2600" b="1" dirty="0"/>
              <a:t>	</a:t>
            </a:r>
            <a:r>
              <a:rPr lang="it-IT" sz="2600" dirty="0">
                <a:solidFill>
                  <a:srgbClr val="C00000"/>
                </a:solidFill>
              </a:rPr>
              <a:t>La cultura è appartenenza, ancoraggio stabile, fisso, immutabile (essenzialismo) </a:t>
            </a:r>
          </a:p>
          <a:p>
            <a:pPr marL="320040" indent="-320040">
              <a:lnSpc>
                <a:spcPct val="80000"/>
              </a:lnSpc>
              <a:buNone/>
              <a:defRPr/>
            </a:pPr>
            <a:r>
              <a:rPr lang="it-IT" sz="2600" dirty="0">
                <a:solidFill>
                  <a:srgbClr val="C00000"/>
                </a:solidFill>
              </a:rPr>
              <a:t>	e l’identità è un habitus, un modo di essere stabilizzato del soggetto</a:t>
            </a:r>
          </a:p>
          <a:p>
            <a:pPr marL="320040" indent="-320040">
              <a:lnSpc>
                <a:spcPct val="80000"/>
              </a:lnSpc>
              <a:buFont typeface="Wingdings"/>
              <a:buChar char=""/>
              <a:defRPr/>
            </a:pPr>
            <a:endParaRPr lang="fr-FR" sz="1700" dirty="0"/>
          </a:p>
        </p:txBody>
      </p:sp>
      <p:sp>
        <p:nvSpPr>
          <p:cNvPr id="102406" name="Rectangle 6">
            <a:extLst>
              <a:ext uri="{FF2B5EF4-FFF2-40B4-BE49-F238E27FC236}">
                <a16:creationId xmlns:a16="http://schemas.microsoft.com/office/drawing/2014/main" id="{431BBC35-5B13-FF4E-10CC-0C3D42A4EF6D}"/>
              </a:ext>
            </a:extLst>
          </p:cNvPr>
          <p:cNvSpPr>
            <a:spLocks noGrp="1" noChangeArrowheads="1"/>
          </p:cNvSpPr>
          <p:nvPr>
            <p:ph sz="quarter" idx="2"/>
          </p:nvPr>
        </p:nvSpPr>
        <p:spPr>
          <a:xfrm>
            <a:off x="6369049" y="1589087"/>
            <a:ext cx="4505779" cy="4903787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320040" indent="-320040">
              <a:lnSpc>
                <a:spcPct val="80000"/>
              </a:lnSpc>
              <a:buNone/>
              <a:defRPr/>
            </a:pPr>
            <a:r>
              <a:rPr lang="fr-FR" sz="4200" b="1" dirty="0">
                <a:solidFill>
                  <a:srgbClr val="C00000"/>
                </a:solidFill>
              </a:rPr>
              <a:t>	</a:t>
            </a:r>
            <a:r>
              <a:rPr lang="fr-FR" sz="4200" dirty="0" err="1"/>
              <a:t>Concezione</a:t>
            </a:r>
            <a:r>
              <a:rPr lang="fr-FR" sz="4200" dirty="0"/>
              <a:t> </a:t>
            </a:r>
            <a:r>
              <a:rPr lang="fr-FR" sz="4200" dirty="0" err="1"/>
              <a:t>dialogica</a:t>
            </a:r>
            <a:endParaRPr lang="fr-FR" sz="4200" dirty="0"/>
          </a:p>
          <a:p>
            <a:pPr marL="320040" indent="-320040">
              <a:lnSpc>
                <a:spcPct val="80000"/>
              </a:lnSpc>
              <a:buNone/>
              <a:defRPr/>
            </a:pPr>
            <a:r>
              <a:rPr lang="fr-FR" sz="4200" b="1" dirty="0"/>
              <a:t>	</a:t>
            </a:r>
          </a:p>
          <a:p>
            <a:pPr marL="320040" indent="-320040">
              <a:lnSpc>
                <a:spcPct val="80000"/>
              </a:lnSpc>
              <a:buNone/>
              <a:defRPr/>
            </a:pPr>
            <a:r>
              <a:rPr lang="fr-FR" sz="17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</a:p>
          <a:p>
            <a:pPr marL="320040" indent="-320040">
              <a:lnSpc>
                <a:spcPct val="80000"/>
              </a:lnSpc>
              <a:buNone/>
              <a:defRPr/>
            </a:pPr>
            <a:r>
              <a:rPr lang="fr-FR" sz="17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fr-FR" sz="2600" dirty="0"/>
              <a:t>la </a:t>
            </a:r>
            <a:r>
              <a:rPr lang="fr-FR" sz="2600" dirty="0" err="1"/>
              <a:t>cultura</a:t>
            </a:r>
            <a:r>
              <a:rPr lang="fr-FR" sz="2600" dirty="0"/>
              <a:t>, e anche l’</a:t>
            </a:r>
            <a:r>
              <a:rPr lang="fr-FR" sz="2600" dirty="0" err="1"/>
              <a:t>identità</a:t>
            </a:r>
            <a:r>
              <a:rPr lang="fr-FR" sz="2600" dirty="0"/>
              <a:t>, è </a:t>
            </a:r>
            <a:r>
              <a:rPr lang="fr-FR" sz="2600" dirty="0" err="1">
                <a:solidFill>
                  <a:srgbClr val="C00000"/>
                </a:solidFill>
              </a:rPr>
              <a:t>racconto</a:t>
            </a:r>
            <a:r>
              <a:rPr lang="fr-FR" sz="2600" dirty="0">
                <a:solidFill>
                  <a:srgbClr val="C00000"/>
                </a:solidFill>
              </a:rPr>
              <a:t> di </a:t>
            </a:r>
            <a:r>
              <a:rPr lang="fr-FR" sz="2600" dirty="0" err="1">
                <a:solidFill>
                  <a:srgbClr val="C00000"/>
                </a:solidFill>
              </a:rPr>
              <a:t>sè</a:t>
            </a:r>
            <a:r>
              <a:rPr lang="fr-FR" sz="2600" dirty="0"/>
              <a:t>, </a:t>
            </a:r>
            <a:r>
              <a:rPr lang="fr-FR" sz="2600" dirty="0" err="1"/>
              <a:t>dialogo</a:t>
            </a:r>
            <a:r>
              <a:rPr lang="fr-FR" sz="2600" dirty="0"/>
              <a:t>, </a:t>
            </a:r>
            <a:r>
              <a:rPr lang="fr-FR" sz="2600" dirty="0" err="1"/>
              <a:t>apertura</a:t>
            </a:r>
            <a:r>
              <a:rPr lang="fr-FR" sz="2600" dirty="0"/>
              <a:t> e il </a:t>
            </a:r>
            <a:r>
              <a:rPr lang="fr-FR" sz="2600" dirty="0" err="1"/>
              <a:t>soggetto</a:t>
            </a:r>
            <a:r>
              <a:rPr lang="fr-FR" sz="2600" dirty="0"/>
              <a:t> </a:t>
            </a:r>
            <a:r>
              <a:rPr lang="fr-FR" sz="2600" dirty="0" err="1"/>
              <a:t>esplora</a:t>
            </a:r>
            <a:r>
              <a:rPr lang="fr-FR" sz="2600" dirty="0"/>
              <a:t> le </a:t>
            </a:r>
            <a:r>
              <a:rPr lang="fr-FR" sz="2600" dirty="0" err="1"/>
              <a:t>possibilità</a:t>
            </a:r>
            <a:r>
              <a:rPr lang="fr-FR" sz="2600" dirty="0"/>
              <a:t> di </a:t>
            </a:r>
            <a:r>
              <a:rPr lang="fr-FR" sz="2600" dirty="0" err="1"/>
              <a:t>confronto</a:t>
            </a:r>
            <a:r>
              <a:rPr lang="fr-FR" sz="2600" dirty="0"/>
              <a:t> e di </a:t>
            </a:r>
            <a:r>
              <a:rPr lang="fr-FR" sz="2600" dirty="0" err="1"/>
              <a:t>trasformazione</a:t>
            </a:r>
            <a:endParaRPr lang="fr-FR" sz="2600" dirty="0"/>
          </a:p>
          <a:p>
            <a:pPr marL="320040" indent="-320040">
              <a:lnSpc>
                <a:spcPct val="80000"/>
              </a:lnSpc>
              <a:buNone/>
              <a:defRPr/>
            </a:pPr>
            <a:r>
              <a:rPr lang="fr-FR" sz="2600" dirty="0"/>
              <a:t>	</a:t>
            </a:r>
          </a:p>
          <a:p>
            <a:pPr marL="320040" indent="-320040" algn="just">
              <a:lnSpc>
                <a:spcPct val="80000"/>
              </a:lnSpc>
              <a:buNone/>
              <a:defRPr/>
            </a:pPr>
            <a:r>
              <a:rPr lang="it-IT" sz="2600" dirty="0">
                <a:solidFill>
                  <a:schemeClr val="tx2"/>
                </a:solidFill>
              </a:rPr>
              <a:t>	</a:t>
            </a:r>
            <a:r>
              <a:rPr lang="it-IT" sz="2600" dirty="0">
                <a:solidFill>
                  <a:srgbClr val="C00000"/>
                </a:solidFill>
              </a:rPr>
              <a:t>La cultura è risorsa per l’azione, spazio di scambio, narrazione condivisa o contestata; l’identità è un processo dialogico, è aperta e in continua ridefinizione e ricomposizione</a:t>
            </a:r>
            <a:endParaRPr lang="fr-FR" sz="2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1000"/>
                                        <p:tgtEl>
                                          <p:spTgt spid="10240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1000"/>
                                        <p:tgtEl>
                                          <p:spTgt spid="10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1000"/>
                                        <p:tgtEl>
                                          <p:spTgt spid="1024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1000"/>
                                        <p:tgtEl>
                                          <p:spTgt spid="1024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1000"/>
                                        <p:tgtEl>
                                          <p:spTgt spid="1024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1000"/>
                                        <p:tgtEl>
                                          <p:spTgt spid="1024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1000"/>
                                        <p:tgtEl>
                                          <p:spTgt spid="1024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1000"/>
                                        <p:tgtEl>
                                          <p:spTgt spid="1024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1000"/>
                                        <p:tgtEl>
                                          <p:spTgt spid="1024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1000"/>
                                        <p:tgtEl>
                                          <p:spTgt spid="1024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1000"/>
                                        <p:tgtEl>
                                          <p:spTgt spid="102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8" dur="1000"/>
                                        <p:tgtEl>
                                          <p:spTgt spid="1024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3" dur="1000"/>
                                        <p:tgtEl>
                                          <p:spTgt spid="1024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8" dur="1000"/>
                                        <p:tgtEl>
                                          <p:spTgt spid="1024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3" dur="1000"/>
                                        <p:tgtEl>
                                          <p:spTgt spid="1024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8" dur="1000"/>
                                        <p:tgtEl>
                                          <p:spTgt spid="1024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4" grpId="0"/>
      <p:bldP spid="102405" grpId="0" build="p" animBg="1"/>
      <p:bldP spid="102406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0A2D796-BB87-E366-0A9F-A62ACFF15B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4825" y="188913"/>
            <a:ext cx="8153400" cy="9906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it-IT" altLang="it-IT" sz="3600" b="1">
                <a:solidFill>
                  <a:srgbClr val="C00000"/>
                </a:solidFill>
              </a:rPr>
              <a:t>Aspettative da parte della società di arrivo …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B16D014C-DD24-79D4-CD34-15B520F30AA8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1738313" y="1714500"/>
            <a:ext cx="8153400" cy="4495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it-IT" i="1" dirty="0"/>
              <a:t>È bene che diventino come noi, che scompaiano le differenze, per poter far parte devono apprezzare i valori della nostra società e della nostra cultura</a:t>
            </a:r>
          </a:p>
          <a:p>
            <a:pPr>
              <a:defRPr/>
            </a:pPr>
            <a:r>
              <a:rPr lang="it-IT" dirty="0"/>
              <a:t>Non abbiamo niente in comune … sono radicalmente diversi, possono stare qui, ma non interferire con le nostre abitudini e le nostre tradizioni</a:t>
            </a:r>
          </a:p>
          <a:p>
            <a:pPr>
              <a:defRPr/>
            </a:pPr>
            <a:r>
              <a:rPr lang="it-IT" i="1" dirty="0"/>
              <a:t>Le culture e le persone sono sempre state in movimento, oggi questo è ancora più evidente, c’è un mescolamento continuo che rappresenta una ricchezza di esperienze e di possibilità</a:t>
            </a:r>
          </a:p>
          <a:p>
            <a:pPr marL="320040" indent="-320040">
              <a:buNone/>
              <a:defRPr/>
            </a:pPr>
            <a:endParaRPr lang="it-IT" sz="24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 autoUpdateAnimBg="0"/>
      <p:bldP spid="67587" grpI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E56C4F56-4DC8-32A6-5140-16821F3AE8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09750" y="285750"/>
            <a:ext cx="8072438" cy="990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t-IT" b="1" dirty="0">
                <a:solidFill>
                  <a:srgbClr val="C00000"/>
                </a:solidFill>
              </a:rPr>
              <a:t>Aspettative da parte di chi arriva …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765882CE-7685-DC19-1A57-900966D50A94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1881189" y="1571625"/>
            <a:ext cx="7786687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altLang="it-IT" sz="2400"/>
              <a:t>La cosa più importante è riuscire a inserirsi nella società di accoglienza il più presto possibile, imparando lingua, abitudini, valori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400" i="1"/>
              <a:t>Mi piacerebbe poter far parte della nuova realtà senza abbandonare del tutto le mie convinzioni, i miei valori, le mie tradizioni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400"/>
              <a:t>Non so quanto mi fermerò qui, ma la mia intenzione è quella di tornare nel mio paese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2400" i="1"/>
              <a:t>Non so bene cosa desidero per me e per i miei figli, in realtà vedo difficoltà di accettazione reciproca, molto disorientamento e tanta confusione</a:t>
            </a:r>
          </a:p>
          <a:p>
            <a:pPr eaLnBrk="1" hangingPunct="1">
              <a:lnSpc>
                <a:spcPct val="90000"/>
              </a:lnSpc>
            </a:pPr>
            <a:endParaRPr lang="it-IT" altLang="it-IT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33EE3F77-A393-0613-5DA3-5195017A01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fr-FR" altLang="it-IT" b="1">
                <a:solidFill>
                  <a:srgbClr val="C00000"/>
                </a:solidFill>
              </a:rPr>
              <a:t>Quale integrazione ?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7B73498D-18D2-2C40-7C1F-06BA83D6C26E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1660185" y="1567544"/>
            <a:ext cx="8871630" cy="49244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fr-FR" altLang="it-IT" sz="3400" dirty="0" err="1">
                <a:solidFill>
                  <a:srgbClr val="C00000"/>
                </a:solidFill>
              </a:rPr>
              <a:t>Aspettative</a:t>
            </a:r>
            <a:r>
              <a:rPr lang="fr-FR" altLang="it-IT" sz="3400" dirty="0">
                <a:solidFill>
                  <a:srgbClr val="C00000"/>
                </a:solidFill>
              </a:rPr>
              <a:t> di </a:t>
            </a:r>
            <a:r>
              <a:rPr lang="fr-FR" altLang="it-IT" sz="3400" dirty="0" err="1">
                <a:solidFill>
                  <a:srgbClr val="C00000"/>
                </a:solidFill>
              </a:rPr>
              <a:t>integrazione</a:t>
            </a:r>
            <a:endParaRPr lang="fr-FR" altLang="it-IT" sz="3400" dirty="0">
              <a:solidFill>
                <a:srgbClr val="C00000"/>
              </a:solidFill>
            </a:endParaRP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altLang="it-IT" sz="2600" dirty="0"/>
              <a:t>	la </a:t>
            </a:r>
            <a:r>
              <a:rPr lang="fr-FR" altLang="it-IT" sz="2600" dirty="0" err="1"/>
              <a:t>società</a:t>
            </a:r>
            <a:r>
              <a:rPr lang="fr-FR" altLang="it-IT" sz="2600" dirty="0"/>
              <a:t> di </a:t>
            </a:r>
            <a:r>
              <a:rPr lang="fr-FR" altLang="it-IT" sz="2600" dirty="0" err="1"/>
              <a:t>accoglienza</a:t>
            </a:r>
            <a:r>
              <a:rPr lang="fr-FR" altLang="it-IT" sz="2600" dirty="0"/>
              <a:t> </a:t>
            </a:r>
            <a:r>
              <a:rPr lang="fr-FR" altLang="it-IT" sz="2600" dirty="0" err="1"/>
              <a:t>sviluppa</a:t>
            </a:r>
            <a:r>
              <a:rPr lang="fr-FR" altLang="it-IT" sz="2600" dirty="0"/>
              <a:t> </a:t>
            </a:r>
            <a:r>
              <a:rPr lang="fr-FR" altLang="it-IT" sz="2600" dirty="0" err="1"/>
              <a:t>aspettative</a:t>
            </a:r>
            <a:r>
              <a:rPr lang="fr-FR" altLang="it-IT" sz="2600" dirty="0"/>
              <a:t> di </a:t>
            </a:r>
            <a:r>
              <a:rPr lang="fr-FR" altLang="it-IT" sz="2600" dirty="0" err="1"/>
              <a:t>integrazione</a:t>
            </a:r>
            <a:r>
              <a:rPr lang="fr-FR" altLang="it-IT" sz="2600" dirty="0"/>
              <a:t> (</a:t>
            </a:r>
            <a:r>
              <a:rPr lang="fr-FR" altLang="it-IT" sz="2600" dirty="0" err="1"/>
              <a:t>assimilazione</a:t>
            </a:r>
            <a:r>
              <a:rPr lang="fr-FR" altLang="it-IT" sz="2600" dirty="0"/>
              <a:t>, </a:t>
            </a:r>
            <a:r>
              <a:rPr lang="fr-FR" altLang="it-IT" sz="2600" dirty="0" err="1"/>
              <a:t>adattamento</a:t>
            </a:r>
            <a:r>
              <a:rPr lang="fr-FR" altLang="it-IT" sz="2600" dirty="0"/>
              <a:t>, </a:t>
            </a:r>
            <a:r>
              <a:rPr lang="fr-FR" altLang="it-IT" sz="2600" dirty="0" err="1"/>
              <a:t>acculturazione</a:t>
            </a:r>
            <a:r>
              <a:rPr lang="fr-FR" altLang="it-IT" sz="2600" dirty="0"/>
              <a:t>,  </a:t>
            </a:r>
            <a:r>
              <a:rPr lang="fr-FR" altLang="it-IT" sz="2600" dirty="0" err="1"/>
              <a:t>scambio</a:t>
            </a:r>
            <a:r>
              <a:rPr lang="fr-FR" altLang="it-IT" sz="2600" dirty="0"/>
              <a:t> …)</a:t>
            </a:r>
          </a:p>
          <a:p>
            <a:pPr eaLnBrk="1" hangingPunct="1">
              <a:lnSpc>
                <a:spcPct val="90000"/>
              </a:lnSpc>
            </a:pPr>
            <a:r>
              <a:rPr lang="fr-FR" altLang="it-IT" sz="3400" dirty="0" err="1">
                <a:solidFill>
                  <a:srgbClr val="C00000"/>
                </a:solidFill>
              </a:rPr>
              <a:t>Progetti</a:t>
            </a:r>
            <a:r>
              <a:rPr lang="fr-FR" altLang="it-IT" sz="3400" dirty="0">
                <a:solidFill>
                  <a:srgbClr val="C00000"/>
                </a:solidFill>
              </a:rPr>
              <a:t> di </a:t>
            </a:r>
            <a:r>
              <a:rPr lang="fr-FR" altLang="it-IT" sz="3400" dirty="0" err="1">
                <a:solidFill>
                  <a:srgbClr val="C00000"/>
                </a:solidFill>
              </a:rPr>
              <a:t>integrazione</a:t>
            </a:r>
            <a:endParaRPr lang="fr-FR" altLang="it-IT" sz="3400" dirty="0">
              <a:solidFill>
                <a:srgbClr val="C00000"/>
              </a:solidFill>
            </a:endParaRP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altLang="it-IT" sz="2600" dirty="0"/>
              <a:t>	i </a:t>
            </a:r>
            <a:r>
              <a:rPr lang="fr-FR" altLang="it-IT" sz="2600" dirty="0" err="1"/>
              <a:t>migranti</a:t>
            </a:r>
            <a:r>
              <a:rPr lang="fr-FR" altLang="it-IT" sz="2600" dirty="0"/>
              <a:t> </a:t>
            </a:r>
            <a:r>
              <a:rPr lang="fr-FR" altLang="it-IT" sz="2600" dirty="0" err="1"/>
              <a:t>sviluppano</a:t>
            </a:r>
            <a:r>
              <a:rPr lang="fr-FR" altLang="it-IT" sz="2600" dirty="0"/>
              <a:t> </a:t>
            </a:r>
            <a:r>
              <a:rPr lang="fr-FR" altLang="it-IT" sz="2600" dirty="0" err="1"/>
              <a:t>progetti</a:t>
            </a:r>
            <a:r>
              <a:rPr lang="fr-FR" altLang="it-IT" sz="2600" dirty="0"/>
              <a:t> </a:t>
            </a:r>
            <a:r>
              <a:rPr lang="fr-FR" altLang="it-IT" sz="2600" dirty="0" err="1"/>
              <a:t>individuali</a:t>
            </a:r>
            <a:r>
              <a:rPr lang="fr-FR" altLang="it-IT" sz="2600" dirty="0"/>
              <a:t> o di </a:t>
            </a:r>
            <a:r>
              <a:rPr lang="fr-FR" altLang="it-IT" sz="2600" dirty="0" err="1"/>
              <a:t>gruppo</a:t>
            </a:r>
            <a:r>
              <a:rPr lang="fr-FR" altLang="it-IT" sz="2600" dirty="0"/>
              <a:t> verso l’</a:t>
            </a:r>
            <a:r>
              <a:rPr lang="fr-FR" altLang="it-IT" sz="2600" dirty="0" err="1"/>
              <a:t>integrazione</a:t>
            </a:r>
            <a:r>
              <a:rPr lang="fr-FR" altLang="it-IT" sz="2600" dirty="0"/>
              <a:t> (</a:t>
            </a:r>
            <a:r>
              <a:rPr lang="fr-FR" altLang="it-IT" sz="2600" dirty="0" err="1"/>
              <a:t>completa</a:t>
            </a:r>
            <a:r>
              <a:rPr lang="fr-FR" altLang="it-IT" sz="2600" dirty="0"/>
              <a:t>, </a:t>
            </a:r>
            <a:r>
              <a:rPr lang="fr-FR" altLang="it-IT" sz="2600" dirty="0" err="1"/>
              <a:t>parziale</a:t>
            </a:r>
            <a:r>
              <a:rPr lang="fr-FR" altLang="it-IT" sz="2600" dirty="0"/>
              <a:t>, </a:t>
            </a:r>
            <a:r>
              <a:rPr lang="fr-FR" altLang="it-IT" sz="2600" dirty="0" err="1"/>
              <a:t>temporanea</a:t>
            </a:r>
            <a:r>
              <a:rPr lang="fr-FR" altLang="it-IT" sz="2600" dirty="0"/>
              <a:t>…)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fr-FR" altLang="it-IT" sz="2600" dirty="0"/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altLang="it-IT" sz="3600" dirty="0">
                <a:solidFill>
                  <a:srgbClr val="C00000"/>
                </a:solidFill>
              </a:rPr>
              <a:t>È importante </a:t>
            </a:r>
            <a:r>
              <a:rPr lang="fr-FR" altLang="it-IT" sz="3600" dirty="0" err="1">
                <a:solidFill>
                  <a:srgbClr val="C00000"/>
                </a:solidFill>
              </a:rPr>
              <a:t>considerare</a:t>
            </a:r>
            <a:r>
              <a:rPr lang="fr-FR" altLang="it-IT" sz="3600" dirty="0">
                <a:solidFill>
                  <a:srgbClr val="C00000"/>
                </a:solidFill>
              </a:rPr>
              <a:t> l’</a:t>
            </a:r>
            <a:r>
              <a:rPr lang="fr-FR" altLang="it-IT" sz="3600" dirty="0" err="1">
                <a:solidFill>
                  <a:srgbClr val="C00000"/>
                </a:solidFill>
              </a:rPr>
              <a:t>esistenza</a:t>
            </a:r>
            <a:r>
              <a:rPr lang="fr-FR" altLang="it-IT" sz="3600" dirty="0">
                <a:solidFill>
                  <a:srgbClr val="C00000"/>
                </a:solidFill>
              </a:rPr>
              <a:t> di </a:t>
            </a:r>
            <a:r>
              <a:rPr lang="fr-FR" altLang="it-IT" sz="3600" dirty="0" err="1">
                <a:solidFill>
                  <a:srgbClr val="C00000"/>
                </a:solidFill>
              </a:rPr>
              <a:t>una</a:t>
            </a:r>
            <a:r>
              <a:rPr lang="fr-FR" altLang="it-IT" sz="3600" dirty="0">
                <a:solidFill>
                  <a:srgbClr val="C00000"/>
                </a:solidFill>
              </a:rPr>
              <a:t> </a:t>
            </a:r>
            <a:r>
              <a:rPr lang="fr-FR" altLang="it-IT" sz="3600" dirty="0" err="1">
                <a:solidFill>
                  <a:srgbClr val="C00000"/>
                </a:solidFill>
              </a:rPr>
              <a:t>pluralità</a:t>
            </a:r>
            <a:r>
              <a:rPr lang="fr-FR" altLang="it-IT" sz="3600" dirty="0">
                <a:solidFill>
                  <a:srgbClr val="C00000"/>
                </a:solidFill>
              </a:rPr>
              <a:t> di </a:t>
            </a:r>
            <a:r>
              <a:rPr lang="fr-FR" altLang="it-IT" sz="3600" dirty="0" err="1">
                <a:solidFill>
                  <a:srgbClr val="C00000"/>
                </a:solidFill>
              </a:rPr>
              <a:t>punti</a:t>
            </a:r>
            <a:r>
              <a:rPr lang="fr-FR" altLang="it-IT" sz="3600" dirty="0">
                <a:solidFill>
                  <a:srgbClr val="C00000"/>
                </a:solidFill>
              </a:rPr>
              <a:t> di vista e di </a:t>
            </a:r>
            <a:r>
              <a:rPr lang="fr-FR" altLang="it-IT" sz="3600" dirty="0" err="1">
                <a:solidFill>
                  <a:srgbClr val="C00000"/>
                </a:solidFill>
              </a:rPr>
              <a:t>aspettative</a:t>
            </a:r>
            <a:r>
              <a:rPr lang="fr-FR" altLang="it-IT" sz="3600" dirty="0">
                <a:solidFill>
                  <a:srgbClr val="C0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20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E4A28A03-E0C1-1B26-7582-C3D57E3442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5188" y="152400"/>
            <a:ext cx="8532812" cy="1189038"/>
          </a:xfrm>
        </p:spPr>
        <p:txBody>
          <a:bodyPr/>
          <a:lstStyle/>
          <a:p>
            <a:pPr algn="ctr" eaLnBrk="1" hangingPunct="1"/>
            <a:r>
              <a:rPr lang="it-IT" altLang="it-IT" sz="3600" b="1">
                <a:solidFill>
                  <a:srgbClr val="C00000"/>
                </a:solidFill>
              </a:rPr>
              <a:t>L’incontro tra culture in un </a:t>
            </a:r>
            <a:br>
              <a:rPr lang="it-IT" altLang="it-IT" sz="3600" b="1">
                <a:solidFill>
                  <a:srgbClr val="C00000"/>
                </a:solidFill>
              </a:rPr>
            </a:br>
            <a:r>
              <a:rPr lang="it-IT" altLang="it-IT" sz="3600" b="1">
                <a:solidFill>
                  <a:srgbClr val="C00000"/>
                </a:solidFill>
              </a:rPr>
              <a:t>contesto pluralistico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5988ADB5-5DBA-7072-0633-2A05AED8AE11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2238375" y="1571626"/>
            <a:ext cx="7924800" cy="4644117"/>
          </a:xfrm>
        </p:spPr>
        <p:txBody>
          <a:bodyPr/>
          <a:lstStyle/>
          <a:p>
            <a:pPr algn="just" eaLnBrk="1" hangingPunct="1"/>
            <a:r>
              <a:rPr lang="it-IT" altLang="it-IT" sz="2400" dirty="0"/>
              <a:t>è un incontro </a:t>
            </a:r>
            <a:r>
              <a:rPr lang="it-IT" altLang="it-IT" sz="2400" dirty="0">
                <a:solidFill>
                  <a:srgbClr val="C00000"/>
                </a:solidFill>
              </a:rPr>
              <a:t>tra persone</a:t>
            </a:r>
            <a:r>
              <a:rPr lang="it-IT" altLang="it-IT" sz="2400" dirty="0"/>
              <a:t>, con le loro storie, le loro idee, i loro bisogni, i loro sogni</a:t>
            </a:r>
          </a:p>
          <a:p>
            <a:pPr algn="just" eaLnBrk="1" hangingPunct="1"/>
            <a:r>
              <a:rPr lang="it-IT" altLang="it-IT" sz="2400" dirty="0">
                <a:solidFill>
                  <a:srgbClr val="C00000"/>
                </a:solidFill>
              </a:rPr>
              <a:t>le persone sono attive</a:t>
            </a:r>
            <a:r>
              <a:rPr lang="it-IT" altLang="it-IT" sz="2400" dirty="0"/>
              <a:t>, elaborano, modificano, influenzano e si fanno influenzare, imparano </a:t>
            </a:r>
          </a:p>
          <a:p>
            <a:pPr algn="just" eaLnBrk="1" hangingPunct="1"/>
            <a:r>
              <a:rPr lang="it-IT" altLang="it-IT" sz="2400" dirty="0">
                <a:solidFill>
                  <a:srgbClr val="C00000"/>
                </a:solidFill>
              </a:rPr>
              <a:t>Le culture sono “porose”</a:t>
            </a:r>
            <a:r>
              <a:rPr lang="it-IT" altLang="it-IT" sz="2400" dirty="0"/>
              <a:t>,</a:t>
            </a:r>
            <a:r>
              <a:rPr lang="it-IT" altLang="it-IT" sz="2400" dirty="0">
                <a:solidFill>
                  <a:srgbClr val="C00000"/>
                </a:solidFill>
              </a:rPr>
              <a:t> </a:t>
            </a:r>
            <a:r>
              <a:rPr lang="it-IT" altLang="it-IT" sz="2400" dirty="0"/>
              <a:t>nessuna cultura è “pura”, incontaminata</a:t>
            </a:r>
          </a:p>
          <a:p>
            <a:pPr algn="just" eaLnBrk="1" hangingPunct="1"/>
            <a:r>
              <a:rPr lang="it-IT" altLang="it-IT" sz="2400" dirty="0"/>
              <a:t>Nella realtà multiculturale contemporanea si sviluppano processi di </a:t>
            </a:r>
            <a:r>
              <a:rPr lang="it-IT" altLang="it-IT" sz="2400" dirty="0">
                <a:solidFill>
                  <a:srgbClr val="C00000"/>
                </a:solidFill>
              </a:rPr>
              <a:t>mescolamento</a:t>
            </a:r>
            <a:r>
              <a:rPr lang="it-IT" altLang="it-IT" sz="2400" dirty="0"/>
              <a:t>, ibridazione, </a:t>
            </a:r>
            <a:r>
              <a:rPr lang="it-IT" altLang="it-IT" sz="2400" dirty="0" err="1"/>
              <a:t>métissage</a:t>
            </a:r>
            <a:r>
              <a:rPr lang="it-IT" altLang="it-IT" sz="2400" dirty="0"/>
              <a:t>, anche al di là della volontà dei singoli e della loro consapevolezza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it-IT" altLang="it-IT" sz="2400" b="1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6" grpId="0" autoUpdateAnimBg="0"/>
      <p:bldP spid="9318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61389D-290E-027F-4FAD-1C7A8C6F0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85751"/>
            <a:ext cx="7772400" cy="1141413"/>
          </a:xfrm>
        </p:spPr>
        <p:txBody>
          <a:bodyPr/>
          <a:lstStyle/>
          <a:p>
            <a:pPr eaLnBrk="1" hangingPunct="1"/>
            <a:r>
              <a:rPr lang="it-IT" altLang="it-IT" sz="3600" b="1">
                <a:solidFill>
                  <a:srgbClr val="C00000"/>
                </a:solidFill>
              </a:rPr>
              <a:t>Critiche al modello assimilazionista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9987E8B-3A3A-7E83-3727-978CA7C9D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6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it-IT" altLang="it-IT" dirty="0"/>
              <a:t>L’assimilazione  contempla solo la direzione verso la cultura di accoglienza</a:t>
            </a:r>
          </a:p>
          <a:p>
            <a:pPr eaLnBrk="1" hangingPunct="1"/>
            <a:r>
              <a:rPr lang="it-IT" altLang="it-IT" dirty="0"/>
              <a:t>Ipotizza l’esistenza, nella società di accoglienza, di un modello culturale unitario, dominante e coercitivo</a:t>
            </a:r>
          </a:p>
          <a:p>
            <a:pPr eaLnBrk="1" hangingPunct="1"/>
            <a:r>
              <a:rPr lang="it-IT" altLang="it-IT" dirty="0"/>
              <a:t>Non considera la reciproca influenza del contatto tra culture</a:t>
            </a:r>
          </a:p>
          <a:p>
            <a:pPr eaLnBrk="1" hangingPunct="1"/>
            <a:r>
              <a:rPr lang="it-IT" altLang="it-IT" dirty="0"/>
              <a:t>Non considera la variabilità e le strategie plurime e diversificate dei soggetti e dei gruppi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olo 1">
            <a:extLst>
              <a:ext uri="{FF2B5EF4-FFF2-40B4-BE49-F238E27FC236}">
                <a16:creationId xmlns:a16="http://schemas.microsoft.com/office/drawing/2014/main" id="{504FF31C-E084-BF32-F063-35D045676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it-IT" altLang="it-IT" sz="3600" b="1">
                <a:solidFill>
                  <a:srgbClr val="C00000"/>
                </a:solidFill>
              </a:rPr>
              <a:t>Critiche al modello relativista e tollerante</a:t>
            </a:r>
          </a:p>
        </p:txBody>
      </p:sp>
      <p:sp>
        <p:nvSpPr>
          <p:cNvPr id="35843" name="Segnaposto contenuto 2">
            <a:extLst>
              <a:ext uri="{FF2B5EF4-FFF2-40B4-BE49-F238E27FC236}">
                <a16:creationId xmlns:a16="http://schemas.microsoft.com/office/drawing/2014/main" id="{7E20A2A6-1E11-967C-481F-7DE8E875369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136775" y="1600200"/>
            <a:ext cx="8153400" cy="4495800"/>
          </a:xfrm>
        </p:spPr>
        <p:txBody>
          <a:bodyPr/>
          <a:lstStyle/>
          <a:p>
            <a:r>
              <a:rPr lang="it-IT" altLang="it-IT" dirty="0"/>
              <a:t>Ritiene che tutte le culture hanno pari dignità, ma con ciò rende indifferente e relativa qualsiasi scelta valoriale e normativa</a:t>
            </a:r>
          </a:p>
          <a:p>
            <a:endParaRPr lang="it-IT" altLang="it-IT" dirty="0"/>
          </a:p>
          <a:p>
            <a:r>
              <a:rPr lang="it-IT" altLang="it-IT" dirty="0"/>
              <a:t>La tolleranza può mascherare l’indifferenza e quindi la separazione, fino alla vera e propria segregazione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>
            <a:extLst>
              <a:ext uri="{FF2B5EF4-FFF2-40B4-BE49-F238E27FC236}">
                <a16:creationId xmlns:a16="http://schemas.microsoft.com/office/drawing/2014/main" id="{BCDAEBEB-A587-C1FE-C6E5-DBAA748D5EE9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2279650" y="2286000"/>
            <a:ext cx="7778750" cy="3951288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it-IT" altLang="it-IT" dirty="0"/>
              <a:t>L’incontro tra culture </a:t>
            </a:r>
            <a:r>
              <a:rPr lang="it-IT" altLang="it-IT" i="1" dirty="0">
                <a:solidFill>
                  <a:srgbClr val="C00000"/>
                </a:solidFill>
              </a:rPr>
              <a:t>non può essere evitato</a:t>
            </a:r>
          </a:p>
          <a:p>
            <a:pPr eaLnBrk="1" hangingPunct="1"/>
            <a:r>
              <a:rPr lang="it-IT" altLang="it-IT" dirty="0"/>
              <a:t>L’incontro tra culture </a:t>
            </a:r>
            <a:r>
              <a:rPr lang="it-IT" altLang="it-IT" i="1" dirty="0">
                <a:solidFill>
                  <a:srgbClr val="C00000"/>
                </a:solidFill>
              </a:rPr>
              <a:t>non è mai finito</a:t>
            </a:r>
          </a:p>
          <a:p>
            <a:pPr eaLnBrk="1" hangingPunct="1"/>
            <a:r>
              <a:rPr lang="it-IT" altLang="it-IT" dirty="0"/>
              <a:t>Nell’incontro tra culture </a:t>
            </a:r>
            <a:r>
              <a:rPr lang="it-IT" altLang="it-IT" i="1" dirty="0">
                <a:solidFill>
                  <a:srgbClr val="C00000"/>
                </a:solidFill>
              </a:rPr>
              <a:t>gli esiti non sono scontati</a:t>
            </a:r>
          </a:p>
          <a:p>
            <a:pPr eaLnBrk="1" hangingPunct="1"/>
            <a:r>
              <a:rPr lang="it-IT" altLang="it-IT" dirty="0"/>
              <a:t>L’incontro tra culture richiede </a:t>
            </a:r>
            <a:r>
              <a:rPr lang="it-IT" altLang="it-IT" i="1" dirty="0">
                <a:solidFill>
                  <a:srgbClr val="C00000"/>
                </a:solidFill>
              </a:rPr>
              <a:t>sensibilità e competenza comunicativa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it-IT" altLang="it-IT" sz="2600" dirty="0"/>
              <a:t>	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EFC5561-19D3-DFD5-0898-C2875B1DE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3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3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300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1A9EA315-22CA-D4EF-B2A2-3588887CA7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pPr eaLnBrk="1" hangingPunct="1"/>
            <a:r>
              <a:rPr lang="fr-FR" altLang="it-IT" sz="4000" b="1" dirty="0">
                <a:solidFill>
                  <a:srgbClr val="C00000"/>
                </a:solidFill>
              </a:rPr>
              <a:t>Le </a:t>
            </a:r>
            <a:r>
              <a:rPr lang="fr-FR" altLang="it-IT" sz="4000" b="1" dirty="0" err="1">
                <a:solidFill>
                  <a:srgbClr val="C00000"/>
                </a:solidFill>
              </a:rPr>
              <a:t>sfide</a:t>
            </a:r>
            <a:r>
              <a:rPr lang="fr-FR" altLang="it-IT" sz="4000" b="1" dirty="0">
                <a:solidFill>
                  <a:srgbClr val="C00000"/>
                </a:solidFill>
              </a:rPr>
              <a:t> </a:t>
            </a:r>
            <a:r>
              <a:rPr lang="fr-FR" altLang="it-IT" sz="4000" b="1" dirty="0" err="1">
                <a:solidFill>
                  <a:srgbClr val="C00000"/>
                </a:solidFill>
              </a:rPr>
              <a:t>del</a:t>
            </a:r>
            <a:r>
              <a:rPr lang="fr-FR" altLang="it-IT" sz="4000" b="1" dirty="0">
                <a:solidFill>
                  <a:srgbClr val="C00000"/>
                </a:solidFill>
              </a:rPr>
              <a:t> </a:t>
            </a:r>
            <a:r>
              <a:rPr lang="fr-FR" altLang="it-IT" sz="4000" b="1" dirty="0" err="1">
                <a:solidFill>
                  <a:srgbClr val="C00000"/>
                </a:solidFill>
              </a:rPr>
              <a:t>dialogo</a:t>
            </a:r>
            <a:r>
              <a:rPr lang="fr-FR" altLang="it-IT" sz="4000" b="1" dirty="0">
                <a:solidFill>
                  <a:srgbClr val="C00000"/>
                </a:solidFill>
              </a:rPr>
              <a:t> </a:t>
            </a:r>
            <a:r>
              <a:rPr lang="fr-FR" altLang="it-IT" sz="4000" b="1" dirty="0" err="1">
                <a:solidFill>
                  <a:srgbClr val="C00000"/>
                </a:solidFill>
              </a:rPr>
              <a:t>interculturale</a:t>
            </a:r>
            <a:endParaRPr lang="fr-FR" altLang="it-IT" sz="4000" b="1" dirty="0">
              <a:solidFill>
                <a:srgbClr val="C00000"/>
              </a:solidFill>
            </a:endParaRP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893394E1-A288-57D5-EF0A-B984FF7FCF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52600" y="1600200"/>
            <a:ext cx="8763000" cy="4495800"/>
          </a:xfrm>
        </p:spPr>
        <p:txBody>
          <a:bodyPr/>
          <a:lstStyle/>
          <a:p>
            <a:pPr eaLnBrk="1" hangingPunct="1"/>
            <a:r>
              <a:rPr lang="fr-FR" altLang="it-IT" dirty="0" err="1"/>
              <a:t>Andare</a:t>
            </a:r>
            <a:r>
              <a:rPr lang="fr-FR" altLang="it-IT" dirty="0"/>
              <a:t> al di là di </a:t>
            </a:r>
            <a:r>
              <a:rPr lang="fr-FR" altLang="it-IT" dirty="0" err="1"/>
              <a:t>una</a:t>
            </a:r>
            <a:r>
              <a:rPr lang="fr-FR" altLang="it-IT" dirty="0"/>
              <a:t> semplice </a:t>
            </a:r>
            <a:r>
              <a:rPr lang="fr-FR" altLang="it-IT" dirty="0" err="1"/>
              <a:t>affermazione</a:t>
            </a:r>
            <a:r>
              <a:rPr lang="fr-FR" altLang="it-IT" dirty="0"/>
              <a:t> di </a:t>
            </a:r>
            <a:r>
              <a:rPr lang="fr-FR" altLang="it-IT" dirty="0" err="1"/>
              <a:t>principio</a:t>
            </a:r>
            <a:r>
              <a:rPr lang="fr-FR" altLang="it-IT" dirty="0"/>
              <a:t>, « data per </a:t>
            </a:r>
            <a:r>
              <a:rPr lang="fr-FR" altLang="it-IT" dirty="0" err="1"/>
              <a:t>scontata</a:t>
            </a:r>
            <a:r>
              <a:rPr lang="fr-FR" altLang="it-IT" dirty="0"/>
              <a:t> »</a:t>
            </a:r>
          </a:p>
          <a:p>
            <a:pPr eaLnBrk="1" hangingPunct="1"/>
            <a:r>
              <a:rPr lang="fr-FR" altLang="it-IT" dirty="0" err="1"/>
              <a:t>Cogliere</a:t>
            </a:r>
            <a:r>
              <a:rPr lang="fr-FR" altLang="it-IT" dirty="0"/>
              <a:t> la </a:t>
            </a:r>
            <a:r>
              <a:rPr lang="fr-FR" altLang="it-IT" dirty="0" err="1"/>
              <a:t>problematicità</a:t>
            </a:r>
            <a:r>
              <a:rPr lang="fr-FR" altLang="it-IT" dirty="0"/>
              <a:t> </a:t>
            </a:r>
            <a:r>
              <a:rPr lang="fr-FR" altLang="it-IT" dirty="0" err="1"/>
              <a:t>del</a:t>
            </a:r>
            <a:r>
              <a:rPr lang="fr-FR" altLang="it-IT" dirty="0"/>
              <a:t> </a:t>
            </a:r>
            <a:r>
              <a:rPr lang="fr-FR" altLang="it-IT" dirty="0" err="1"/>
              <a:t>dialogo</a:t>
            </a:r>
            <a:r>
              <a:rPr lang="fr-FR" altLang="it-IT" dirty="0"/>
              <a:t> </a:t>
            </a:r>
            <a:r>
              <a:rPr lang="fr-FR" altLang="it-IT" dirty="0" err="1"/>
              <a:t>interculturale</a:t>
            </a:r>
            <a:r>
              <a:rPr lang="fr-FR" altLang="it-IT" dirty="0"/>
              <a:t> e le sue </a:t>
            </a:r>
            <a:r>
              <a:rPr lang="fr-FR" altLang="it-IT" dirty="0" err="1"/>
              <a:t>difficoltà</a:t>
            </a:r>
            <a:endParaRPr lang="fr-FR" altLang="it-IT" dirty="0"/>
          </a:p>
          <a:p>
            <a:pPr eaLnBrk="1" hangingPunct="1"/>
            <a:r>
              <a:rPr lang="fr-FR" altLang="it-IT" dirty="0" err="1"/>
              <a:t>Mettere</a:t>
            </a:r>
            <a:r>
              <a:rPr lang="fr-FR" altLang="it-IT" dirty="0"/>
              <a:t> a </a:t>
            </a:r>
            <a:r>
              <a:rPr lang="fr-FR" altLang="it-IT" dirty="0" err="1"/>
              <a:t>tema</a:t>
            </a:r>
            <a:r>
              <a:rPr lang="fr-FR" altLang="it-IT" dirty="0"/>
              <a:t> la </a:t>
            </a:r>
            <a:r>
              <a:rPr lang="fr-FR" altLang="it-IT" dirty="0" err="1"/>
              <a:t>questione</a:t>
            </a:r>
            <a:r>
              <a:rPr lang="fr-FR" altLang="it-IT" dirty="0"/>
              <a:t> </a:t>
            </a:r>
            <a:r>
              <a:rPr lang="fr-FR" altLang="it-IT" dirty="0" err="1"/>
              <a:t>dell’integrazione</a:t>
            </a:r>
            <a:r>
              <a:rPr lang="fr-FR" altLang="it-IT" dirty="0"/>
              <a:t> (al di là </a:t>
            </a:r>
            <a:r>
              <a:rPr lang="fr-FR" altLang="it-IT" dirty="0" err="1"/>
              <a:t>della</a:t>
            </a:r>
            <a:r>
              <a:rPr lang="fr-FR" altLang="it-IT" dirty="0"/>
              <a:t> semplice </a:t>
            </a:r>
            <a:r>
              <a:rPr lang="fr-FR" altLang="it-IT" dirty="0" err="1"/>
              <a:t>acculturazione</a:t>
            </a:r>
            <a:r>
              <a:rPr lang="fr-FR" altLang="it-IT" dirty="0"/>
              <a:t> …)</a:t>
            </a:r>
          </a:p>
          <a:p>
            <a:pPr eaLnBrk="1" hangingPunct="1"/>
            <a:r>
              <a:rPr lang="fr-FR" altLang="it-IT" dirty="0" err="1"/>
              <a:t>Riflettere</a:t>
            </a:r>
            <a:r>
              <a:rPr lang="fr-FR" altLang="it-IT" dirty="0"/>
              <a:t> </a:t>
            </a:r>
            <a:r>
              <a:rPr lang="fr-FR" altLang="it-IT" dirty="0" err="1"/>
              <a:t>sulla</a:t>
            </a:r>
            <a:r>
              <a:rPr lang="fr-FR" altLang="it-IT" dirty="0"/>
              <a:t> </a:t>
            </a:r>
            <a:r>
              <a:rPr lang="fr-FR" altLang="it-IT" dirty="0" err="1"/>
              <a:t>diversità</a:t>
            </a:r>
            <a:r>
              <a:rPr lang="fr-FR" altLang="it-IT" dirty="0"/>
              <a:t> e </a:t>
            </a:r>
            <a:r>
              <a:rPr lang="fr-FR" altLang="it-IT" dirty="0" err="1"/>
              <a:t>sul</a:t>
            </a:r>
            <a:r>
              <a:rPr lang="fr-FR" altLang="it-IT" dirty="0"/>
              <a:t> </a:t>
            </a:r>
            <a:r>
              <a:rPr lang="fr-FR" altLang="it-IT" dirty="0" err="1"/>
              <a:t>suo</a:t>
            </a:r>
            <a:r>
              <a:rPr lang="fr-FR" altLang="it-IT" dirty="0"/>
              <a:t> </a:t>
            </a:r>
            <a:r>
              <a:rPr lang="fr-FR" altLang="it-IT" dirty="0" err="1"/>
              <a:t>trattamento</a:t>
            </a:r>
            <a:endParaRPr lang="fr-FR" alt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1EE1EA-0BD8-274F-8B18-D09C300796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ISTITUZIONI E LAVORO CON I MIGRANTI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81732A0-B8AD-3036-7821-BCA2E7BDC4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799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925C92-A4C8-BC82-0D36-495565B66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Quali istituzioni?</a:t>
            </a: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99D331F4-2873-B1D6-462E-7F3A88201922}"/>
              </a:ext>
            </a:extLst>
          </p:cNvPr>
          <p:cNvSpPr/>
          <p:nvPr/>
        </p:nvSpPr>
        <p:spPr>
          <a:xfrm>
            <a:off x="1589314" y="2427513"/>
            <a:ext cx="3897086" cy="22424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79A39A6-6A64-6E08-3501-CCC997DDDE7F}"/>
              </a:ext>
            </a:extLst>
          </p:cNvPr>
          <p:cNvSpPr txBox="1"/>
          <p:nvPr/>
        </p:nvSpPr>
        <p:spPr>
          <a:xfrm>
            <a:off x="2111829" y="2939143"/>
            <a:ext cx="29609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Diversi livelli territoriali</a:t>
            </a:r>
          </a:p>
          <a:p>
            <a:pPr algn="ctr"/>
            <a:r>
              <a:rPr lang="it-IT" sz="2200" dirty="0"/>
              <a:t>(Stato, Regioni, Distretti, </a:t>
            </a:r>
          </a:p>
          <a:p>
            <a:pPr algn="ctr"/>
            <a:r>
              <a:rPr lang="it-IT" sz="2200" dirty="0"/>
              <a:t>Comuni)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816CA107-ED6A-DB7C-5E9E-CB0FC8732FEE}"/>
              </a:ext>
            </a:extLst>
          </p:cNvPr>
          <p:cNvSpPr/>
          <p:nvPr/>
        </p:nvSpPr>
        <p:spPr>
          <a:xfrm>
            <a:off x="6183085" y="1110342"/>
            <a:ext cx="3897086" cy="22424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EED34E6-6575-3B35-2A5D-352622AB8BBD}"/>
              </a:ext>
            </a:extLst>
          </p:cNvPr>
          <p:cNvSpPr txBox="1"/>
          <p:nvPr/>
        </p:nvSpPr>
        <p:spPr>
          <a:xfrm>
            <a:off x="6651171" y="1479043"/>
            <a:ext cx="29609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Diverse aree di competenza (sanitaria, sociale, giustizia…)</a:t>
            </a: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DE3F5138-E9E5-A346-A555-67F368100D5D}"/>
              </a:ext>
            </a:extLst>
          </p:cNvPr>
          <p:cNvSpPr/>
          <p:nvPr/>
        </p:nvSpPr>
        <p:spPr>
          <a:xfrm>
            <a:off x="6259286" y="4098016"/>
            <a:ext cx="3897086" cy="22424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F44DDEA-5F9B-B026-BAC4-D2BCEED8CB5A}"/>
              </a:ext>
            </a:extLst>
          </p:cNvPr>
          <p:cNvSpPr txBox="1"/>
          <p:nvPr/>
        </p:nvSpPr>
        <p:spPr>
          <a:xfrm>
            <a:off x="6727372" y="4834523"/>
            <a:ext cx="29609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Diverse aree di responsabilità</a:t>
            </a:r>
          </a:p>
        </p:txBody>
      </p:sp>
    </p:spTree>
    <p:extLst>
      <p:ext uri="{BB962C8B-B14F-4D97-AF65-F5344CB8AC3E}">
        <p14:creationId xmlns:p14="http://schemas.microsoft.com/office/powerpoint/2010/main" val="2170156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A5D999-38D4-6291-D8A3-EA4A6453E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1671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Livelli di complessità: istituzioni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78BF904B-A0A8-DE9C-32F1-E0D84CE3E7BA}"/>
              </a:ext>
            </a:extLst>
          </p:cNvPr>
          <p:cNvSpPr/>
          <p:nvPr/>
        </p:nvSpPr>
        <p:spPr>
          <a:xfrm>
            <a:off x="2242460" y="2950028"/>
            <a:ext cx="3374571" cy="250371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D1E0BAB-4972-B988-C9CB-77DD453FE45A}"/>
              </a:ext>
            </a:extLst>
          </p:cNvPr>
          <p:cNvSpPr txBox="1"/>
          <p:nvPr/>
        </p:nvSpPr>
        <p:spPr>
          <a:xfrm>
            <a:off x="2514603" y="3929743"/>
            <a:ext cx="2960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Impianto normativo</a:t>
            </a: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B5C4D116-5749-5420-BF9D-675A8128F99F}"/>
              </a:ext>
            </a:extLst>
          </p:cNvPr>
          <p:cNvSpPr/>
          <p:nvPr/>
        </p:nvSpPr>
        <p:spPr>
          <a:xfrm>
            <a:off x="4386945" y="4060372"/>
            <a:ext cx="3374571" cy="250371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E0F9CC1-06B7-A296-6151-9F1CACEAD9D9}"/>
              </a:ext>
            </a:extLst>
          </p:cNvPr>
          <p:cNvSpPr txBox="1"/>
          <p:nvPr/>
        </p:nvSpPr>
        <p:spPr>
          <a:xfrm>
            <a:off x="4659088" y="5105401"/>
            <a:ext cx="2960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Impianto culturale</a:t>
            </a: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02E6EA82-83C2-4D09-0A29-664EDF0E5B5E}"/>
              </a:ext>
            </a:extLst>
          </p:cNvPr>
          <p:cNvSpPr/>
          <p:nvPr/>
        </p:nvSpPr>
        <p:spPr>
          <a:xfrm>
            <a:off x="6531430" y="2825744"/>
            <a:ext cx="3374571" cy="250371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C5A0C13-35FE-B4E6-B991-5A66724E73DC}"/>
              </a:ext>
            </a:extLst>
          </p:cNvPr>
          <p:cNvSpPr txBox="1"/>
          <p:nvPr/>
        </p:nvSpPr>
        <p:spPr>
          <a:xfrm>
            <a:off x="6803573" y="3870773"/>
            <a:ext cx="2960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Impianto organizzativo</a:t>
            </a:r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0FB607A1-D666-B3B8-2C3C-209776B52022}"/>
              </a:ext>
            </a:extLst>
          </p:cNvPr>
          <p:cNvSpPr/>
          <p:nvPr/>
        </p:nvSpPr>
        <p:spPr>
          <a:xfrm>
            <a:off x="4386945" y="1528541"/>
            <a:ext cx="3374571" cy="250371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603CF56-42D5-F1D8-AA2C-9857A2DFF04C}"/>
              </a:ext>
            </a:extLst>
          </p:cNvPr>
          <p:cNvSpPr txBox="1"/>
          <p:nvPr/>
        </p:nvSpPr>
        <p:spPr>
          <a:xfrm>
            <a:off x="4615543" y="2251424"/>
            <a:ext cx="29609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Impianto formativo/ professionale</a:t>
            </a:r>
          </a:p>
        </p:txBody>
      </p:sp>
    </p:spTree>
    <p:extLst>
      <p:ext uri="{BB962C8B-B14F-4D97-AF65-F5344CB8AC3E}">
        <p14:creationId xmlns:p14="http://schemas.microsoft.com/office/powerpoint/2010/main" val="4198445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68907-3DFA-5F04-A83D-6B5F9AF6E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5E5051-3812-6403-15FB-866D087F4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1671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Livelli di complessità: persone migranti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D4A0EED9-4428-5827-A770-DAF524B090D4}"/>
              </a:ext>
            </a:extLst>
          </p:cNvPr>
          <p:cNvSpPr/>
          <p:nvPr/>
        </p:nvSpPr>
        <p:spPr>
          <a:xfrm>
            <a:off x="2242460" y="2950028"/>
            <a:ext cx="3374571" cy="250371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0A8802C-33EF-AD01-A435-35CF26F1A7B1}"/>
              </a:ext>
            </a:extLst>
          </p:cNvPr>
          <p:cNvSpPr txBox="1"/>
          <p:nvPr/>
        </p:nvSpPr>
        <p:spPr>
          <a:xfrm>
            <a:off x="2449288" y="3813445"/>
            <a:ext cx="2960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Vulnerabilità </a:t>
            </a: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B9848460-325B-7EFA-CDE7-89828646A6A2}"/>
              </a:ext>
            </a:extLst>
          </p:cNvPr>
          <p:cNvSpPr/>
          <p:nvPr/>
        </p:nvSpPr>
        <p:spPr>
          <a:xfrm>
            <a:off x="4386945" y="4060372"/>
            <a:ext cx="3374571" cy="250371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283C80D-114D-B2D8-31B5-DFD5DA4DEB96}"/>
              </a:ext>
            </a:extLst>
          </p:cNvPr>
          <p:cNvSpPr txBox="1"/>
          <p:nvPr/>
        </p:nvSpPr>
        <p:spPr>
          <a:xfrm>
            <a:off x="4659088" y="5105401"/>
            <a:ext cx="2960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«Doppia assenza» </a:t>
            </a: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FE163476-9FEA-442D-47D2-7F682B4FBDE3}"/>
              </a:ext>
            </a:extLst>
          </p:cNvPr>
          <p:cNvSpPr/>
          <p:nvPr/>
        </p:nvSpPr>
        <p:spPr>
          <a:xfrm>
            <a:off x="6531430" y="2825744"/>
            <a:ext cx="3374571" cy="250371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6C371D7F-3799-CB20-A484-B0289A99EFFB}"/>
              </a:ext>
            </a:extLst>
          </p:cNvPr>
          <p:cNvSpPr/>
          <p:nvPr/>
        </p:nvSpPr>
        <p:spPr>
          <a:xfrm>
            <a:off x="4386945" y="1528541"/>
            <a:ext cx="3374571" cy="250371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8B30301-EC49-A539-4257-AD8401F3B98D}"/>
              </a:ext>
            </a:extLst>
          </p:cNvPr>
          <p:cNvSpPr txBox="1"/>
          <p:nvPr/>
        </p:nvSpPr>
        <p:spPr>
          <a:xfrm>
            <a:off x="4659088" y="2394857"/>
            <a:ext cx="2960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Vissuto migratorio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2D63278-1CF9-420C-27CE-1D7863751342}"/>
              </a:ext>
            </a:extLst>
          </p:cNvPr>
          <p:cNvSpPr txBox="1"/>
          <p:nvPr/>
        </p:nvSpPr>
        <p:spPr>
          <a:xfrm>
            <a:off x="6738259" y="3856282"/>
            <a:ext cx="2960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Precarietà </a:t>
            </a:r>
          </a:p>
        </p:txBody>
      </p:sp>
    </p:spTree>
    <p:extLst>
      <p:ext uri="{BB962C8B-B14F-4D97-AF65-F5344CB8AC3E}">
        <p14:creationId xmlns:p14="http://schemas.microsoft.com/office/powerpoint/2010/main" val="3640343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428FC5-FD90-69CF-8D04-FBFEE4E50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Come rispondere alla complessità?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7E751E6-9C49-4BAA-8D7E-78FB79FBB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DED54484-E6D5-CEF7-DF12-FA93378E1703}"/>
              </a:ext>
            </a:extLst>
          </p:cNvPr>
          <p:cNvSpPr txBox="1"/>
          <p:nvPr/>
        </p:nvSpPr>
        <p:spPr>
          <a:xfrm>
            <a:off x="1772330" y="1825625"/>
            <a:ext cx="8656184" cy="3986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715" indent="-342900" algn="just">
              <a:lnSpc>
                <a:spcPct val="80000"/>
              </a:lnSpc>
              <a:spcBef>
                <a:spcPts val="495"/>
              </a:spcBef>
              <a:buFont typeface="Arial MT"/>
              <a:buChar char="•"/>
              <a:tabLst>
                <a:tab pos="355600" algn="l"/>
              </a:tabLst>
            </a:pPr>
            <a:endParaRPr lang="it-IT" sz="2800" dirty="0">
              <a:cs typeface="Calibri"/>
            </a:endParaRPr>
          </a:p>
          <a:p>
            <a:pPr marL="355600" marR="6350" indent="-342900" algn="just">
              <a:lnSpc>
                <a:spcPct val="8000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r>
              <a:rPr lang="it-IT" sz="2800" dirty="0">
                <a:cs typeface="Calibri"/>
              </a:rPr>
              <a:t>Negazione della diversità</a:t>
            </a:r>
          </a:p>
          <a:p>
            <a:pPr marL="355600" marR="6350" indent="-342900" algn="just">
              <a:lnSpc>
                <a:spcPct val="8000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endParaRPr lang="it-IT" sz="2800" dirty="0">
              <a:cs typeface="Calibri"/>
            </a:endParaRPr>
          </a:p>
          <a:p>
            <a:pPr marL="355600" marR="6350" indent="-342900" algn="just">
              <a:lnSpc>
                <a:spcPct val="8000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r>
              <a:rPr lang="it-IT" sz="2800" dirty="0">
                <a:cs typeface="Calibri"/>
              </a:rPr>
              <a:t>Riduzione della diversità attraverso i propri schemi interpretativi di riferimento</a:t>
            </a:r>
          </a:p>
          <a:p>
            <a:pPr marL="355600" marR="6350" indent="-342900" algn="just">
              <a:lnSpc>
                <a:spcPct val="8000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endParaRPr lang="it-IT" sz="2800" dirty="0">
              <a:cs typeface="Calibri"/>
            </a:endParaRPr>
          </a:p>
          <a:p>
            <a:pPr marL="355600" marR="6350" indent="-342900" algn="just">
              <a:lnSpc>
                <a:spcPct val="8000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r>
              <a:rPr lang="it-IT" sz="2800" dirty="0">
                <a:cs typeface="Calibri"/>
              </a:rPr>
              <a:t>Colpevolizzazione / criminalizzazione</a:t>
            </a:r>
          </a:p>
          <a:p>
            <a:pPr marL="355600" marR="6350" indent="-342900" algn="just">
              <a:lnSpc>
                <a:spcPct val="8000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endParaRPr lang="it-IT" sz="2800" dirty="0">
              <a:cs typeface="Calibri"/>
            </a:endParaRPr>
          </a:p>
          <a:p>
            <a:pPr marL="355600" marR="6350" indent="-342900" algn="just">
              <a:lnSpc>
                <a:spcPct val="8000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r>
              <a:rPr lang="it-IT" sz="2800" dirty="0">
                <a:solidFill>
                  <a:srgbClr val="C00000"/>
                </a:solidFill>
                <a:cs typeface="Calibri"/>
              </a:rPr>
              <a:t>Prospettiva interculturale / </a:t>
            </a:r>
            <a:r>
              <a:rPr lang="it-IT" sz="2800" i="1" dirty="0">
                <a:solidFill>
                  <a:srgbClr val="C00000"/>
                </a:solidFill>
                <a:cs typeface="Calibri"/>
              </a:rPr>
              <a:t>approssimazione</a:t>
            </a:r>
          </a:p>
          <a:p>
            <a:pPr marL="12700" marR="6350" algn="just">
              <a:lnSpc>
                <a:spcPct val="80000"/>
              </a:lnSpc>
              <a:spcBef>
                <a:spcPts val="505"/>
              </a:spcBef>
              <a:tabLst>
                <a:tab pos="355600" algn="l"/>
              </a:tabLst>
            </a:pPr>
            <a:endParaRPr lang="it-IT" sz="2800" i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71723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CF4366-3F43-A999-DC25-D052A51F3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Riflessione sui casi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691AD0-64CC-EAB1-40A4-772D353B9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Leggendo il caso, quali sono le maggiori criticità che rilevi dal punto di vista dell’operatore? Quali dal punto di vista della persona migrante?</a:t>
            </a:r>
          </a:p>
          <a:p>
            <a:r>
              <a:rPr lang="it-IT" dirty="0"/>
              <a:t>Che valutazione dai delle reazioni e delle azioni intraprese dall’operatore?</a:t>
            </a:r>
          </a:p>
          <a:p>
            <a:r>
              <a:rPr lang="it-IT" dirty="0"/>
              <a:t>Tu come ti saresti comportato in una situazione simile?</a:t>
            </a:r>
          </a:p>
          <a:p>
            <a:r>
              <a:rPr lang="it-IT" dirty="0"/>
              <a:t>Ti vengono in mente casi simili che ti è capitato di dover gestire?</a:t>
            </a:r>
          </a:p>
        </p:txBody>
      </p:sp>
    </p:spTree>
    <p:extLst>
      <p:ext uri="{BB962C8B-B14F-4D97-AF65-F5344CB8AC3E}">
        <p14:creationId xmlns:p14="http://schemas.microsoft.com/office/powerpoint/2010/main" val="1374360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A941D-99F2-05E4-9E18-353A8F1C8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344718-FC9A-40D2-6D23-90A16857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1671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Livelli di complessità: istituzioni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083ED30A-BC42-CF9C-6CC7-BF26CCA8B390}"/>
              </a:ext>
            </a:extLst>
          </p:cNvPr>
          <p:cNvSpPr/>
          <p:nvPr/>
        </p:nvSpPr>
        <p:spPr>
          <a:xfrm>
            <a:off x="326575" y="2950028"/>
            <a:ext cx="3374571" cy="250371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F41E6A5-96D6-ACE4-8C7D-12FCE1F1B060}"/>
              </a:ext>
            </a:extLst>
          </p:cNvPr>
          <p:cNvSpPr txBox="1"/>
          <p:nvPr/>
        </p:nvSpPr>
        <p:spPr>
          <a:xfrm>
            <a:off x="598718" y="3929743"/>
            <a:ext cx="2960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Impianto normativo</a:t>
            </a: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18F18110-2AE2-482D-4735-31185D37B756}"/>
              </a:ext>
            </a:extLst>
          </p:cNvPr>
          <p:cNvSpPr/>
          <p:nvPr/>
        </p:nvSpPr>
        <p:spPr>
          <a:xfrm>
            <a:off x="2471060" y="4060372"/>
            <a:ext cx="3374571" cy="250371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9DA3EC4-2CF8-6025-7DDD-C4330367F6DB}"/>
              </a:ext>
            </a:extLst>
          </p:cNvPr>
          <p:cNvSpPr txBox="1"/>
          <p:nvPr/>
        </p:nvSpPr>
        <p:spPr>
          <a:xfrm>
            <a:off x="2743203" y="5105401"/>
            <a:ext cx="2960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Impianto culturale</a:t>
            </a: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9F86C73E-86DC-E8DF-3DD4-14AEBD25947E}"/>
              </a:ext>
            </a:extLst>
          </p:cNvPr>
          <p:cNvSpPr/>
          <p:nvPr/>
        </p:nvSpPr>
        <p:spPr>
          <a:xfrm>
            <a:off x="4615545" y="2825744"/>
            <a:ext cx="3374571" cy="250371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EB7FB1E-DA25-8988-92E3-A57FA61B907B}"/>
              </a:ext>
            </a:extLst>
          </p:cNvPr>
          <p:cNvSpPr txBox="1"/>
          <p:nvPr/>
        </p:nvSpPr>
        <p:spPr>
          <a:xfrm>
            <a:off x="4887688" y="3870773"/>
            <a:ext cx="2960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Impianto organizzativo</a:t>
            </a:r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39E245A7-AE45-C716-1682-CA79B82C9C93}"/>
              </a:ext>
            </a:extLst>
          </p:cNvPr>
          <p:cNvSpPr/>
          <p:nvPr/>
        </p:nvSpPr>
        <p:spPr>
          <a:xfrm>
            <a:off x="2471060" y="1528541"/>
            <a:ext cx="3374571" cy="250371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6FEFAC9-1EE9-5EB8-AF36-A0114625AE5E}"/>
              </a:ext>
            </a:extLst>
          </p:cNvPr>
          <p:cNvSpPr txBox="1"/>
          <p:nvPr/>
        </p:nvSpPr>
        <p:spPr>
          <a:xfrm>
            <a:off x="2699658" y="2251424"/>
            <a:ext cx="29609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Impianto formativo/ professionale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3527D448-DB73-6CB6-3D0F-8441443EDD90}"/>
              </a:ext>
            </a:extLst>
          </p:cNvPr>
          <p:cNvSpPr/>
          <p:nvPr/>
        </p:nvSpPr>
        <p:spPr>
          <a:xfrm>
            <a:off x="8218717" y="1212855"/>
            <a:ext cx="3374571" cy="250371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27BD90FC-90A7-391D-7895-857E64B3C299}"/>
              </a:ext>
            </a:extLst>
          </p:cNvPr>
          <p:cNvSpPr txBox="1"/>
          <p:nvPr/>
        </p:nvSpPr>
        <p:spPr>
          <a:xfrm>
            <a:off x="8447315" y="1935738"/>
            <a:ext cx="29609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Operatore</a:t>
            </a:r>
          </a:p>
          <a:p>
            <a:pPr algn="ctr"/>
            <a:r>
              <a:rPr lang="it-IT" sz="2200" dirty="0"/>
              <a:t>Persona migrante</a:t>
            </a: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A4AB389C-90E7-5BFD-9252-FB9EFE2366F5}"/>
              </a:ext>
            </a:extLst>
          </p:cNvPr>
          <p:cNvSpPr/>
          <p:nvPr/>
        </p:nvSpPr>
        <p:spPr>
          <a:xfrm>
            <a:off x="3701145" y="3629601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640E701A-56D4-1748-F36C-38EE2DC29388}"/>
              </a:ext>
            </a:extLst>
          </p:cNvPr>
          <p:cNvCxnSpPr>
            <a:cxnSpLocks/>
          </p:cNvCxnSpPr>
          <p:nvPr/>
        </p:nvCxnSpPr>
        <p:spPr>
          <a:xfrm flipV="1">
            <a:off x="4136575" y="2744797"/>
            <a:ext cx="4125681" cy="13631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7195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72330" y="1392069"/>
            <a:ext cx="8647339" cy="36670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55"/>
              </a:lnSpc>
              <a:spcBef>
                <a:spcPts val="100"/>
              </a:spcBef>
            </a:pPr>
            <a:r>
              <a:rPr sz="40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BISOGNI DEL MIGRANTE</a:t>
            </a:r>
          </a:p>
          <a:p>
            <a:pPr marL="355600" marR="5715" indent="-342900" algn="just">
              <a:lnSpc>
                <a:spcPct val="80000"/>
              </a:lnSpc>
              <a:spcBef>
                <a:spcPts val="495"/>
              </a:spcBef>
              <a:buFont typeface="Arial MT"/>
              <a:buChar char="•"/>
              <a:tabLst>
                <a:tab pos="355600" algn="l"/>
              </a:tabLst>
            </a:pPr>
            <a:endParaRPr lang="it-IT" sz="2800" dirty="0">
              <a:cs typeface="Calibri"/>
            </a:endParaRPr>
          </a:p>
          <a:p>
            <a:pPr marL="355600" marR="5715" indent="-342900" algn="just">
              <a:lnSpc>
                <a:spcPct val="80000"/>
              </a:lnSpc>
              <a:spcBef>
                <a:spcPts val="495"/>
              </a:spcBef>
              <a:buFont typeface="Arial MT"/>
              <a:buChar char="•"/>
              <a:tabLst>
                <a:tab pos="355600" algn="l"/>
              </a:tabLst>
            </a:pPr>
            <a:r>
              <a:rPr sz="2800" dirty="0">
                <a:cs typeface="Calibri"/>
              </a:rPr>
              <a:t>La</a:t>
            </a:r>
            <a:r>
              <a:rPr sz="2800" spc="45" dirty="0">
                <a:cs typeface="Calibri"/>
              </a:rPr>
              <a:t>  </a:t>
            </a:r>
            <a:r>
              <a:rPr sz="2800" dirty="0">
                <a:cs typeface="Calibri"/>
              </a:rPr>
              <a:t>condizione</a:t>
            </a:r>
            <a:r>
              <a:rPr sz="2800" spc="50" dirty="0">
                <a:cs typeface="Calibri"/>
              </a:rPr>
              <a:t>  </a:t>
            </a:r>
            <a:r>
              <a:rPr sz="2800" dirty="0">
                <a:cs typeface="Calibri"/>
              </a:rPr>
              <a:t>del</a:t>
            </a:r>
            <a:r>
              <a:rPr sz="2800" spc="45" dirty="0">
                <a:cs typeface="Calibri"/>
              </a:rPr>
              <a:t>  </a:t>
            </a:r>
            <a:r>
              <a:rPr sz="2800" dirty="0">
                <a:cs typeface="Calibri"/>
              </a:rPr>
              <a:t>migrante</a:t>
            </a:r>
            <a:r>
              <a:rPr sz="2800" spc="50" dirty="0">
                <a:cs typeface="Calibri"/>
              </a:rPr>
              <a:t>  </a:t>
            </a:r>
            <a:r>
              <a:rPr sz="2800" dirty="0">
                <a:cs typeface="Calibri"/>
              </a:rPr>
              <a:t>è</a:t>
            </a:r>
            <a:r>
              <a:rPr sz="2800" spc="55" dirty="0">
                <a:cs typeface="Calibri"/>
              </a:rPr>
              <a:t>  </a:t>
            </a:r>
            <a:r>
              <a:rPr sz="2800" dirty="0">
                <a:cs typeface="Calibri"/>
              </a:rPr>
              <a:t>di</a:t>
            </a:r>
            <a:r>
              <a:rPr sz="2800" spc="45" dirty="0">
                <a:cs typeface="Calibri"/>
              </a:rPr>
              <a:t>  </a:t>
            </a:r>
            <a:r>
              <a:rPr sz="2800" dirty="0">
                <a:cs typeface="Calibri"/>
              </a:rPr>
              <a:t>una</a:t>
            </a:r>
            <a:r>
              <a:rPr sz="2800" spc="55" dirty="0">
                <a:cs typeface="Calibri"/>
              </a:rPr>
              <a:t>  </a:t>
            </a:r>
            <a:r>
              <a:rPr sz="2800" b="1" dirty="0">
                <a:cs typeface="Calibri"/>
              </a:rPr>
              <a:t>straordinaria</a:t>
            </a:r>
            <a:r>
              <a:rPr sz="2800" b="1" spc="50" dirty="0">
                <a:cs typeface="Calibri"/>
              </a:rPr>
              <a:t>  </a:t>
            </a:r>
            <a:r>
              <a:rPr sz="2800" b="1" dirty="0">
                <a:cs typeface="Calibri"/>
              </a:rPr>
              <a:t>fragilità</a:t>
            </a:r>
            <a:r>
              <a:rPr sz="2800" b="1" spc="50" dirty="0">
                <a:cs typeface="Calibri"/>
              </a:rPr>
              <a:t>  </a:t>
            </a:r>
            <a:r>
              <a:rPr sz="2800" dirty="0">
                <a:cs typeface="Calibri"/>
              </a:rPr>
              <a:t>per</a:t>
            </a:r>
            <a:r>
              <a:rPr sz="2800" spc="50" dirty="0">
                <a:cs typeface="Calibri"/>
              </a:rPr>
              <a:t>  </a:t>
            </a:r>
            <a:r>
              <a:rPr sz="2800" spc="-10" dirty="0">
                <a:cs typeface="Calibri"/>
              </a:rPr>
              <a:t>ragioni </a:t>
            </a:r>
            <a:r>
              <a:rPr sz="2800" dirty="0">
                <a:cs typeface="Calibri"/>
              </a:rPr>
              <a:t>molteplici</a:t>
            </a:r>
            <a:r>
              <a:rPr sz="2800" spc="270" dirty="0">
                <a:cs typeface="Calibri"/>
              </a:rPr>
              <a:t> </a:t>
            </a:r>
            <a:r>
              <a:rPr sz="2800" dirty="0">
                <a:cs typeface="Calibri"/>
              </a:rPr>
              <a:t>e</a:t>
            </a:r>
            <a:r>
              <a:rPr sz="2800" spc="270" dirty="0">
                <a:cs typeface="Calibri"/>
              </a:rPr>
              <a:t> </a:t>
            </a:r>
            <a:r>
              <a:rPr sz="2800" dirty="0">
                <a:cs typeface="Calibri"/>
              </a:rPr>
              <a:t>complesse,</a:t>
            </a:r>
            <a:r>
              <a:rPr sz="2800" spc="275" dirty="0">
                <a:cs typeface="Calibri"/>
              </a:rPr>
              <a:t> </a:t>
            </a:r>
            <a:r>
              <a:rPr sz="2800" dirty="0">
                <a:cs typeface="Calibri"/>
              </a:rPr>
              <a:t>che</a:t>
            </a:r>
            <a:r>
              <a:rPr sz="2800" spc="270" dirty="0">
                <a:cs typeface="Calibri"/>
              </a:rPr>
              <a:t> </a:t>
            </a:r>
            <a:r>
              <a:rPr sz="2800" dirty="0">
                <a:cs typeface="Calibri"/>
              </a:rPr>
              <a:t>abbracciano</a:t>
            </a:r>
            <a:r>
              <a:rPr sz="2800" spc="275" dirty="0">
                <a:cs typeface="Calibri"/>
              </a:rPr>
              <a:t> </a:t>
            </a:r>
            <a:r>
              <a:rPr sz="2800" dirty="0">
                <a:cs typeface="Calibri"/>
              </a:rPr>
              <a:t>la</a:t>
            </a:r>
            <a:r>
              <a:rPr sz="2800" spc="275" dirty="0">
                <a:cs typeface="Calibri"/>
              </a:rPr>
              <a:t> </a:t>
            </a:r>
            <a:r>
              <a:rPr sz="2800" dirty="0">
                <a:cs typeface="Calibri"/>
              </a:rPr>
              <a:t>sfera</a:t>
            </a:r>
            <a:r>
              <a:rPr sz="2800" spc="275" dirty="0">
                <a:cs typeface="Calibri"/>
              </a:rPr>
              <a:t> </a:t>
            </a:r>
            <a:r>
              <a:rPr sz="2800" dirty="0">
                <a:cs typeface="Calibri"/>
              </a:rPr>
              <a:t>personale,</a:t>
            </a:r>
            <a:r>
              <a:rPr sz="2800" spc="275" dirty="0">
                <a:cs typeface="Calibri"/>
              </a:rPr>
              <a:t> </a:t>
            </a:r>
            <a:r>
              <a:rPr sz="2800" dirty="0">
                <a:cs typeface="Calibri"/>
              </a:rPr>
              <a:t>la</a:t>
            </a:r>
            <a:r>
              <a:rPr sz="2800" spc="275" dirty="0">
                <a:cs typeface="Calibri"/>
              </a:rPr>
              <a:t> </a:t>
            </a:r>
            <a:r>
              <a:rPr sz="2800" spc="-10" dirty="0">
                <a:cs typeface="Calibri"/>
              </a:rPr>
              <a:t>condizione </a:t>
            </a:r>
            <a:r>
              <a:rPr sz="2800" b="1" spc="-10" dirty="0">
                <a:cs typeface="Calibri"/>
              </a:rPr>
              <a:t>psico-</a:t>
            </a:r>
            <a:r>
              <a:rPr sz="2800" b="1" dirty="0">
                <a:cs typeface="Calibri"/>
              </a:rPr>
              <a:t>fisica</a:t>
            </a:r>
            <a:r>
              <a:rPr sz="2800" dirty="0">
                <a:cs typeface="Calibri"/>
              </a:rPr>
              <a:t>,</a:t>
            </a:r>
            <a:r>
              <a:rPr sz="2800" spc="85" dirty="0">
                <a:cs typeface="Calibri"/>
              </a:rPr>
              <a:t>  </a:t>
            </a:r>
            <a:r>
              <a:rPr sz="2800" dirty="0">
                <a:cs typeface="Calibri"/>
              </a:rPr>
              <a:t>la</a:t>
            </a:r>
            <a:r>
              <a:rPr sz="2800" spc="95" dirty="0">
                <a:cs typeface="Calibri"/>
              </a:rPr>
              <a:t>  </a:t>
            </a:r>
            <a:r>
              <a:rPr sz="2800" dirty="0">
                <a:cs typeface="Calibri"/>
              </a:rPr>
              <a:t>sfera</a:t>
            </a:r>
            <a:r>
              <a:rPr sz="2800" spc="95" dirty="0">
                <a:cs typeface="Calibri"/>
              </a:rPr>
              <a:t>  </a:t>
            </a:r>
            <a:r>
              <a:rPr sz="2800" b="1" dirty="0">
                <a:cs typeface="Calibri"/>
              </a:rPr>
              <a:t>familiare</a:t>
            </a:r>
            <a:r>
              <a:rPr sz="2800" b="1" spc="90" dirty="0">
                <a:cs typeface="Calibri"/>
              </a:rPr>
              <a:t>  </a:t>
            </a:r>
            <a:r>
              <a:rPr sz="2800" dirty="0">
                <a:cs typeface="Calibri"/>
              </a:rPr>
              <a:t>e</a:t>
            </a:r>
            <a:r>
              <a:rPr sz="2800" spc="90" dirty="0">
                <a:cs typeface="Calibri"/>
              </a:rPr>
              <a:t>  </a:t>
            </a:r>
            <a:r>
              <a:rPr sz="2800" dirty="0">
                <a:cs typeface="Calibri"/>
              </a:rPr>
              <a:t>delle</a:t>
            </a:r>
            <a:r>
              <a:rPr sz="2800" spc="95" dirty="0">
                <a:cs typeface="Calibri"/>
              </a:rPr>
              <a:t>  </a:t>
            </a:r>
            <a:r>
              <a:rPr sz="2800" dirty="0">
                <a:cs typeface="Calibri"/>
              </a:rPr>
              <a:t>relazioni,</a:t>
            </a:r>
            <a:r>
              <a:rPr sz="2800" spc="95" dirty="0">
                <a:cs typeface="Calibri"/>
              </a:rPr>
              <a:t>  </a:t>
            </a:r>
            <a:r>
              <a:rPr sz="2800" dirty="0">
                <a:cs typeface="Calibri"/>
              </a:rPr>
              <a:t>infine</a:t>
            </a:r>
            <a:r>
              <a:rPr sz="2800" spc="95" dirty="0">
                <a:cs typeface="Calibri"/>
              </a:rPr>
              <a:t>  </a:t>
            </a:r>
            <a:r>
              <a:rPr sz="2800" dirty="0">
                <a:cs typeface="Calibri"/>
              </a:rPr>
              <a:t>le</a:t>
            </a:r>
            <a:r>
              <a:rPr sz="2800" spc="90" dirty="0">
                <a:cs typeface="Calibri"/>
              </a:rPr>
              <a:t>  </a:t>
            </a:r>
            <a:r>
              <a:rPr sz="2800" dirty="0">
                <a:cs typeface="Calibri"/>
              </a:rPr>
              <a:t>condizioni</a:t>
            </a:r>
            <a:r>
              <a:rPr sz="2800" spc="90" dirty="0">
                <a:cs typeface="Calibri"/>
              </a:rPr>
              <a:t>  </a:t>
            </a:r>
            <a:r>
              <a:rPr sz="2800" spc="-25" dirty="0">
                <a:cs typeface="Calibri"/>
              </a:rPr>
              <a:t>di </a:t>
            </a:r>
            <a:r>
              <a:rPr sz="2800" b="1" spc="-10" dirty="0">
                <a:cs typeface="Calibri"/>
              </a:rPr>
              <a:t>estraneità</a:t>
            </a:r>
            <a:r>
              <a:rPr sz="2800" b="1" spc="-55" dirty="0">
                <a:cs typeface="Calibri"/>
              </a:rPr>
              <a:t> </a:t>
            </a:r>
            <a:r>
              <a:rPr sz="2800" dirty="0">
                <a:cs typeface="Calibri"/>
              </a:rPr>
              <a:t>ed</a:t>
            </a:r>
            <a:r>
              <a:rPr sz="2800" spc="-70" dirty="0">
                <a:cs typeface="Calibri"/>
              </a:rPr>
              <a:t> </a:t>
            </a:r>
            <a:r>
              <a:rPr sz="2800" b="1" dirty="0">
                <a:cs typeface="Calibri"/>
              </a:rPr>
              <a:t>emarginazione</a:t>
            </a:r>
            <a:r>
              <a:rPr sz="2800" b="1" spc="-40" dirty="0">
                <a:cs typeface="Calibri"/>
              </a:rPr>
              <a:t> </a:t>
            </a:r>
            <a:r>
              <a:rPr sz="2800" b="1" spc="-10" dirty="0">
                <a:cs typeface="Calibri"/>
              </a:rPr>
              <a:t>sociale</a:t>
            </a:r>
            <a:r>
              <a:rPr sz="2800" spc="-10" dirty="0">
                <a:cs typeface="Calibri"/>
              </a:rPr>
              <a:t>.</a:t>
            </a:r>
            <a:endParaRPr sz="2800" dirty="0">
              <a:cs typeface="Calibri"/>
            </a:endParaRPr>
          </a:p>
          <a:p>
            <a:pPr marL="355600" marR="6350" indent="-342900" algn="just">
              <a:lnSpc>
                <a:spcPct val="8000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endParaRPr lang="it-IT" sz="2800" i="1" dirty="0">
              <a:cs typeface="Calibri"/>
            </a:endParaRPr>
          </a:p>
          <a:p>
            <a:pPr marL="12700" marR="6350" algn="just">
              <a:lnSpc>
                <a:spcPct val="80000"/>
              </a:lnSpc>
              <a:spcBef>
                <a:spcPts val="505"/>
              </a:spcBef>
              <a:tabLst>
                <a:tab pos="355600" algn="l"/>
              </a:tabLst>
            </a:pPr>
            <a:endParaRPr lang="it-IT" sz="2800" i="1" dirty="0"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44345" y="681431"/>
            <a:ext cx="8703310" cy="50911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 marR="5080" indent="-340360" algn="just"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cs typeface="Calibri"/>
              </a:rPr>
              <a:t>Il</a:t>
            </a:r>
            <a:r>
              <a:rPr sz="2400" spc="165" dirty="0">
                <a:cs typeface="Calibri"/>
              </a:rPr>
              <a:t> </a:t>
            </a:r>
            <a:r>
              <a:rPr sz="2400" dirty="0">
                <a:cs typeface="Calibri"/>
              </a:rPr>
              <a:t>contatto</a:t>
            </a:r>
            <a:r>
              <a:rPr sz="2400" spc="165" dirty="0">
                <a:cs typeface="Calibri"/>
              </a:rPr>
              <a:t> </a:t>
            </a:r>
            <a:r>
              <a:rPr sz="2400" dirty="0">
                <a:cs typeface="Calibri"/>
              </a:rPr>
              <a:t>della</a:t>
            </a:r>
            <a:r>
              <a:rPr sz="2400" spc="175" dirty="0">
                <a:cs typeface="Calibri"/>
              </a:rPr>
              <a:t> </a:t>
            </a:r>
            <a:r>
              <a:rPr sz="2400" dirty="0">
                <a:cs typeface="Calibri"/>
              </a:rPr>
              <a:t>società</a:t>
            </a:r>
            <a:r>
              <a:rPr sz="2400" spc="165" dirty="0">
                <a:cs typeface="Calibri"/>
              </a:rPr>
              <a:t> </a:t>
            </a:r>
            <a:r>
              <a:rPr sz="2400" dirty="0">
                <a:cs typeface="Calibri"/>
              </a:rPr>
              <a:t>con</a:t>
            </a:r>
            <a:r>
              <a:rPr sz="2400" spc="160" dirty="0">
                <a:cs typeface="Calibri"/>
              </a:rPr>
              <a:t> </a:t>
            </a:r>
            <a:r>
              <a:rPr sz="2400" dirty="0">
                <a:cs typeface="Calibri"/>
              </a:rPr>
              <a:t>la</a:t>
            </a:r>
            <a:r>
              <a:rPr sz="2400" spc="175" dirty="0">
                <a:cs typeface="Calibri"/>
              </a:rPr>
              <a:t> </a:t>
            </a:r>
            <a:r>
              <a:rPr sz="2400" dirty="0">
                <a:cs typeface="Calibri"/>
              </a:rPr>
              <a:t>realtà</a:t>
            </a:r>
            <a:r>
              <a:rPr sz="2400" spc="170" dirty="0">
                <a:cs typeface="Calibri"/>
              </a:rPr>
              <a:t> </a:t>
            </a:r>
            <a:r>
              <a:rPr sz="2400" dirty="0">
                <a:cs typeface="Calibri"/>
              </a:rPr>
              <a:t>della</a:t>
            </a:r>
            <a:r>
              <a:rPr sz="2400" spc="170" dirty="0">
                <a:cs typeface="Calibri"/>
              </a:rPr>
              <a:t> </a:t>
            </a:r>
            <a:r>
              <a:rPr sz="2400" dirty="0">
                <a:cs typeface="Calibri"/>
              </a:rPr>
              <a:t>migrazione</a:t>
            </a:r>
            <a:r>
              <a:rPr sz="2400" spc="165" dirty="0">
                <a:cs typeface="Calibri"/>
              </a:rPr>
              <a:t> </a:t>
            </a:r>
            <a:r>
              <a:rPr sz="2400" dirty="0">
                <a:cs typeface="Calibri"/>
              </a:rPr>
              <a:t>ci</a:t>
            </a:r>
            <a:r>
              <a:rPr sz="2400" spc="160" dirty="0">
                <a:cs typeface="Calibri"/>
              </a:rPr>
              <a:t> </a:t>
            </a:r>
            <a:r>
              <a:rPr sz="2400" dirty="0">
                <a:cs typeface="Calibri"/>
              </a:rPr>
              <a:t>stimola</a:t>
            </a:r>
            <a:r>
              <a:rPr sz="2400" spc="170" dirty="0">
                <a:cs typeface="Calibri"/>
              </a:rPr>
              <a:t> </a:t>
            </a:r>
            <a:r>
              <a:rPr sz="2400" spc="-50" dirty="0">
                <a:cs typeface="Calibri"/>
              </a:rPr>
              <a:t>a 	</a:t>
            </a:r>
            <a:r>
              <a:rPr sz="2400" b="1" dirty="0">
                <a:cs typeface="Calibri"/>
              </a:rPr>
              <a:t>ripensare</a:t>
            </a:r>
            <a:r>
              <a:rPr sz="2400" b="1" spc="145" dirty="0">
                <a:cs typeface="Calibri"/>
              </a:rPr>
              <a:t> </a:t>
            </a:r>
            <a:r>
              <a:rPr sz="2400" b="1" dirty="0">
                <a:cs typeface="Calibri"/>
              </a:rPr>
              <a:t>i</a:t>
            </a:r>
            <a:r>
              <a:rPr sz="2400" b="1" spc="125" dirty="0">
                <a:cs typeface="Calibri"/>
              </a:rPr>
              <a:t> </a:t>
            </a:r>
            <a:r>
              <a:rPr sz="2400" b="1" dirty="0">
                <a:cs typeface="Calibri"/>
              </a:rPr>
              <a:t>nostri</a:t>
            </a:r>
            <a:r>
              <a:rPr sz="2400" b="1" spc="130" dirty="0">
                <a:cs typeface="Calibri"/>
              </a:rPr>
              <a:t> </a:t>
            </a:r>
            <a:r>
              <a:rPr sz="2400" b="1" dirty="0">
                <a:cs typeface="Calibri"/>
              </a:rPr>
              <a:t>modelli</a:t>
            </a:r>
            <a:r>
              <a:rPr sz="2400" b="1" spc="135" dirty="0">
                <a:cs typeface="Calibri"/>
              </a:rPr>
              <a:t> </a:t>
            </a:r>
            <a:r>
              <a:rPr sz="2400" b="1" dirty="0">
                <a:cs typeface="Calibri"/>
              </a:rPr>
              <a:t>culturali</a:t>
            </a:r>
            <a:r>
              <a:rPr sz="2400" b="1" spc="125" dirty="0">
                <a:cs typeface="Calibri"/>
              </a:rPr>
              <a:t> </a:t>
            </a:r>
            <a:r>
              <a:rPr sz="2400" dirty="0">
                <a:cs typeface="Calibri"/>
              </a:rPr>
              <a:t>e</a:t>
            </a:r>
            <a:r>
              <a:rPr sz="2400" spc="145" dirty="0">
                <a:cs typeface="Calibri"/>
              </a:rPr>
              <a:t> </a:t>
            </a:r>
            <a:r>
              <a:rPr sz="2400" b="1" dirty="0">
                <a:cs typeface="Calibri"/>
              </a:rPr>
              <a:t>professionali</a:t>
            </a:r>
            <a:r>
              <a:rPr sz="2400" b="1" spc="145" dirty="0">
                <a:cs typeface="Calibri"/>
              </a:rPr>
              <a:t> </a:t>
            </a:r>
            <a:r>
              <a:rPr sz="2400" dirty="0">
                <a:cs typeface="Calibri"/>
              </a:rPr>
              <a:t>e</a:t>
            </a:r>
            <a:r>
              <a:rPr sz="2400" spc="145" dirty="0">
                <a:cs typeface="Calibri"/>
              </a:rPr>
              <a:t> </a:t>
            </a:r>
            <a:r>
              <a:rPr sz="2400" dirty="0">
                <a:cs typeface="Calibri"/>
              </a:rPr>
              <a:t>rende</a:t>
            </a:r>
            <a:r>
              <a:rPr sz="2400" spc="145" dirty="0">
                <a:cs typeface="Calibri"/>
              </a:rPr>
              <a:t> </a:t>
            </a:r>
            <a:r>
              <a:rPr sz="2400" spc="-10" dirty="0">
                <a:cs typeface="Calibri"/>
              </a:rPr>
              <a:t>ancora 	</a:t>
            </a:r>
            <a:r>
              <a:rPr sz="2400" dirty="0">
                <a:cs typeface="Calibri"/>
              </a:rPr>
              <a:t>più</a:t>
            </a:r>
            <a:r>
              <a:rPr sz="2400" spc="355" dirty="0">
                <a:cs typeface="Calibri"/>
              </a:rPr>
              <a:t> </a:t>
            </a:r>
            <a:r>
              <a:rPr sz="2400" dirty="0">
                <a:cs typeface="Calibri"/>
              </a:rPr>
              <a:t>necessaria</a:t>
            </a:r>
            <a:r>
              <a:rPr sz="2400" spc="370" dirty="0">
                <a:cs typeface="Calibri"/>
              </a:rPr>
              <a:t> </a:t>
            </a:r>
            <a:r>
              <a:rPr sz="2400" dirty="0">
                <a:cs typeface="Calibri"/>
              </a:rPr>
              <a:t>l’individuazione</a:t>
            </a:r>
            <a:r>
              <a:rPr sz="2400" spc="350" dirty="0">
                <a:cs typeface="Calibri"/>
              </a:rPr>
              <a:t> </a:t>
            </a:r>
            <a:r>
              <a:rPr sz="2400" dirty="0">
                <a:cs typeface="Calibri"/>
              </a:rPr>
              <a:t>di</a:t>
            </a:r>
            <a:r>
              <a:rPr sz="2400" spc="355" dirty="0">
                <a:cs typeface="Calibri"/>
              </a:rPr>
              <a:t> </a:t>
            </a:r>
            <a:r>
              <a:rPr sz="2400" dirty="0">
                <a:cs typeface="Calibri"/>
              </a:rPr>
              <a:t>nuovi</a:t>
            </a:r>
            <a:r>
              <a:rPr sz="2400" spc="355" dirty="0">
                <a:cs typeface="Calibri"/>
              </a:rPr>
              <a:t> </a:t>
            </a:r>
            <a:r>
              <a:rPr sz="2400" dirty="0">
                <a:cs typeface="Calibri"/>
              </a:rPr>
              <a:t>paradigmi</a:t>
            </a:r>
            <a:r>
              <a:rPr sz="2400" spc="355" dirty="0">
                <a:cs typeface="Calibri"/>
              </a:rPr>
              <a:t> </a:t>
            </a:r>
            <a:r>
              <a:rPr sz="2400" dirty="0">
                <a:cs typeface="Calibri"/>
              </a:rPr>
              <a:t>e</a:t>
            </a:r>
            <a:r>
              <a:rPr sz="2400" spc="370" dirty="0">
                <a:cs typeface="Calibri"/>
              </a:rPr>
              <a:t> </a:t>
            </a:r>
            <a:r>
              <a:rPr sz="2400" dirty="0">
                <a:cs typeface="Calibri"/>
              </a:rPr>
              <a:t>nuovi</a:t>
            </a:r>
            <a:r>
              <a:rPr sz="2400" spc="350" dirty="0">
                <a:cs typeface="Calibri"/>
              </a:rPr>
              <a:t> </a:t>
            </a:r>
            <a:r>
              <a:rPr sz="2400" b="1" spc="-10" dirty="0">
                <a:cs typeface="Calibri"/>
              </a:rPr>
              <a:t>valori 	</a:t>
            </a:r>
            <a:r>
              <a:rPr sz="2400" b="1" dirty="0">
                <a:cs typeface="Calibri"/>
              </a:rPr>
              <a:t>condivisi</a:t>
            </a:r>
            <a:r>
              <a:rPr sz="2400" dirty="0">
                <a:cs typeface="Calibri"/>
              </a:rPr>
              <a:t>,</a:t>
            </a:r>
            <a:r>
              <a:rPr sz="2400" spc="455" dirty="0">
                <a:cs typeface="Calibri"/>
              </a:rPr>
              <a:t> </a:t>
            </a:r>
            <a:r>
              <a:rPr sz="2400" dirty="0">
                <a:cs typeface="Calibri"/>
              </a:rPr>
              <a:t>compatibili</a:t>
            </a:r>
            <a:r>
              <a:rPr sz="2400" spc="450" dirty="0">
                <a:cs typeface="Calibri"/>
              </a:rPr>
              <a:t> </a:t>
            </a:r>
            <a:r>
              <a:rPr sz="2400" dirty="0">
                <a:cs typeface="Calibri"/>
              </a:rPr>
              <a:t>con</a:t>
            </a:r>
            <a:r>
              <a:rPr sz="2400" spc="450" dirty="0">
                <a:cs typeface="Calibri"/>
              </a:rPr>
              <a:t> </a:t>
            </a:r>
            <a:r>
              <a:rPr sz="2400" dirty="0">
                <a:cs typeface="Calibri"/>
              </a:rPr>
              <a:t>la</a:t>
            </a:r>
            <a:r>
              <a:rPr sz="2400" spc="455" dirty="0">
                <a:cs typeface="Calibri"/>
              </a:rPr>
              <a:t> </a:t>
            </a:r>
            <a:r>
              <a:rPr sz="2400" dirty="0">
                <a:cs typeface="Calibri"/>
              </a:rPr>
              <a:t>promozione</a:t>
            </a:r>
            <a:r>
              <a:rPr sz="2400" spc="450" dirty="0">
                <a:cs typeface="Calibri"/>
              </a:rPr>
              <a:t> </a:t>
            </a:r>
            <a:r>
              <a:rPr sz="2400" dirty="0">
                <a:cs typeface="Calibri"/>
              </a:rPr>
              <a:t>di</a:t>
            </a:r>
            <a:r>
              <a:rPr sz="2400" spc="470" dirty="0">
                <a:cs typeface="Calibri"/>
              </a:rPr>
              <a:t> </a:t>
            </a:r>
            <a:r>
              <a:rPr sz="2400" dirty="0">
                <a:cs typeface="Calibri"/>
              </a:rPr>
              <a:t>una</a:t>
            </a:r>
            <a:r>
              <a:rPr sz="2400" spc="455" dirty="0">
                <a:cs typeface="Calibri"/>
              </a:rPr>
              <a:t> </a:t>
            </a:r>
            <a:r>
              <a:rPr sz="2400" dirty="0">
                <a:cs typeface="Calibri"/>
              </a:rPr>
              <a:t>cultura</a:t>
            </a:r>
            <a:r>
              <a:rPr sz="2400" spc="440" dirty="0">
                <a:cs typeface="Calibri"/>
              </a:rPr>
              <a:t> </a:t>
            </a:r>
            <a:r>
              <a:rPr sz="2400" dirty="0">
                <a:cs typeface="Calibri"/>
              </a:rPr>
              <a:t>di</a:t>
            </a:r>
            <a:r>
              <a:rPr sz="2400" spc="450" dirty="0">
                <a:cs typeface="Calibri"/>
              </a:rPr>
              <a:t> </a:t>
            </a:r>
            <a:r>
              <a:rPr sz="2400" spc="-10" dirty="0">
                <a:cs typeface="Calibri"/>
              </a:rPr>
              <a:t>reale 	convivenza</a:t>
            </a:r>
            <a:r>
              <a:rPr sz="2400" spc="-45" dirty="0">
                <a:cs typeface="Calibri"/>
              </a:rPr>
              <a:t> </a:t>
            </a:r>
            <a:r>
              <a:rPr sz="2400" dirty="0">
                <a:cs typeface="Calibri"/>
              </a:rPr>
              <a:t>e</a:t>
            </a:r>
            <a:r>
              <a:rPr sz="2400" spc="-65" dirty="0">
                <a:cs typeface="Calibri"/>
              </a:rPr>
              <a:t> </a:t>
            </a:r>
            <a:r>
              <a:rPr sz="2400" dirty="0">
                <a:cs typeface="Calibri"/>
              </a:rPr>
              <a:t>di</a:t>
            </a:r>
            <a:r>
              <a:rPr sz="2400" spc="-60" dirty="0">
                <a:cs typeface="Calibri"/>
              </a:rPr>
              <a:t> </a:t>
            </a:r>
            <a:r>
              <a:rPr sz="2400" spc="-10" dirty="0">
                <a:cs typeface="Calibri"/>
              </a:rPr>
              <a:t>incremento</a:t>
            </a:r>
            <a:r>
              <a:rPr sz="2400" spc="-70" dirty="0">
                <a:cs typeface="Calibri"/>
              </a:rPr>
              <a:t> </a:t>
            </a:r>
            <a:r>
              <a:rPr sz="2400" dirty="0">
                <a:cs typeface="Calibri"/>
              </a:rPr>
              <a:t>del</a:t>
            </a:r>
            <a:r>
              <a:rPr sz="2400" spc="-55" dirty="0">
                <a:cs typeface="Calibri"/>
              </a:rPr>
              <a:t> </a:t>
            </a:r>
            <a:r>
              <a:rPr sz="2400" dirty="0">
                <a:cs typeface="Calibri"/>
              </a:rPr>
              <a:t>benessere</a:t>
            </a:r>
            <a:r>
              <a:rPr sz="2400" spc="-45" dirty="0">
                <a:cs typeface="Calibri"/>
              </a:rPr>
              <a:t> </a:t>
            </a:r>
            <a:r>
              <a:rPr sz="2400" spc="-10" dirty="0">
                <a:cs typeface="Calibri"/>
              </a:rPr>
              <a:t>collettivo</a:t>
            </a:r>
            <a:r>
              <a:rPr sz="2400" i="1" spc="-10" dirty="0">
                <a:cs typeface="Calibri"/>
              </a:rPr>
              <a:t>.</a:t>
            </a:r>
            <a:endParaRPr sz="2400" dirty="0">
              <a:cs typeface="Calibri"/>
            </a:endParaRPr>
          </a:p>
          <a:p>
            <a:pPr marL="352425" marR="5715" indent="-340360" algn="just">
              <a:spcBef>
                <a:spcPts val="58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cs typeface="Calibri"/>
              </a:rPr>
              <a:t>Un</a:t>
            </a:r>
            <a:r>
              <a:rPr sz="2400" spc="-10" dirty="0">
                <a:cs typeface="Calibri"/>
              </a:rPr>
              <a:t> </a:t>
            </a:r>
            <a:r>
              <a:rPr sz="2400" dirty="0">
                <a:cs typeface="Calibri"/>
              </a:rPr>
              <a:t>impegno</a:t>
            </a:r>
            <a:r>
              <a:rPr sz="2400" spc="-10" dirty="0">
                <a:cs typeface="Calibri"/>
              </a:rPr>
              <a:t> </a:t>
            </a:r>
            <a:r>
              <a:rPr sz="2400" dirty="0">
                <a:cs typeface="Calibri"/>
              </a:rPr>
              <a:t>del</a:t>
            </a:r>
            <a:r>
              <a:rPr sz="2400" spc="-10" dirty="0">
                <a:cs typeface="Calibri"/>
              </a:rPr>
              <a:t> </a:t>
            </a:r>
            <a:r>
              <a:rPr sz="2400" spc="-10" dirty="0" err="1">
                <a:cs typeface="Calibri"/>
              </a:rPr>
              <a:t>professionista</a:t>
            </a:r>
            <a:r>
              <a:rPr sz="2400" spc="-5" dirty="0">
                <a:cs typeface="Calibri"/>
              </a:rPr>
              <a:t> </a:t>
            </a:r>
            <a:r>
              <a:rPr sz="2400" dirty="0">
                <a:cs typeface="Calibri"/>
              </a:rPr>
              <a:t>verso</a:t>
            </a:r>
            <a:r>
              <a:rPr sz="2400" spc="-15" dirty="0">
                <a:cs typeface="Calibri"/>
              </a:rPr>
              <a:t> </a:t>
            </a:r>
            <a:r>
              <a:rPr sz="2400" b="1" spc="-10" dirty="0">
                <a:cs typeface="Calibri"/>
              </a:rPr>
              <a:t>l’inclusione, 	</a:t>
            </a:r>
            <a:r>
              <a:rPr sz="2400" b="1" dirty="0">
                <a:cs typeface="Calibri"/>
              </a:rPr>
              <a:t>piuttosto</a:t>
            </a:r>
            <a:r>
              <a:rPr sz="2400" b="1" spc="175" dirty="0">
                <a:cs typeface="Calibri"/>
              </a:rPr>
              <a:t> </a:t>
            </a:r>
            <a:r>
              <a:rPr sz="2400" b="1" dirty="0">
                <a:cs typeface="Calibri"/>
              </a:rPr>
              <a:t>che</a:t>
            </a:r>
            <a:r>
              <a:rPr sz="2400" b="1" spc="180" dirty="0">
                <a:cs typeface="Calibri"/>
              </a:rPr>
              <a:t> </a:t>
            </a:r>
            <a:r>
              <a:rPr sz="2400" b="1" dirty="0">
                <a:cs typeface="Calibri"/>
              </a:rPr>
              <a:t>la</a:t>
            </a:r>
            <a:r>
              <a:rPr sz="2400" b="1" spc="175" dirty="0">
                <a:cs typeface="Calibri"/>
              </a:rPr>
              <a:t> </a:t>
            </a:r>
            <a:r>
              <a:rPr sz="2400" b="1" dirty="0">
                <a:cs typeface="Calibri"/>
              </a:rPr>
              <a:t>mera</a:t>
            </a:r>
            <a:r>
              <a:rPr sz="2400" b="1" spc="175" dirty="0">
                <a:cs typeface="Calibri"/>
              </a:rPr>
              <a:t> </a:t>
            </a:r>
            <a:r>
              <a:rPr sz="2400" b="1" dirty="0">
                <a:cs typeface="Calibri"/>
              </a:rPr>
              <a:t>assimilazione</a:t>
            </a:r>
            <a:r>
              <a:rPr sz="2400" dirty="0">
                <a:cs typeface="Calibri"/>
              </a:rPr>
              <a:t>,</a:t>
            </a:r>
            <a:r>
              <a:rPr sz="2400" spc="175" dirty="0">
                <a:cs typeface="Calibri"/>
              </a:rPr>
              <a:t> </a:t>
            </a:r>
            <a:r>
              <a:rPr sz="2400" dirty="0">
                <a:cs typeface="Calibri"/>
              </a:rPr>
              <a:t>dei</a:t>
            </a:r>
            <a:r>
              <a:rPr sz="2400" spc="175" dirty="0">
                <a:cs typeface="Calibri"/>
              </a:rPr>
              <a:t> </a:t>
            </a:r>
            <a:r>
              <a:rPr sz="2400" dirty="0">
                <a:cs typeface="Calibri"/>
              </a:rPr>
              <a:t>nuovi</a:t>
            </a:r>
            <a:r>
              <a:rPr sz="2400" spc="170" dirty="0">
                <a:cs typeface="Calibri"/>
              </a:rPr>
              <a:t> </a:t>
            </a:r>
            <a:r>
              <a:rPr sz="2400" dirty="0">
                <a:cs typeface="Calibri"/>
              </a:rPr>
              <a:t>arrivati</a:t>
            </a:r>
            <a:r>
              <a:rPr sz="2400" spc="175" dirty="0">
                <a:cs typeface="Calibri"/>
              </a:rPr>
              <a:t> </a:t>
            </a:r>
            <a:r>
              <a:rPr sz="2400" dirty="0">
                <a:cs typeface="Calibri"/>
              </a:rPr>
              <a:t>è</a:t>
            </a:r>
            <a:r>
              <a:rPr sz="2400" spc="180" dirty="0">
                <a:cs typeface="Calibri"/>
              </a:rPr>
              <a:t> </a:t>
            </a:r>
            <a:r>
              <a:rPr sz="2400" spc="-10" dirty="0">
                <a:cs typeface="Calibri"/>
              </a:rPr>
              <a:t>pertanto 	essenziale.</a:t>
            </a:r>
            <a:endParaRPr sz="2400" dirty="0">
              <a:cs typeface="Calibri"/>
            </a:endParaRPr>
          </a:p>
          <a:p>
            <a:pPr marL="352425" marR="6985" indent="-340360" algn="just">
              <a:lnSpc>
                <a:spcPct val="99600"/>
              </a:lnSpc>
              <a:spcBef>
                <a:spcPts val="58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b="1" u="sng" dirty="0">
                <a:uFill>
                  <a:solidFill>
                    <a:srgbClr val="FF0000"/>
                  </a:solidFill>
                </a:uFill>
                <a:cs typeface="Calibri"/>
              </a:rPr>
              <a:t>La</a:t>
            </a:r>
            <a:r>
              <a:rPr sz="2400" b="1" u="sng" spc="325" dirty="0">
                <a:uFill>
                  <a:solidFill>
                    <a:srgbClr val="FF0000"/>
                  </a:solidFill>
                </a:uFill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FF0000"/>
                  </a:solidFill>
                </a:uFill>
                <a:cs typeface="Calibri"/>
              </a:rPr>
              <a:t>presa</a:t>
            </a:r>
            <a:r>
              <a:rPr sz="2400" b="1" u="sng" spc="330" dirty="0">
                <a:uFill>
                  <a:solidFill>
                    <a:srgbClr val="FF0000"/>
                  </a:solidFill>
                </a:uFill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FF0000"/>
                  </a:solidFill>
                </a:uFill>
                <a:cs typeface="Calibri"/>
              </a:rPr>
              <a:t>in</a:t>
            </a:r>
            <a:r>
              <a:rPr sz="2400" b="1" u="sng" spc="325" dirty="0">
                <a:uFill>
                  <a:solidFill>
                    <a:srgbClr val="FF0000"/>
                  </a:solidFill>
                </a:uFill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FF0000"/>
                  </a:solidFill>
                </a:uFill>
                <a:cs typeface="Calibri"/>
              </a:rPr>
              <a:t>carico</a:t>
            </a:r>
            <a:r>
              <a:rPr sz="2400" b="1" u="sng" spc="340" dirty="0">
                <a:uFill>
                  <a:solidFill>
                    <a:srgbClr val="FF0000"/>
                  </a:solidFill>
                </a:uFill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FF0000"/>
                  </a:solidFill>
                </a:uFill>
                <a:cs typeface="Calibri"/>
              </a:rPr>
              <a:t>del</a:t>
            </a:r>
            <a:r>
              <a:rPr sz="2400" b="1" u="sng" spc="315" dirty="0">
                <a:uFill>
                  <a:solidFill>
                    <a:srgbClr val="FF0000"/>
                  </a:solidFill>
                </a:uFill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FF0000"/>
                  </a:solidFill>
                </a:uFill>
                <a:cs typeface="Calibri"/>
              </a:rPr>
              <a:t>migrante</a:t>
            </a:r>
            <a:r>
              <a:rPr sz="2400" b="1" u="sng" spc="330" dirty="0">
                <a:uFill>
                  <a:solidFill>
                    <a:srgbClr val="FF0000"/>
                  </a:solidFill>
                </a:uFill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FF0000"/>
                  </a:solidFill>
                </a:uFill>
                <a:cs typeface="Calibri"/>
              </a:rPr>
              <a:t>richiede</a:t>
            </a:r>
            <a:r>
              <a:rPr sz="2400" b="1" u="sng" spc="335" dirty="0">
                <a:uFill>
                  <a:solidFill>
                    <a:srgbClr val="FF0000"/>
                  </a:solidFill>
                </a:uFill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FF0000"/>
                  </a:solidFill>
                </a:uFill>
                <a:cs typeface="Calibri"/>
              </a:rPr>
              <a:t>all’operatore</a:t>
            </a:r>
            <a:r>
              <a:rPr sz="2400" b="1" u="sng" spc="340" dirty="0">
                <a:uFill>
                  <a:solidFill>
                    <a:srgbClr val="FF0000"/>
                  </a:solidFill>
                </a:uFill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FF0000"/>
                  </a:solidFill>
                </a:uFill>
                <a:cs typeface="Calibri"/>
              </a:rPr>
              <a:t>sociale</a:t>
            </a:r>
            <a:r>
              <a:rPr sz="2400" b="1" u="sng" spc="335" dirty="0">
                <a:uFill>
                  <a:solidFill>
                    <a:srgbClr val="FF0000"/>
                  </a:solidFill>
                </a:uFill>
                <a:cs typeface="Calibri"/>
              </a:rPr>
              <a:t> </a:t>
            </a:r>
            <a:r>
              <a:rPr sz="2400" b="1" u="sng" spc="-25" dirty="0">
                <a:uFill>
                  <a:solidFill>
                    <a:srgbClr val="FF0000"/>
                  </a:solidFill>
                </a:uFill>
                <a:cs typeface="Calibri"/>
              </a:rPr>
              <a:t>di</a:t>
            </a:r>
            <a:r>
              <a:rPr sz="2400" b="1" spc="-25" dirty="0">
                <a:cs typeface="Calibri"/>
              </a:rPr>
              <a:t> 	</a:t>
            </a:r>
            <a:r>
              <a:rPr sz="2400" b="1" u="sng" dirty="0">
                <a:uFill>
                  <a:solidFill>
                    <a:srgbClr val="FF0000"/>
                  </a:solidFill>
                </a:uFill>
                <a:cs typeface="Calibri"/>
              </a:rPr>
              <a:t>ampliare</a:t>
            </a:r>
            <a:r>
              <a:rPr sz="2400" b="1" u="sng" spc="165" dirty="0">
                <a:uFill>
                  <a:solidFill>
                    <a:srgbClr val="FF0000"/>
                  </a:solidFill>
                </a:uFill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FF0000"/>
                  </a:solidFill>
                </a:uFill>
                <a:cs typeface="Calibri"/>
              </a:rPr>
              <a:t>le</a:t>
            </a:r>
            <a:r>
              <a:rPr sz="2400" b="1" u="sng" spc="150" dirty="0">
                <a:uFill>
                  <a:solidFill>
                    <a:srgbClr val="FF0000"/>
                  </a:solidFill>
                </a:uFill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FF0000"/>
                  </a:solidFill>
                </a:uFill>
                <a:cs typeface="Calibri"/>
              </a:rPr>
              <a:t>sue</a:t>
            </a:r>
            <a:r>
              <a:rPr sz="2400" b="1" u="sng" spc="160" dirty="0">
                <a:uFill>
                  <a:solidFill>
                    <a:srgbClr val="FF0000"/>
                  </a:solidFill>
                </a:uFill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FF0000"/>
                  </a:solidFill>
                </a:uFill>
                <a:cs typeface="Calibri"/>
              </a:rPr>
              <a:t>conoscenze</a:t>
            </a:r>
            <a:r>
              <a:rPr sz="2400" b="1" u="sng" spc="165" dirty="0">
                <a:uFill>
                  <a:solidFill>
                    <a:srgbClr val="FF0000"/>
                  </a:solidFill>
                </a:uFill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FF0000"/>
                  </a:solidFill>
                </a:uFill>
                <a:cs typeface="Calibri"/>
              </a:rPr>
              <a:t>e</a:t>
            </a:r>
            <a:r>
              <a:rPr sz="2400" b="1" u="sng" spc="160" dirty="0">
                <a:uFill>
                  <a:solidFill>
                    <a:srgbClr val="FF0000"/>
                  </a:solidFill>
                </a:uFill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FF0000"/>
                  </a:solidFill>
                </a:uFill>
                <a:cs typeface="Calibri"/>
              </a:rPr>
              <a:t>competenze</a:t>
            </a:r>
            <a:r>
              <a:rPr sz="2400" dirty="0">
                <a:cs typeface="Calibri"/>
              </a:rPr>
              <a:t>,</a:t>
            </a:r>
            <a:r>
              <a:rPr sz="2400" spc="155" dirty="0">
                <a:cs typeface="Calibri"/>
              </a:rPr>
              <a:t> </a:t>
            </a:r>
            <a:r>
              <a:rPr sz="2400" dirty="0">
                <a:cs typeface="Calibri"/>
              </a:rPr>
              <a:t>al</a:t>
            </a:r>
            <a:r>
              <a:rPr sz="2400" spc="150" dirty="0">
                <a:cs typeface="Calibri"/>
              </a:rPr>
              <a:t> </a:t>
            </a:r>
            <a:r>
              <a:rPr sz="2400" dirty="0">
                <a:cs typeface="Calibri"/>
              </a:rPr>
              <a:t>fine</a:t>
            </a:r>
            <a:r>
              <a:rPr sz="2400" spc="160" dirty="0">
                <a:cs typeface="Calibri"/>
              </a:rPr>
              <a:t> </a:t>
            </a:r>
            <a:r>
              <a:rPr sz="2400" dirty="0">
                <a:cs typeface="Calibri"/>
              </a:rPr>
              <a:t>di</a:t>
            </a:r>
            <a:r>
              <a:rPr sz="2400" spc="160" dirty="0">
                <a:cs typeface="Calibri"/>
              </a:rPr>
              <a:t> </a:t>
            </a:r>
            <a:r>
              <a:rPr sz="2400" dirty="0">
                <a:cs typeface="Calibri"/>
              </a:rPr>
              <a:t>applicarle</a:t>
            </a:r>
            <a:r>
              <a:rPr sz="2400" spc="160" dirty="0">
                <a:cs typeface="Calibri"/>
              </a:rPr>
              <a:t> </a:t>
            </a:r>
            <a:r>
              <a:rPr sz="2400" spc="-25" dirty="0">
                <a:cs typeface="Calibri"/>
              </a:rPr>
              <a:t>in 	</a:t>
            </a:r>
            <a:r>
              <a:rPr sz="2400" dirty="0">
                <a:cs typeface="Calibri"/>
              </a:rPr>
              <a:t>contesti</a:t>
            </a:r>
            <a:r>
              <a:rPr sz="2400" spc="160" dirty="0">
                <a:cs typeface="Calibri"/>
              </a:rPr>
              <a:t> </a:t>
            </a:r>
            <a:r>
              <a:rPr sz="2400" dirty="0">
                <a:cs typeface="Calibri"/>
              </a:rPr>
              <a:t>che</a:t>
            </a:r>
            <a:r>
              <a:rPr sz="2400" spc="165" dirty="0">
                <a:cs typeface="Calibri"/>
              </a:rPr>
              <a:t> </a:t>
            </a:r>
            <a:r>
              <a:rPr sz="2400" dirty="0">
                <a:cs typeface="Calibri"/>
              </a:rPr>
              <a:t>rilevano</a:t>
            </a:r>
            <a:r>
              <a:rPr sz="2400" spc="165" dirty="0">
                <a:cs typeface="Calibri"/>
              </a:rPr>
              <a:t> </a:t>
            </a:r>
            <a:r>
              <a:rPr sz="2400" b="1" dirty="0">
                <a:cs typeface="Calibri"/>
              </a:rPr>
              <a:t>nell’area</a:t>
            </a:r>
            <a:r>
              <a:rPr sz="2400" b="1" spc="170" dirty="0">
                <a:cs typeface="Calibri"/>
              </a:rPr>
              <a:t> </a:t>
            </a:r>
            <a:r>
              <a:rPr sz="2400" b="1" dirty="0">
                <a:cs typeface="Calibri"/>
              </a:rPr>
              <a:t>microsociale,</a:t>
            </a:r>
            <a:r>
              <a:rPr sz="2400" b="1" spc="165" dirty="0">
                <a:cs typeface="Calibri"/>
              </a:rPr>
              <a:t> </a:t>
            </a:r>
            <a:r>
              <a:rPr sz="2400" b="1" dirty="0">
                <a:cs typeface="Calibri"/>
              </a:rPr>
              <a:t>intermedia</a:t>
            </a:r>
            <a:r>
              <a:rPr sz="2400" b="1" spc="170" dirty="0">
                <a:cs typeface="Calibri"/>
              </a:rPr>
              <a:t> </a:t>
            </a:r>
            <a:r>
              <a:rPr sz="2400" b="1" dirty="0">
                <a:cs typeface="Calibri"/>
              </a:rPr>
              <a:t>e</a:t>
            </a:r>
            <a:r>
              <a:rPr sz="2400" b="1" spc="160" dirty="0">
                <a:cs typeface="Calibri"/>
              </a:rPr>
              <a:t> </a:t>
            </a:r>
            <a:r>
              <a:rPr sz="2400" b="1" spc="-10" dirty="0">
                <a:cs typeface="Calibri"/>
              </a:rPr>
              <a:t>macro- 	sociale</a:t>
            </a:r>
            <a:r>
              <a:rPr sz="3200" b="1" spc="-10" dirty="0">
                <a:cs typeface="Calibri"/>
              </a:rPr>
              <a:t>.</a:t>
            </a:r>
            <a:endParaRPr sz="3200" dirty="0"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2268" y="273762"/>
            <a:ext cx="870013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spcBef>
                <a:spcPts val="100"/>
              </a:spcBef>
              <a:buFont typeface="Arial MT"/>
              <a:buChar char="•"/>
              <a:tabLst>
                <a:tab pos="354965" algn="l"/>
                <a:tab pos="608330" algn="l"/>
                <a:tab pos="1141730" algn="l"/>
                <a:tab pos="1953895" algn="l"/>
                <a:tab pos="2360930" algn="l"/>
                <a:tab pos="3829050" algn="l"/>
                <a:tab pos="4928235" algn="l"/>
                <a:tab pos="5335270" algn="l"/>
                <a:tab pos="6470650" algn="l"/>
                <a:tab pos="6877684" algn="l"/>
                <a:tab pos="8303895" algn="l"/>
              </a:tabLst>
            </a:pPr>
            <a:r>
              <a:rPr sz="2400" spc="-50" dirty="0">
                <a:latin typeface="Calibri"/>
                <a:cs typeface="Calibri"/>
              </a:rPr>
              <a:t>I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tre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livelli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di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intervento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sociale,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in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materia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di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inclusione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del</a:t>
            </a:r>
            <a:endParaRPr sz="2400">
              <a:latin typeface="Calibri"/>
              <a:cs typeface="Calibri"/>
            </a:endParaRPr>
          </a:p>
          <a:p>
            <a:pPr marL="355600"/>
            <a:r>
              <a:rPr sz="2400" spc="-10" dirty="0">
                <a:latin typeface="Calibri"/>
                <a:cs typeface="Calibri"/>
              </a:rPr>
              <a:t>migrante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convivenza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multiculturale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20545" y="1196722"/>
            <a:ext cx="2628265" cy="5473065"/>
          </a:xfrm>
          <a:custGeom>
            <a:avLst/>
            <a:gdLst/>
            <a:ahLst/>
            <a:cxnLst/>
            <a:rect l="l" t="t" r="r" b="b"/>
            <a:pathLst>
              <a:path w="2628265" h="5473065">
                <a:moveTo>
                  <a:pt x="2365451" y="0"/>
                </a:moveTo>
                <a:lnTo>
                  <a:pt x="262826" y="0"/>
                </a:lnTo>
                <a:lnTo>
                  <a:pt x="215581" y="4236"/>
                </a:lnTo>
                <a:lnTo>
                  <a:pt x="171115" y="16450"/>
                </a:lnTo>
                <a:lnTo>
                  <a:pt x="130170" y="35898"/>
                </a:lnTo>
                <a:lnTo>
                  <a:pt x="93488" y="61838"/>
                </a:lnTo>
                <a:lnTo>
                  <a:pt x="61811" y="93525"/>
                </a:lnTo>
                <a:lnTo>
                  <a:pt x="35882" y="130217"/>
                </a:lnTo>
                <a:lnTo>
                  <a:pt x="16442" y="171170"/>
                </a:lnTo>
                <a:lnTo>
                  <a:pt x="4234" y="215642"/>
                </a:lnTo>
                <a:lnTo>
                  <a:pt x="0" y="262889"/>
                </a:lnTo>
                <a:lnTo>
                  <a:pt x="0" y="5209819"/>
                </a:lnTo>
                <a:lnTo>
                  <a:pt x="4234" y="5257060"/>
                </a:lnTo>
                <a:lnTo>
                  <a:pt x="16442" y="5301523"/>
                </a:lnTo>
                <a:lnTo>
                  <a:pt x="35882" y="5342466"/>
                </a:lnTo>
                <a:lnTo>
                  <a:pt x="61811" y="5379147"/>
                </a:lnTo>
                <a:lnTo>
                  <a:pt x="93488" y="5410822"/>
                </a:lnTo>
                <a:lnTo>
                  <a:pt x="130170" y="5436751"/>
                </a:lnTo>
                <a:lnTo>
                  <a:pt x="171115" y="5456190"/>
                </a:lnTo>
                <a:lnTo>
                  <a:pt x="215581" y="5468398"/>
                </a:lnTo>
                <a:lnTo>
                  <a:pt x="262826" y="5472633"/>
                </a:lnTo>
                <a:lnTo>
                  <a:pt x="2365451" y="5472633"/>
                </a:lnTo>
                <a:lnTo>
                  <a:pt x="2412693" y="5468398"/>
                </a:lnTo>
                <a:lnTo>
                  <a:pt x="2457154" y="5456190"/>
                </a:lnTo>
                <a:lnTo>
                  <a:pt x="2498090" y="5436751"/>
                </a:lnTo>
                <a:lnTo>
                  <a:pt x="2534762" y="5410822"/>
                </a:lnTo>
                <a:lnTo>
                  <a:pt x="2566429" y="5379147"/>
                </a:lnTo>
                <a:lnTo>
                  <a:pt x="2592348" y="5342466"/>
                </a:lnTo>
                <a:lnTo>
                  <a:pt x="2611779" y="5301523"/>
                </a:lnTo>
                <a:lnTo>
                  <a:pt x="2623982" y="5257060"/>
                </a:lnTo>
                <a:lnTo>
                  <a:pt x="2628214" y="5209819"/>
                </a:lnTo>
                <a:lnTo>
                  <a:pt x="2628214" y="262889"/>
                </a:lnTo>
                <a:lnTo>
                  <a:pt x="2623982" y="215642"/>
                </a:lnTo>
                <a:lnTo>
                  <a:pt x="2611779" y="171170"/>
                </a:lnTo>
                <a:lnTo>
                  <a:pt x="2592348" y="130217"/>
                </a:lnTo>
                <a:lnTo>
                  <a:pt x="2566429" y="93525"/>
                </a:lnTo>
                <a:lnTo>
                  <a:pt x="2534762" y="61838"/>
                </a:lnTo>
                <a:lnTo>
                  <a:pt x="2498090" y="35898"/>
                </a:lnTo>
                <a:lnTo>
                  <a:pt x="2457154" y="16450"/>
                </a:lnTo>
                <a:lnTo>
                  <a:pt x="2412693" y="4236"/>
                </a:lnTo>
                <a:lnTo>
                  <a:pt x="2365451" y="0"/>
                </a:lnTo>
                <a:close/>
              </a:path>
            </a:pathLst>
          </a:custGeom>
          <a:solidFill>
            <a:srgbClr val="D0E2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85543" y="1473149"/>
            <a:ext cx="2298700" cy="98933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567055" marR="5080" indent="-554990">
              <a:lnSpc>
                <a:spcPts val="3620"/>
              </a:lnSpc>
              <a:spcBef>
                <a:spcPts val="505"/>
              </a:spcBef>
            </a:pPr>
            <a:r>
              <a:rPr sz="3300" dirty="0">
                <a:latin typeface="Calibri"/>
                <a:cs typeface="Calibri"/>
              </a:rPr>
              <a:t>Livello</a:t>
            </a:r>
            <a:r>
              <a:rPr sz="3300" spc="-60" dirty="0">
                <a:latin typeface="Calibri"/>
                <a:cs typeface="Calibri"/>
              </a:rPr>
              <a:t> </a:t>
            </a:r>
            <a:r>
              <a:rPr sz="3300" spc="-20" dirty="0">
                <a:latin typeface="Calibri"/>
                <a:cs typeface="Calibri"/>
              </a:rPr>
              <a:t>micro- </a:t>
            </a:r>
            <a:r>
              <a:rPr sz="3300" spc="-10" dirty="0">
                <a:latin typeface="Calibri"/>
                <a:cs typeface="Calibri"/>
              </a:rPr>
              <a:t>sociale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170671" y="2827401"/>
            <a:ext cx="2128520" cy="1675764"/>
            <a:chOff x="646671" y="2827401"/>
            <a:chExt cx="2128520" cy="1675764"/>
          </a:xfrm>
        </p:grpSpPr>
        <p:sp>
          <p:nvSpPr>
            <p:cNvPr id="6" name="object 6"/>
            <p:cNvSpPr/>
            <p:nvPr/>
          </p:nvSpPr>
          <p:spPr>
            <a:xfrm>
              <a:off x="659371" y="2840101"/>
              <a:ext cx="2103120" cy="1650364"/>
            </a:xfrm>
            <a:custGeom>
              <a:avLst/>
              <a:gdLst/>
              <a:ahLst/>
              <a:cxnLst/>
              <a:rect l="l" t="t" r="r" b="b"/>
              <a:pathLst>
                <a:path w="2103120" h="1650364">
                  <a:moveTo>
                    <a:pt x="1937524" y="0"/>
                  </a:moveTo>
                  <a:lnTo>
                    <a:pt x="164998" y="0"/>
                  </a:lnTo>
                  <a:lnTo>
                    <a:pt x="121136" y="5897"/>
                  </a:lnTo>
                  <a:lnTo>
                    <a:pt x="81722" y="22540"/>
                  </a:lnTo>
                  <a:lnTo>
                    <a:pt x="48328" y="48355"/>
                  </a:lnTo>
                  <a:lnTo>
                    <a:pt x="22527" y="81769"/>
                  </a:lnTo>
                  <a:lnTo>
                    <a:pt x="5894" y="121208"/>
                  </a:lnTo>
                  <a:lnTo>
                    <a:pt x="0" y="165100"/>
                  </a:lnTo>
                  <a:lnTo>
                    <a:pt x="0" y="1485138"/>
                  </a:lnTo>
                  <a:lnTo>
                    <a:pt x="5894" y="1528975"/>
                  </a:lnTo>
                  <a:lnTo>
                    <a:pt x="22527" y="1568379"/>
                  </a:lnTo>
                  <a:lnTo>
                    <a:pt x="48328" y="1601771"/>
                  </a:lnTo>
                  <a:lnTo>
                    <a:pt x="81722" y="1627575"/>
                  </a:lnTo>
                  <a:lnTo>
                    <a:pt x="121136" y="1644214"/>
                  </a:lnTo>
                  <a:lnTo>
                    <a:pt x="164998" y="1650111"/>
                  </a:lnTo>
                  <a:lnTo>
                    <a:pt x="1937524" y="1650111"/>
                  </a:lnTo>
                  <a:lnTo>
                    <a:pt x="1981416" y="1644214"/>
                  </a:lnTo>
                  <a:lnTo>
                    <a:pt x="2020855" y="1627575"/>
                  </a:lnTo>
                  <a:lnTo>
                    <a:pt x="2054269" y="1601771"/>
                  </a:lnTo>
                  <a:lnTo>
                    <a:pt x="2080084" y="1568379"/>
                  </a:lnTo>
                  <a:lnTo>
                    <a:pt x="2096727" y="1528975"/>
                  </a:lnTo>
                  <a:lnTo>
                    <a:pt x="2102624" y="1485138"/>
                  </a:lnTo>
                  <a:lnTo>
                    <a:pt x="2102624" y="165100"/>
                  </a:lnTo>
                  <a:lnTo>
                    <a:pt x="2096727" y="121208"/>
                  </a:lnTo>
                  <a:lnTo>
                    <a:pt x="2080084" y="81769"/>
                  </a:lnTo>
                  <a:lnTo>
                    <a:pt x="2054269" y="48355"/>
                  </a:lnTo>
                  <a:lnTo>
                    <a:pt x="2020855" y="22540"/>
                  </a:lnTo>
                  <a:lnTo>
                    <a:pt x="1981416" y="5897"/>
                  </a:lnTo>
                  <a:lnTo>
                    <a:pt x="1937524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59371" y="2840101"/>
              <a:ext cx="2103120" cy="1650364"/>
            </a:xfrm>
            <a:custGeom>
              <a:avLst/>
              <a:gdLst/>
              <a:ahLst/>
              <a:cxnLst/>
              <a:rect l="l" t="t" r="r" b="b"/>
              <a:pathLst>
                <a:path w="2103120" h="1650364">
                  <a:moveTo>
                    <a:pt x="0" y="165100"/>
                  </a:moveTo>
                  <a:lnTo>
                    <a:pt x="5894" y="121208"/>
                  </a:lnTo>
                  <a:lnTo>
                    <a:pt x="22527" y="81769"/>
                  </a:lnTo>
                  <a:lnTo>
                    <a:pt x="48328" y="48355"/>
                  </a:lnTo>
                  <a:lnTo>
                    <a:pt x="81722" y="22540"/>
                  </a:lnTo>
                  <a:lnTo>
                    <a:pt x="121136" y="5897"/>
                  </a:lnTo>
                  <a:lnTo>
                    <a:pt x="164998" y="0"/>
                  </a:lnTo>
                  <a:lnTo>
                    <a:pt x="1937524" y="0"/>
                  </a:lnTo>
                  <a:lnTo>
                    <a:pt x="1981416" y="5897"/>
                  </a:lnTo>
                  <a:lnTo>
                    <a:pt x="2020855" y="22540"/>
                  </a:lnTo>
                  <a:lnTo>
                    <a:pt x="2054269" y="48355"/>
                  </a:lnTo>
                  <a:lnTo>
                    <a:pt x="2080084" y="81769"/>
                  </a:lnTo>
                  <a:lnTo>
                    <a:pt x="2096727" y="121208"/>
                  </a:lnTo>
                  <a:lnTo>
                    <a:pt x="2102624" y="165100"/>
                  </a:lnTo>
                  <a:lnTo>
                    <a:pt x="2102624" y="1485138"/>
                  </a:lnTo>
                  <a:lnTo>
                    <a:pt x="2096727" y="1528975"/>
                  </a:lnTo>
                  <a:lnTo>
                    <a:pt x="2080084" y="1568379"/>
                  </a:lnTo>
                  <a:lnTo>
                    <a:pt x="2054269" y="1601771"/>
                  </a:lnTo>
                  <a:lnTo>
                    <a:pt x="2020855" y="1627575"/>
                  </a:lnTo>
                  <a:lnTo>
                    <a:pt x="1981416" y="1644214"/>
                  </a:lnTo>
                  <a:lnTo>
                    <a:pt x="1937524" y="1650111"/>
                  </a:lnTo>
                  <a:lnTo>
                    <a:pt x="164998" y="1650111"/>
                  </a:lnTo>
                  <a:lnTo>
                    <a:pt x="121136" y="1644214"/>
                  </a:lnTo>
                  <a:lnTo>
                    <a:pt x="81722" y="1627575"/>
                  </a:lnTo>
                  <a:lnTo>
                    <a:pt x="48328" y="1601771"/>
                  </a:lnTo>
                  <a:lnTo>
                    <a:pt x="22527" y="1568379"/>
                  </a:lnTo>
                  <a:lnTo>
                    <a:pt x="5894" y="1528975"/>
                  </a:lnTo>
                  <a:lnTo>
                    <a:pt x="0" y="1485138"/>
                  </a:lnTo>
                  <a:lnTo>
                    <a:pt x="0" y="1651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592121" y="3369945"/>
            <a:ext cx="128460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3100" spc="-10" dirty="0">
                <a:solidFill>
                  <a:srgbClr val="FFFFFF"/>
                </a:solidFill>
                <a:latin typeface="Calibri"/>
                <a:cs typeface="Calibri"/>
              </a:rPr>
              <a:t>famiglia</a:t>
            </a:r>
            <a:endParaRPr sz="31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170671" y="4731384"/>
            <a:ext cx="2128520" cy="1675764"/>
            <a:chOff x="646671" y="4731384"/>
            <a:chExt cx="2128520" cy="1675764"/>
          </a:xfrm>
        </p:grpSpPr>
        <p:sp>
          <p:nvSpPr>
            <p:cNvPr id="10" name="object 10"/>
            <p:cNvSpPr/>
            <p:nvPr/>
          </p:nvSpPr>
          <p:spPr>
            <a:xfrm>
              <a:off x="659371" y="4744084"/>
              <a:ext cx="2103120" cy="1650364"/>
            </a:xfrm>
            <a:custGeom>
              <a:avLst/>
              <a:gdLst/>
              <a:ahLst/>
              <a:cxnLst/>
              <a:rect l="l" t="t" r="r" b="b"/>
              <a:pathLst>
                <a:path w="2103120" h="1650364">
                  <a:moveTo>
                    <a:pt x="1937524" y="0"/>
                  </a:moveTo>
                  <a:lnTo>
                    <a:pt x="164998" y="0"/>
                  </a:lnTo>
                  <a:lnTo>
                    <a:pt x="121136" y="5896"/>
                  </a:lnTo>
                  <a:lnTo>
                    <a:pt x="81722" y="22535"/>
                  </a:lnTo>
                  <a:lnTo>
                    <a:pt x="48328" y="48339"/>
                  </a:lnTo>
                  <a:lnTo>
                    <a:pt x="22527" y="81731"/>
                  </a:lnTo>
                  <a:lnTo>
                    <a:pt x="5894" y="121135"/>
                  </a:lnTo>
                  <a:lnTo>
                    <a:pt x="0" y="164972"/>
                  </a:lnTo>
                  <a:lnTo>
                    <a:pt x="0" y="1485036"/>
                  </a:lnTo>
                  <a:lnTo>
                    <a:pt x="5894" y="1528898"/>
                  </a:lnTo>
                  <a:lnTo>
                    <a:pt x="22527" y="1568312"/>
                  </a:lnTo>
                  <a:lnTo>
                    <a:pt x="48328" y="1601706"/>
                  </a:lnTo>
                  <a:lnTo>
                    <a:pt x="81722" y="1627506"/>
                  </a:lnTo>
                  <a:lnTo>
                    <a:pt x="121136" y="1644140"/>
                  </a:lnTo>
                  <a:lnTo>
                    <a:pt x="164998" y="1650034"/>
                  </a:lnTo>
                  <a:lnTo>
                    <a:pt x="1937524" y="1650034"/>
                  </a:lnTo>
                  <a:lnTo>
                    <a:pt x="1981416" y="1644140"/>
                  </a:lnTo>
                  <a:lnTo>
                    <a:pt x="2020855" y="1627506"/>
                  </a:lnTo>
                  <a:lnTo>
                    <a:pt x="2054269" y="1601706"/>
                  </a:lnTo>
                  <a:lnTo>
                    <a:pt x="2080084" y="1568312"/>
                  </a:lnTo>
                  <a:lnTo>
                    <a:pt x="2096727" y="1528898"/>
                  </a:lnTo>
                  <a:lnTo>
                    <a:pt x="2102624" y="1485036"/>
                  </a:lnTo>
                  <a:lnTo>
                    <a:pt x="2102624" y="164972"/>
                  </a:lnTo>
                  <a:lnTo>
                    <a:pt x="2096727" y="121135"/>
                  </a:lnTo>
                  <a:lnTo>
                    <a:pt x="2080084" y="81731"/>
                  </a:lnTo>
                  <a:lnTo>
                    <a:pt x="2054269" y="48339"/>
                  </a:lnTo>
                  <a:lnTo>
                    <a:pt x="2020855" y="22535"/>
                  </a:lnTo>
                  <a:lnTo>
                    <a:pt x="1981416" y="5896"/>
                  </a:lnTo>
                  <a:lnTo>
                    <a:pt x="1937524" y="0"/>
                  </a:lnTo>
                  <a:close/>
                </a:path>
              </a:pathLst>
            </a:custGeom>
            <a:solidFill>
              <a:srgbClr val="48D1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9371" y="4744084"/>
              <a:ext cx="2103120" cy="1650364"/>
            </a:xfrm>
            <a:custGeom>
              <a:avLst/>
              <a:gdLst/>
              <a:ahLst/>
              <a:cxnLst/>
              <a:rect l="l" t="t" r="r" b="b"/>
              <a:pathLst>
                <a:path w="2103120" h="1650364">
                  <a:moveTo>
                    <a:pt x="0" y="164972"/>
                  </a:moveTo>
                  <a:lnTo>
                    <a:pt x="5894" y="121135"/>
                  </a:lnTo>
                  <a:lnTo>
                    <a:pt x="22527" y="81731"/>
                  </a:lnTo>
                  <a:lnTo>
                    <a:pt x="48328" y="48339"/>
                  </a:lnTo>
                  <a:lnTo>
                    <a:pt x="81722" y="22535"/>
                  </a:lnTo>
                  <a:lnTo>
                    <a:pt x="121136" y="5896"/>
                  </a:lnTo>
                  <a:lnTo>
                    <a:pt x="164998" y="0"/>
                  </a:lnTo>
                  <a:lnTo>
                    <a:pt x="1937524" y="0"/>
                  </a:lnTo>
                  <a:lnTo>
                    <a:pt x="1981416" y="5896"/>
                  </a:lnTo>
                  <a:lnTo>
                    <a:pt x="2020855" y="22535"/>
                  </a:lnTo>
                  <a:lnTo>
                    <a:pt x="2054269" y="48339"/>
                  </a:lnTo>
                  <a:lnTo>
                    <a:pt x="2080084" y="81731"/>
                  </a:lnTo>
                  <a:lnTo>
                    <a:pt x="2096727" y="121135"/>
                  </a:lnTo>
                  <a:lnTo>
                    <a:pt x="2102624" y="164972"/>
                  </a:lnTo>
                  <a:lnTo>
                    <a:pt x="2102624" y="1485036"/>
                  </a:lnTo>
                  <a:lnTo>
                    <a:pt x="2096727" y="1528898"/>
                  </a:lnTo>
                  <a:lnTo>
                    <a:pt x="2080084" y="1568312"/>
                  </a:lnTo>
                  <a:lnTo>
                    <a:pt x="2054269" y="1601706"/>
                  </a:lnTo>
                  <a:lnTo>
                    <a:pt x="2020855" y="1627506"/>
                  </a:lnTo>
                  <a:lnTo>
                    <a:pt x="1981416" y="1644140"/>
                  </a:lnTo>
                  <a:lnTo>
                    <a:pt x="1937524" y="1650034"/>
                  </a:lnTo>
                  <a:lnTo>
                    <a:pt x="164998" y="1650034"/>
                  </a:lnTo>
                  <a:lnTo>
                    <a:pt x="121136" y="1644140"/>
                  </a:lnTo>
                  <a:lnTo>
                    <a:pt x="81722" y="1627506"/>
                  </a:lnTo>
                  <a:lnTo>
                    <a:pt x="48328" y="1601706"/>
                  </a:lnTo>
                  <a:lnTo>
                    <a:pt x="22527" y="1568312"/>
                  </a:lnTo>
                  <a:lnTo>
                    <a:pt x="5894" y="1528898"/>
                  </a:lnTo>
                  <a:lnTo>
                    <a:pt x="0" y="1485036"/>
                  </a:lnTo>
                  <a:lnTo>
                    <a:pt x="0" y="16497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479344" y="5274360"/>
            <a:ext cx="150876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3100" spc="-10" dirty="0">
                <a:solidFill>
                  <a:srgbClr val="FFFFFF"/>
                </a:solidFill>
                <a:latin typeface="Calibri"/>
                <a:cs typeface="Calibri"/>
              </a:rPr>
              <a:t>individuo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745864" y="1196722"/>
            <a:ext cx="2628265" cy="5473065"/>
          </a:xfrm>
          <a:custGeom>
            <a:avLst/>
            <a:gdLst/>
            <a:ahLst/>
            <a:cxnLst/>
            <a:rect l="l" t="t" r="r" b="b"/>
            <a:pathLst>
              <a:path w="2628265" h="5473065">
                <a:moveTo>
                  <a:pt x="2365375" y="0"/>
                </a:moveTo>
                <a:lnTo>
                  <a:pt x="262889" y="0"/>
                </a:lnTo>
                <a:lnTo>
                  <a:pt x="215642" y="4236"/>
                </a:lnTo>
                <a:lnTo>
                  <a:pt x="171170" y="16450"/>
                </a:lnTo>
                <a:lnTo>
                  <a:pt x="130217" y="35898"/>
                </a:lnTo>
                <a:lnTo>
                  <a:pt x="93525" y="61838"/>
                </a:lnTo>
                <a:lnTo>
                  <a:pt x="61838" y="93525"/>
                </a:lnTo>
                <a:lnTo>
                  <a:pt x="35898" y="130217"/>
                </a:lnTo>
                <a:lnTo>
                  <a:pt x="16450" y="171170"/>
                </a:lnTo>
                <a:lnTo>
                  <a:pt x="4236" y="215642"/>
                </a:lnTo>
                <a:lnTo>
                  <a:pt x="0" y="262889"/>
                </a:lnTo>
                <a:lnTo>
                  <a:pt x="0" y="5209819"/>
                </a:lnTo>
                <a:lnTo>
                  <a:pt x="4236" y="5257060"/>
                </a:lnTo>
                <a:lnTo>
                  <a:pt x="16450" y="5301523"/>
                </a:lnTo>
                <a:lnTo>
                  <a:pt x="35898" y="5342466"/>
                </a:lnTo>
                <a:lnTo>
                  <a:pt x="61838" y="5379147"/>
                </a:lnTo>
                <a:lnTo>
                  <a:pt x="93525" y="5410822"/>
                </a:lnTo>
                <a:lnTo>
                  <a:pt x="130217" y="5436751"/>
                </a:lnTo>
                <a:lnTo>
                  <a:pt x="171170" y="5456190"/>
                </a:lnTo>
                <a:lnTo>
                  <a:pt x="215642" y="5468398"/>
                </a:lnTo>
                <a:lnTo>
                  <a:pt x="262889" y="5472633"/>
                </a:lnTo>
                <a:lnTo>
                  <a:pt x="2365375" y="5472633"/>
                </a:lnTo>
                <a:lnTo>
                  <a:pt x="2412622" y="5468398"/>
                </a:lnTo>
                <a:lnTo>
                  <a:pt x="2457094" y="5456190"/>
                </a:lnTo>
                <a:lnTo>
                  <a:pt x="2498047" y="5436751"/>
                </a:lnTo>
                <a:lnTo>
                  <a:pt x="2534739" y="5410822"/>
                </a:lnTo>
                <a:lnTo>
                  <a:pt x="2566426" y="5379147"/>
                </a:lnTo>
                <a:lnTo>
                  <a:pt x="2592366" y="5342466"/>
                </a:lnTo>
                <a:lnTo>
                  <a:pt x="2611814" y="5301523"/>
                </a:lnTo>
                <a:lnTo>
                  <a:pt x="2624028" y="5257060"/>
                </a:lnTo>
                <a:lnTo>
                  <a:pt x="2628265" y="5209819"/>
                </a:lnTo>
                <a:lnTo>
                  <a:pt x="2628265" y="262889"/>
                </a:lnTo>
                <a:lnTo>
                  <a:pt x="2624028" y="215642"/>
                </a:lnTo>
                <a:lnTo>
                  <a:pt x="2611814" y="171170"/>
                </a:lnTo>
                <a:lnTo>
                  <a:pt x="2592366" y="130217"/>
                </a:lnTo>
                <a:lnTo>
                  <a:pt x="2566426" y="93525"/>
                </a:lnTo>
                <a:lnTo>
                  <a:pt x="2534739" y="61838"/>
                </a:lnTo>
                <a:lnTo>
                  <a:pt x="2498047" y="35898"/>
                </a:lnTo>
                <a:lnTo>
                  <a:pt x="2457094" y="16450"/>
                </a:lnTo>
                <a:lnTo>
                  <a:pt x="2412622" y="4236"/>
                </a:lnTo>
                <a:lnTo>
                  <a:pt x="2365375" y="0"/>
                </a:lnTo>
                <a:close/>
              </a:path>
            </a:pathLst>
          </a:custGeom>
          <a:solidFill>
            <a:srgbClr val="D0E2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106415" y="1473149"/>
            <a:ext cx="1906270" cy="98933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 indent="401955">
              <a:lnSpc>
                <a:spcPts val="3620"/>
              </a:lnSpc>
              <a:spcBef>
                <a:spcPts val="505"/>
              </a:spcBef>
            </a:pPr>
            <a:r>
              <a:rPr sz="3300" spc="-10" dirty="0">
                <a:latin typeface="Calibri"/>
                <a:cs typeface="Calibri"/>
              </a:rPr>
              <a:t>Livello </a:t>
            </a:r>
            <a:r>
              <a:rPr sz="3300" spc="-20" dirty="0">
                <a:latin typeface="Calibri"/>
                <a:cs typeface="Calibri"/>
              </a:rPr>
              <a:t>intermedio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996054" y="2827401"/>
            <a:ext cx="2127885" cy="1675764"/>
            <a:chOff x="3472053" y="2827401"/>
            <a:chExt cx="2127885" cy="1675764"/>
          </a:xfrm>
        </p:grpSpPr>
        <p:sp>
          <p:nvSpPr>
            <p:cNvPr id="16" name="object 16"/>
            <p:cNvSpPr/>
            <p:nvPr/>
          </p:nvSpPr>
          <p:spPr>
            <a:xfrm>
              <a:off x="3484753" y="2840101"/>
              <a:ext cx="2102485" cy="1650364"/>
            </a:xfrm>
            <a:custGeom>
              <a:avLst/>
              <a:gdLst/>
              <a:ahLst/>
              <a:cxnLst/>
              <a:rect l="l" t="t" r="r" b="b"/>
              <a:pathLst>
                <a:path w="2102485" h="1650364">
                  <a:moveTo>
                    <a:pt x="1937512" y="0"/>
                  </a:moveTo>
                  <a:lnTo>
                    <a:pt x="164973" y="0"/>
                  </a:lnTo>
                  <a:lnTo>
                    <a:pt x="121090" y="5897"/>
                  </a:lnTo>
                  <a:lnTo>
                    <a:pt x="81675" y="22540"/>
                  </a:lnTo>
                  <a:lnTo>
                    <a:pt x="48291" y="48355"/>
                  </a:lnTo>
                  <a:lnTo>
                    <a:pt x="22507" y="81769"/>
                  </a:lnTo>
                  <a:lnTo>
                    <a:pt x="5887" y="121208"/>
                  </a:lnTo>
                  <a:lnTo>
                    <a:pt x="0" y="165100"/>
                  </a:lnTo>
                  <a:lnTo>
                    <a:pt x="0" y="1485138"/>
                  </a:lnTo>
                  <a:lnTo>
                    <a:pt x="5887" y="1528975"/>
                  </a:lnTo>
                  <a:lnTo>
                    <a:pt x="22507" y="1568379"/>
                  </a:lnTo>
                  <a:lnTo>
                    <a:pt x="48291" y="1601771"/>
                  </a:lnTo>
                  <a:lnTo>
                    <a:pt x="81675" y="1627575"/>
                  </a:lnTo>
                  <a:lnTo>
                    <a:pt x="121090" y="1644214"/>
                  </a:lnTo>
                  <a:lnTo>
                    <a:pt x="164973" y="1650111"/>
                  </a:lnTo>
                  <a:lnTo>
                    <a:pt x="1937512" y="1650111"/>
                  </a:lnTo>
                  <a:lnTo>
                    <a:pt x="1981394" y="1644214"/>
                  </a:lnTo>
                  <a:lnTo>
                    <a:pt x="2020809" y="1627575"/>
                  </a:lnTo>
                  <a:lnTo>
                    <a:pt x="2054193" y="1601771"/>
                  </a:lnTo>
                  <a:lnTo>
                    <a:pt x="2079977" y="1568379"/>
                  </a:lnTo>
                  <a:lnTo>
                    <a:pt x="2096597" y="1528975"/>
                  </a:lnTo>
                  <a:lnTo>
                    <a:pt x="2102485" y="1485138"/>
                  </a:lnTo>
                  <a:lnTo>
                    <a:pt x="2102485" y="165100"/>
                  </a:lnTo>
                  <a:lnTo>
                    <a:pt x="2096597" y="121208"/>
                  </a:lnTo>
                  <a:lnTo>
                    <a:pt x="2079977" y="81769"/>
                  </a:lnTo>
                  <a:lnTo>
                    <a:pt x="2054193" y="48355"/>
                  </a:lnTo>
                  <a:lnTo>
                    <a:pt x="2020809" y="22540"/>
                  </a:lnTo>
                  <a:lnTo>
                    <a:pt x="1981394" y="5897"/>
                  </a:lnTo>
                  <a:lnTo>
                    <a:pt x="1937512" y="0"/>
                  </a:lnTo>
                  <a:close/>
                </a:path>
              </a:pathLst>
            </a:custGeom>
            <a:solidFill>
              <a:srgbClr val="46D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84753" y="2840101"/>
              <a:ext cx="2102485" cy="1650364"/>
            </a:xfrm>
            <a:custGeom>
              <a:avLst/>
              <a:gdLst/>
              <a:ahLst/>
              <a:cxnLst/>
              <a:rect l="l" t="t" r="r" b="b"/>
              <a:pathLst>
                <a:path w="2102485" h="1650364">
                  <a:moveTo>
                    <a:pt x="0" y="165100"/>
                  </a:moveTo>
                  <a:lnTo>
                    <a:pt x="5887" y="121208"/>
                  </a:lnTo>
                  <a:lnTo>
                    <a:pt x="22507" y="81769"/>
                  </a:lnTo>
                  <a:lnTo>
                    <a:pt x="48291" y="48355"/>
                  </a:lnTo>
                  <a:lnTo>
                    <a:pt x="81675" y="22540"/>
                  </a:lnTo>
                  <a:lnTo>
                    <a:pt x="121090" y="5897"/>
                  </a:lnTo>
                  <a:lnTo>
                    <a:pt x="164973" y="0"/>
                  </a:lnTo>
                  <a:lnTo>
                    <a:pt x="1937512" y="0"/>
                  </a:lnTo>
                  <a:lnTo>
                    <a:pt x="1981394" y="5897"/>
                  </a:lnTo>
                  <a:lnTo>
                    <a:pt x="2020809" y="22540"/>
                  </a:lnTo>
                  <a:lnTo>
                    <a:pt x="2054193" y="48355"/>
                  </a:lnTo>
                  <a:lnTo>
                    <a:pt x="2079977" y="81769"/>
                  </a:lnTo>
                  <a:lnTo>
                    <a:pt x="2096597" y="121208"/>
                  </a:lnTo>
                  <a:lnTo>
                    <a:pt x="2102485" y="165100"/>
                  </a:lnTo>
                  <a:lnTo>
                    <a:pt x="2102485" y="1485138"/>
                  </a:lnTo>
                  <a:lnTo>
                    <a:pt x="2096597" y="1528975"/>
                  </a:lnTo>
                  <a:lnTo>
                    <a:pt x="2079977" y="1568379"/>
                  </a:lnTo>
                  <a:lnTo>
                    <a:pt x="2054193" y="1601771"/>
                  </a:lnTo>
                  <a:lnTo>
                    <a:pt x="2020809" y="1627575"/>
                  </a:lnTo>
                  <a:lnTo>
                    <a:pt x="1981394" y="1644214"/>
                  </a:lnTo>
                  <a:lnTo>
                    <a:pt x="1937512" y="1650111"/>
                  </a:lnTo>
                  <a:lnTo>
                    <a:pt x="164973" y="1650111"/>
                  </a:lnTo>
                  <a:lnTo>
                    <a:pt x="121090" y="1644214"/>
                  </a:lnTo>
                  <a:lnTo>
                    <a:pt x="81675" y="1627575"/>
                  </a:lnTo>
                  <a:lnTo>
                    <a:pt x="48291" y="1601771"/>
                  </a:lnTo>
                  <a:lnTo>
                    <a:pt x="22507" y="1568379"/>
                  </a:lnTo>
                  <a:lnTo>
                    <a:pt x="5887" y="1528975"/>
                  </a:lnTo>
                  <a:lnTo>
                    <a:pt x="0" y="1485138"/>
                  </a:lnTo>
                  <a:lnTo>
                    <a:pt x="0" y="1651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141722" y="3153232"/>
            <a:ext cx="1838325" cy="93091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 indent="129539">
              <a:lnSpc>
                <a:spcPts val="3410"/>
              </a:lnSpc>
              <a:spcBef>
                <a:spcPts val="470"/>
              </a:spcBef>
            </a:pPr>
            <a:r>
              <a:rPr sz="3100" spc="-10" dirty="0">
                <a:solidFill>
                  <a:srgbClr val="FFFFFF"/>
                </a:solidFill>
                <a:latin typeface="Calibri"/>
                <a:cs typeface="Calibri"/>
              </a:rPr>
              <a:t>Comunità </a:t>
            </a:r>
            <a:r>
              <a:rPr sz="3100" spc="-20" dirty="0">
                <a:solidFill>
                  <a:srgbClr val="FFFFFF"/>
                </a:solidFill>
                <a:latin typeface="Calibri"/>
                <a:cs typeface="Calibri"/>
              </a:rPr>
              <a:t>accogliente</a:t>
            </a:r>
            <a:endParaRPr sz="31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996054" y="4731384"/>
            <a:ext cx="2127885" cy="1675764"/>
            <a:chOff x="3472053" y="4731384"/>
            <a:chExt cx="2127885" cy="1675764"/>
          </a:xfrm>
        </p:grpSpPr>
        <p:sp>
          <p:nvSpPr>
            <p:cNvPr id="20" name="object 20"/>
            <p:cNvSpPr/>
            <p:nvPr/>
          </p:nvSpPr>
          <p:spPr>
            <a:xfrm>
              <a:off x="3484753" y="4744084"/>
              <a:ext cx="2102485" cy="1650364"/>
            </a:xfrm>
            <a:custGeom>
              <a:avLst/>
              <a:gdLst/>
              <a:ahLst/>
              <a:cxnLst/>
              <a:rect l="l" t="t" r="r" b="b"/>
              <a:pathLst>
                <a:path w="2102485" h="1650364">
                  <a:moveTo>
                    <a:pt x="1937512" y="0"/>
                  </a:moveTo>
                  <a:lnTo>
                    <a:pt x="164973" y="0"/>
                  </a:lnTo>
                  <a:lnTo>
                    <a:pt x="121090" y="5896"/>
                  </a:lnTo>
                  <a:lnTo>
                    <a:pt x="81675" y="22535"/>
                  </a:lnTo>
                  <a:lnTo>
                    <a:pt x="48291" y="48339"/>
                  </a:lnTo>
                  <a:lnTo>
                    <a:pt x="22507" y="81731"/>
                  </a:lnTo>
                  <a:lnTo>
                    <a:pt x="5887" y="121135"/>
                  </a:lnTo>
                  <a:lnTo>
                    <a:pt x="0" y="164972"/>
                  </a:lnTo>
                  <a:lnTo>
                    <a:pt x="0" y="1485036"/>
                  </a:lnTo>
                  <a:lnTo>
                    <a:pt x="5887" y="1528898"/>
                  </a:lnTo>
                  <a:lnTo>
                    <a:pt x="22507" y="1568312"/>
                  </a:lnTo>
                  <a:lnTo>
                    <a:pt x="48291" y="1601706"/>
                  </a:lnTo>
                  <a:lnTo>
                    <a:pt x="81675" y="1627506"/>
                  </a:lnTo>
                  <a:lnTo>
                    <a:pt x="121090" y="1644140"/>
                  </a:lnTo>
                  <a:lnTo>
                    <a:pt x="164973" y="1650034"/>
                  </a:lnTo>
                  <a:lnTo>
                    <a:pt x="1937512" y="1650034"/>
                  </a:lnTo>
                  <a:lnTo>
                    <a:pt x="1981394" y="1644140"/>
                  </a:lnTo>
                  <a:lnTo>
                    <a:pt x="2020809" y="1627506"/>
                  </a:lnTo>
                  <a:lnTo>
                    <a:pt x="2054193" y="1601706"/>
                  </a:lnTo>
                  <a:lnTo>
                    <a:pt x="2079977" y="1568312"/>
                  </a:lnTo>
                  <a:lnTo>
                    <a:pt x="2096597" y="1528898"/>
                  </a:lnTo>
                  <a:lnTo>
                    <a:pt x="2102485" y="1485036"/>
                  </a:lnTo>
                  <a:lnTo>
                    <a:pt x="2102485" y="164972"/>
                  </a:lnTo>
                  <a:lnTo>
                    <a:pt x="2096597" y="121135"/>
                  </a:lnTo>
                  <a:lnTo>
                    <a:pt x="2079977" y="81731"/>
                  </a:lnTo>
                  <a:lnTo>
                    <a:pt x="2054193" y="48339"/>
                  </a:lnTo>
                  <a:lnTo>
                    <a:pt x="2020809" y="22535"/>
                  </a:lnTo>
                  <a:lnTo>
                    <a:pt x="1981394" y="5896"/>
                  </a:lnTo>
                  <a:lnTo>
                    <a:pt x="1937512" y="0"/>
                  </a:lnTo>
                  <a:close/>
                </a:path>
              </a:pathLst>
            </a:custGeom>
            <a:solidFill>
              <a:srgbClr val="8DE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84753" y="4744084"/>
              <a:ext cx="2102485" cy="1650364"/>
            </a:xfrm>
            <a:custGeom>
              <a:avLst/>
              <a:gdLst/>
              <a:ahLst/>
              <a:cxnLst/>
              <a:rect l="l" t="t" r="r" b="b"/>
              <a:pathLst>
                <a:path w="2102485" h="1650364">
                  <a:moveTo>
                    <a:pt x="0" y="164972"/>
                  </a:moveTo>
                  <a:lnTo>
                    <a:pt x="5887" y="121135"/>
                  </a:lnTo>
                  <a:lnTo>
                    <a:pt x="22507" y="81731"/>
                  </a:lnTo>
                  <a:lnTo>
                    <a:pt x="48291" y="48339"/>
                  </a:lnTo>
                  <a:lnTo>
                    <a:pt x="81675" y="22535"/>
                  </a:lnTo>
                  <a:lnTo>
                    <a:pt x="121090" y="5896"/>
                  </a:lnTo>
                  <a:lnTo>
                    <a:pt x="164973" y="0"/>
                  </a:lnTo>
                  <a:lnTo>
                    <a:pt x="1937512" y="0"/>
                  </a:lnTo>
                  <a:lnTo>
                    <a:pt x="1981394" y="5896"/>
                  </a:lnTo>
                  <a:lnTo>
                    <a:pt x="2020809" y="22535"/>
                  </a:lnTo>
                  <a:lnTo>
                    <a:pt x="2054193" y="48339"/>
                  </a:lnTo>
                  <a:lnTo>
                    <a:pt x="2079977" y="81731"/>
                  </a:lnTo>
                  <a:lnTo>
                    <a:pt x="2096597" y="121135"/>
                  </a:lnTo>
                  <a:lnTo>
                    <a:pt x="2102485" y="164972"/>
                  </a:lnTo>
                  <a:lnTo>
                    <a:pt x="2102485" y="1485036"/>
                  </a:lnTo>
                  <a:lnTo>
                    <a:pt x="2096597" y="1528898"/>
                  </a:lnTo>
                  <a:lnTo>
                    <a:pt x="2079977" y="1568312"/>
                  </a:lnTo>
                  <a:lnTo>
                    <a:pt x="2054193" y="1601706"/>
                  </a:lnTo>
                  <a:lnTo>
                    <a:pt x="2020809" y="1627506"/>
                  </a:lnTo>
                  <a:lnTo>
                    <a:pt x="1981394" y="1644140"/>
                  </a:lnTo>
                  <a:lnTo>
                    <a:pt x="1937512" y="1650034"/>
                  </a:lnTo>
                  <a:lnTo>
                    <a:pt x="164973" y="1650034"/>
                  </a:lnTo>
                  <a:lnTo>
                    <a:pt x="121090" y="1644140"/>
                  </a:lnTo>
                  <a:lnTo>
                    <a:pt x="81675" y="1627506"/>
                  </a:lnTo>
                  <a:lnTo>
                    <a:pt x="48291" y="1601706"/>
                  </a:lnTo>
                  <a:lnTo>
                    <a:pt x="22507" y="1568312"/>
                  </a:lnTo>
                  <a:lnTo>
                    <a:pt x="5887" y="1528898"/>
                  </a:lnTo>
                  <a:lnTo>
                    <a:pt x="0" y="1485036"/>
                  </a:lnTo>
                  <a:lnTo>
                    <a:pt x="0" y="16497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369179" y="4841571"/>
            <a:ext cx="1384935" cy="136334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 algn="ctr">
              <a:lnSpc>
                <a:spcPts val="3410"/>
              </a:lnSpc>
              <a:spcBef>
                <a:spcPts val="470"/>
              </a:spcBef>
            </a:pPr>
            <a:r>
              <a:rPr sz="3100" spc="-10" dirty="0">
                <a:solidFill>
                  <a:srgbClr val="FFFFFF"/>
                </a:solidFill>
                <a:latin typeface="Calibri"/>
                <a:cs typeface="Calibri"/>
              </a:rPr>
              <a:t>relazioni extra familiari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571233" y="1196722"/>
            <a:ext cx="2628265" cy="5473065"/>
          </a:xfrm>
          <a:custGeom>
            <a:avLst/>
            <a:gdLst/>
            <a:ahLst/>
            <a:cxnLst/>
            <a:rect l="l" t="t" r="r" b="b"/>
            <a:pathLst>
              <a:path w="2628265" h="5473065">
                <a:moveTo>
                  <a:pt x="2365374" y="0"/>
                </a:moveTo>
                <a:lnTo>
                  <a:pt x="262763" y="0"/>
                </a:lnTo>
                <a:lnTo>
                  <a:pt x="215520" y="4236"/>
                </a:lnTo>
                <a:lnTo>
                  <a:pt x="171059" y="16450"/>
                </a:lnTo>
                <a:lnTo>
                  <a:pt x="130123" y="35898"/>
                </a:lnTo>
                <a:lnTo>
                  <a:pt x="93451" y="61838"/>
                </a:lnTo>
                <a:lnTo>
                  <a:pt x="61785" y="93525"/>
                </a:lnTo>
                <a:lnTo>
                  <a:pt x="35865" y="130217"/>
                </a:lnTo>
                <a:lnTo>
                  <a:pt x="16434" y="171170"/>
                </a:lnTo>
                <a:lnTo>
                  <a:pt x="4232" y="215642"/>
                </a:lnTo>
                <a:lnTo>
                  <a:pt x="0" y="262889"/>
                </a:lnTo>
                <a:lnTo>
                  <a:pt x="0" y="5209819"/>
                </a:lnTo>
                <a:lnTo>
                  <a:pt x="4232" y="5257060"/>
                </a:lnTo>
                <a:lnTo>
                  <a:pt x="16434" y="5301523"/>
                </a:lnTo>
                <a:lnTo>
                  <a:pt x="35865" y="5342466"/>
                </a:lnTo>
                <a:lnTo>
                  <a:pt x="61785" y="5379147"/>
                </a:lnTo>
                <a:lnTo>
                  <a:pt x="93451" y="5410822"/>
                </a:lnTo>
                <a:lnTo>
                  <a:pt x="130123" y="5436751"/>
                </a:lnTo>
                <a:lnTo>
                  <a:pt x="171059" y="5456190"/>
                </a:lnTo>
                <a:lnTo>
                  <a:pt x="215520" y="5468398"/>
                </a:lnTo>
                <a:lnTo>
                  <a:pt x="262763" y="5472633"/>
                </a:lnTo>
                <a:lnTo>
                  <a:pt x="2365374" y="5472633"/>
                </a:lnTo>
                <a:lnTo>
                  <a:pt x="2412622" y="5468398"/>
                </a:lnTo>
                <a:lnTo>
                  <a:pt x="2457094" y="5456190"/>
                </a:lnTo>
                <a:lnTo>
                  <a:pt x="2498047" y="5436751"/>
                </a:lnTo>
                <a:lnTo>
                  <a:pt x="2534739" y="5410822"/>
                </a:lnTo>
                <a:lnTo>
                  <a:pt x="2566426" y="5379147"/>
                </a:lnTo>
                <a:lnTo>
                  <a:pt x="2592366" y="5342466"/>
                </a:lnTo>
                <a:lnTo>
                  <a:pt x="2611814" y="5301523"/>
                </a:lnTo>
                <a:lnTo>
                  <a:pt x="2624028" y="5257060"/>
                </a:lnTo>
                <a:lnTo>
                  <a:pt x="2628265" y="5209819"/>
                </a:lnTo>
                <a:lnTo>
                  <a:pt x="2628265" y="262889"/>
                </a:lnTo>
                <a:lnTo>
                  <a:pt x="2624028" y="215642"/>
                </a:lnTo>
                <a:lnTo>
                  <a:pt x="2611814" y="171170"/>
                </a:lnTo>
                <a:lnTo>
                  <a:pt x="2592366" y="130217"/>
                </a:lnTo>
                <a:lnTo>
                  <a:pt x="2566426" y="93525"/>
                </a:lnTo>
                <a:lnTo>
                  <a:pt x="2534739" y="61838"/>
                </a:lnTo>
                <a:lnTo>
                  <a:pt x="2498047" y="35898"/>
                </a:lnTo>
                <a:lnTo>
                  <a:pt x="2457094" y="16450"/>
                </a:lnTo>
                <a:lnTo>
                  <a:pt x="2412622" y="4236"/>
                </a:lnTo>
                <a:lnTo>
                  <a:pt x="2365374" y="0"/>
                </a:lnTo>
                <a:close/>
              </a:path>
            </a:pathLst>
          </a:custGeom>
          <a:solidFill>
            <a:srgbClr val="D0E2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685278" y="1473149"/>
            <a:ext cx="2404110" cy="98933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619125" marR="5080" indent="-607060">
              <a:lnSpc>
                <a:spcPts val="3620"/>
              </a:lnSpc>
              <a:spcBef>
                <a:spcPts val="505"/>
              </a:spcBef>
            </a:pPr>
            <a:r>
              <a:rPr sz="3300" dirty="0">
                <a:latin typeface="Calibri"/>
                <a:cs typeface="Calibri"/>
              </a:rPr>
              <a:t>Livello</a:t>
            </a:r>
            <a:r>
              <a:rPr sz="3300" spc="-60" dirty="0">
                <a:latin typeface="Calibri"/>
                <a:cs typeface="Calibri"/>
              </a:rPr>
              <a:t> </a:t>
            </a:r>
            <a:r>
              <a:rPr sz="3300" spc="-10" dirty="0">
                <a:latin typeface="Calibri"/>
                <a:cs typeface="Calibri"/>
              </a:rPr>
              <a:t>macro- sociale</a:t>
            </a:r>
            <a:endParaRPr sz="33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821295" y="2827401"/>
            <a:ext cx="2128520" cy="1675764"/>
            <a:chOff x="6297295" y="2827401"/>
            <a:chExt cx="2128520" cy="1675764"/>
          </a:xfrm>
        </p:grpSpPr>
        <p:sp>
          <p:nvSpPr>
            <p:cNvPr id="26" name="object 26"/>
            <p:cNvSpPr/>
            <p:nvPr/>
          </p:nvSpPr>
          <p:spPr>
            <a:xfrm>
              <a:off x="6309995" y="2840101"/>
              <a:ext cx="2103120" cy="1650364"/>
            </a:xfrm>
            <a:custGeom>
              <a:avLst/>
              <a:gdLst/>
              <a:ahLst/>
              <a:cxnLst/>
              <a:rect l="l" t="t" r="r" b="b"/>
              <a:pathLst>
                <a:path w="2103120" h="1650364">
                  <a:moveTo>
                    <a:pt x="1937638" y="0"/>
                  </a:moveTo>
                  <a:lnTo>
                    <a:pt x="165100" y="0"/>
                  </a:lnTo>
                  <a:lnTo>
                    <a:pt x="121208" y="5897"/>
                  </a:lnTo>
                  <a:lnTo>
                    <a:pt x="81769" y="22540"/>
                  </a:lnTo>
                  <a:lnTo>
                    <a:pt x="48355" y="48355"/>
                  </a:lnTo>
                  <a:lnTo>
                    <a:pt x="22540" y="81769"/>
                  </a:lnTo>
                  <a:lnTo>
                    <a:pt x="5897" y="121208"/>
                  </a:lnTo>
                  <a:lnTo>
                    <a:pt x="0" y="165100"/>
                  </a:lnTo>
                  <a:lnTo>
                    <a:pt x="0" y="1485138"/>
                  </a:lnTo>
                  <a:lnTo>
                    <a:pt x="5897" y="1528975"/>
                  </a:lnTo>
                  <a:lnTo>
                    <a:pt x="22540" y="1568379"/>
                  </a:lnTo>
                  <a:lnTo>
                    <a:pt x="48355" y="1601771"/>
                  </a:lnTo>
                  <a:lnTo>
                    <a:pt x="81769" y="1627575"/>
                  </a:lnTo>
                  <a:lnTo>
                    <a:pt x="121208" y="1644214"/>
                  </a:lnTo>
                  <a:lnTo>
                    <a:pt x="165100" y="1650111"/>
                  </a:lnTo>
                  <a:lnTo>
                    <a:pt x="1937638" y="1650111"/>
                  </a:lnTo>
                  <a:lnTo>
                    <a:pt x="1981476" y="1644214"/>
                  </a:lnTo>
                  <a:lnTo>
                    <a:pt x="2020880" y="1627575"/>
                  </a:lnTo>
                  <a:lnTo>
                    <a:pt x="2054272" y="1601771"/>
                  </a:lnTo>
                  <a:lnTo>
                    <a:pt x="2080076" y="1568379"/>
                  </a:lnTo>
                  <a:lnTo>
                    <a:pt x="2096715" y="1528975"/>
                  </a:lnTo>
                  <a:lnTo>
                    <a:pt x="2102611" y="1485138"/>
                  </a:lnTo>
                  <a:lnTo>
                    <a:pt x="2102611" y="165100"/>
                  </a:lnTo>
                  <a:lnTo>
                    <a:pt x="2096715" y="121208"/>
                  </a:lnTo>
                  <a:lnTo>
                    <a:pt x="2080076" y="81769"/>
                  </a:lnTo>
                  <a:lnTo>
                    <a:pt x="2054272" y="48355"/>
                  </a:lnTo>
                  <a:lnTo>
                    <a:pt x="2020880" y="22540"/>
                  </a:lnTo>
                  <a:lnTo>
                    <a:pt x="1981476" y="5897"/>
                  </a:lnTo>
                  <a:lnTo>
                    <a:pt x="1937638" y="0"/>
                  </a:lnTo>
                  <a:close/>
                </a:path>
              </a:pathLst>
            </a:custGeom>
            <a:solidFill>
              <a:srgbClr val="EDEE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309995" y="2840101"/>
              <a:ext cx="2103120" cy="1650364"/>
            </a:xfrm>
            <a:custGeom>
              <a:avLst/>
              <a:gdLst/>
              <a:ahLst/>
              <a:cxnLst/>
              <a:rect l="l" t="t" r="r" b="b"/>
              <a:pathLst>
                <a:path w="2103120" h="1650364">
                  <a:moveTo>
                    <a:pt x="0" y="165100"/>
                  </a:moveTo>
                  <a:lnTo>
                    <a:pt x="5897" y="121208"/>
                  </a:lnTo>
                  <a:lnTo>
                    <a:pt x="22540" y="81769"/>
                  </a:lnTo>
                  <a:lnTo>
                    <a:pt x="48355" y="48355"/>
                  </a:lnTo>
                  <a:lnTo>
                    <a:pt x="81769" y="22540"/>
                  </a:lnTo>
                  <a:lnTo>
                    <a:pt x="121208" y="5897"/>
                  </a:lnTo>
                  <a:lnTo>
                    <a:pt x="165100" y="0"/>
                  </a:lnTo>
                  <a:lnTo>
                    <a:pt x="1937638" y="0"/>
                  </a:lnTo>
                  <a:lnTo>
                    <a:pt x="1981476" y="5897"/>
                  </a:lnTo>
                  <a:lnTo>
                    <a:pt x="2020880" y="22540"/>
                  </a:lnTo>
                  <a:lnTo>
                    <a:pt x="2054272" y="48355"/>
                  </a:lnTo>
                  <a:lnTo>
                    <a:pt x="2080076" y="81769"/>
                  </a:lnTo>
                  <a:lnTo>
                    <a:pt x="2096715" y="121208"/>
                  </a:lnTo>
                  <a:lnTo>
                    <a:pt x="2102611" y="165100"/>
                  </a:lnTo>
                  <a:lnTo>
                    <a:pt x="2102611" y="1485138"/>
                  </a:lnTo>
                  <a:lnTo>
                    <a:pt x="2096715" y="1528975"/>
                  </a:lnTo>
                  <a:lnTo>
                    <a:pt x="2080076" y="1568379"/>
                  </a:lnTo>
                  <a:lnTo>
                    <a:pt x="2054272" y="1601771"/>
                  </a:lnTo>
                  <a:lnTo>
                    <a:pt x="2020880" y="1627575"/>
                  </a:lnTo>
                  <a:lnTo>
                    <a:pt x="1981476" y="1644214"/>
                  </a:lnTo>
                  <a:lnTo>
                    <a:pt x="1937638" y="1650111"/>
                  </a:lnTo>
                  <a:lnTo>
                    <a:pt x="165100" y="1650111"/>
                  </a:lnTo>
                  <a:lnTo>
                    <a:pt x="121208" y="1644214"/>
                  </a:lnTo>
                  <a:lnTo>
                    <a:pt x="81769" y="1627575"/>
                  </a:lnTo>
                  <a:lnTo>
                    <a:pt x="48355" y="1601771"/>
                  </a:lnTo>
                  <a:lnTo>
                    <a:pt x="22540" y="1568379"/>
                  </a:lnTo>
                  <a:lnTo>
                    <a:pt x="5897" y="1528975"/>
                  </a:lnTo>
                  <a:lnTo>
                    <a:pt x="0" y="1485138"/>
                  </a:lnTo>
                  <a:lnTo>
                    <a:pt x="0" y="1651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8370189" y="3153232"/>
            <a:ext cx="1033780" cy="93091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 indent="50165">
              <a:lnSpc>
                <a:spcPts val="3410"/>
              </a:lnSpc>
              <a:spcBef>
                <a:spcPts val="470"/>
              </a:spcBef>
            </a:pPr>
            <a:r>
              <a:rPr sz="3100" spc="-10" dirty="0">
                <a:solidFill>
                  <a:srgbClr val="FFFFFF"/>
                </a:solidFill>
                <a:latin typeface="Calibri"/>
                <a:cs typeface="Calibri"/>
              </a:rPr>
              <a:t>Diritti umani</a:t>
            </a:r>
            <a:endParaRPr sz="31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821295" y="4731384"/>
            <a:ext cx="2128520" cy="1675764"/>
            <a:chOff x="6297295" y="4731384"/>
            <a:chExt cx="2128520" cy="1675764"/>
          </a:xfrm>
        </p:grpSpPr>
        <p:sp>
          <p:nvSpPr>
            <p:cNvPr id="30" name="object 30"/>
            <p:cNvSpPr/>
            <p:nvPr/>
          </p:nvSpPr>
          <p:spPr>
            <a:xfrm>
              <a:off x="6309995" y="4744084"/>
              <a:ext cx="2103120" cy="1650364"/>
            </a:xfrm>
            <a:custGeom>
              <a:avLst/>
              <a:gdLst/>
              <a:ahLst/>
              <a:cxnLst/>
              <a:rect l="l" t="t" r="r" b="b"/>
              <a:pathLst>
                <a:path w="2103120" h="1650364">
                  <a:moveTo>
                    <a:pt x="1937638" y="0"/>
                  </a:moveTo>
                  <a:lnTo>
                    <a:pt x="165100" y="0"/>
                  </a:lnTo>
                  <a:lnTo>
                    <a:pt x="121208" y="5896"/>
                  </a:lnTo>
                  <a:lnTo>
                    <a:pt x="81769" y="22535"/>
                  </a:lnTo>
                  <a:lnTo>
                    <a:pt x="48355" y="48339"/>
                  </a:lnTo>
                  <a:lnTo>
                    <a:pt x="22540" y="81731"/>
                  </a:lnTo>
                  <a:lnTo>
                    <a:pt x="5897" y="121135"/>
                  </a:lnTo>
                  <a:lnTo>
                    <a:pt x="0" y="164972"/>
                  </a:lnTo>
                  <a:lnTo>
                    <a:pt x="0" y="1485036"/>
                  </a:lnTo>
                  <a:lnTo>
                    <a:pt x="5897" y="1528898"/>
                  </a:lnTo>
                  <a:lnTo>
                    <a:pt x="22540" y="1568312"/>
                  </a:lnTo>
                  <a:lnTo>
                    <a:pt x="48355" y="1601706"/>
                  </a:lnTo>
                  <a:lnTo>
                    <a:pt x="81769" y="1627506"/>
                  </a:lnTo>
                  <a:lnTo>
                    <a:pt x="121208" y="1644140"/>
                  </a:lnTo>
                  <a:lnTo>
                    <a:pt x="165100" y="1650034"/>
                  </a:lnTo>
                  <a:lnTo>
                    <a:pt x="1937638" y="1650034"/>
                  </a:lnTo>
                  <a:lnTo>
                    <a:pt x="1981476" y="1644140"/>
                  </a:lnTo>
                  <a:lnTo>
                    <a:pt x="2020880" y="1627506"/>
                  </a:lnTo>
                  <a:lnTo>
                    <a:pt x="2054272" y="1601706"/>
                  </a:lnTo>
                  <a:lnTo>
                    <a:pt x="2080076" y="1568312"/>
                  </a:lnTo>
                  <a:lnTo>
                    <a:pt x="2096715" y="1528898"/>
                  </a:lnTo>
                  <a:lnTo>
                    <a:pt x="2102611" y="1485036"/>
                  </a:lnTo>
                  <a:lnTo>
                    <a:pt x="2102611" y="164972"/>
                  </a:lnTo>
                  <a:lnTo>
                    <a:pt x="2096715" y="121135"/>
                  </a:lnTo>
                  <a:lnTo>
                    <a:pt x="2080076" y="81731"/>
                  </a:lnTo>
                  <a:lnTo>
                    <a:pt x="2054272" y="48339"/>
                  </a:lnTo>
                  <a:lnTo>
                    <a:pt x="2020880" y="22535"/>
                  </a:lnTo>
                  <a:lnTo>
                    <a:pt x="1981476" y="5896"/>
                  </a:lnTo>
                  <a:lnTo>
                    <a:pt x="1937638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309995" y="4744084"/>
              <a:ext cx="2103120" cy="1650364"/>
            </a:xfrm>
            <a:custGeom>
              <a:avLst/>
              <a:gdLst/>
              <a:ahLst/>
              <a:cxnLst/>
              <a:rect l="l" t="t" r="r" b="b"/>
              <a:pathLst>
                <a:path w="2103120" h="1650364">
                  <a:moveTo>
                    <a:pt x="0" y="164972"/>
                  </a:moveTo>
                  <a:lnTo>
                    <a:pt x="5897" y="121135"/>
                  </a:lnTo>
                  <a:lnTo>
                    <a:pt x="22540" y="81731"/>
                  </a:lnTo>
                  <a:lnTo>
                    <a:pt x="48355" y="48339"/>
                  </a:lnTo>
                  <a:lnTo>
                    <a:pt x="81769" y="22535"/>
                  </a:lnTo>
                  <a:lnTo>
                    <a:pt x="121208" y="5896"/>
                  </a:lnTo>
                  <a:lnTo>
                    <a:pt x="165100" y="0"/>
                  </a:lnTo>
                  <a:lnTo>
                    <a:pt x="1937638" y="0"/>
                  </a:lnTo>
                  <a:lnTo>
                    <a:pt x="1981476" y="5896"/>
                  </a:lnTo>
                  <a:lnTo>
                    <a:pt x="2020880" y="22535"/>
                  </a:lnTo>
                  <a:lnTo>
                    <a:pt x="2054272" y="48339"/>
                  </a:lnTo>
                  <a:lnTo>
                    <a:pt x="2080076" y="81731"/>
                  </a:lnTo>
                  <a:lnTo>
                    <a:pt x="2096715" y="121135"/>
                  </a:lnTo>
                  <a:lnTo>
                    <a:pt x="2102611" y="164972"/>
                  </a:lnTo>
                  <a:lnTo>
                    <a:pt x="2102611" y="1485036"/>
                  </a:lnTo>
                  <a:lnTo>
                    <a:pt x="2096715" y="1528898"/>
                  </a:lnTo>
                  <a:lnTo>
                    <a:pt x="2080076" y="1568312"/>
                  </a:lnTo>
                  <a:lnTo>
                    <a:pt x="2054272" y="1601706"/>
                  </a:lnTo>
                  <a:lnTo>
                    <a:pt x="2020880" y="1627506"/>
                  </a:lnTo>
                  <a:lnTo>
                    <a:pt x="1981476" y="1644140"/>
                  </a:lnTo>
                  <a:lnTo>
                    <a:pt x="1937638" y="1650034"/>
                  </a:lnTo>
                  <a:lnTo>
                    <a:pt x="165100" y="1650034"/>
                  </a:lnTo>
                  <a:lnTo>
                    <a:pt x="121208" y="1644140"/>
                  </a:lnTo>
                  <a:lnTo>
                    <a:pt x="81769" y="1627506"/>
                  </a:lnTo>
                  <a:lnTo>
                    <a:pt x="48355" y="1601706"/>
                  </a:lnTo>
                  <a:lnTo>
                    <a:pt x="22540" y="1568312"/>
                  </a:lnTo>
                  <a:lnTo>
                    <a:pt x="5897" y="1528898"/>
                  </a:lnTo>
                  <a:lnTo>
                    <a:pt x="0" y="1485036"/>
                  </a:lnTo>
                  <a:lnTo>
                    <a:pt x="0" y="16497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8197977" y="5057902"/>
            <a:ext cx="1375410" cy="93091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42240" marR="5080" indent="-129539">
              <a:lnSpc>
                <a:spcPts val="3410"/>
              </a:lnSpc>
              <a:spcBef>
                <a:spcPts val="465"/>
              </a:spcBef>
            </a:pPr>
            <a:r>
              <a:rPr sz="3100" spc="-10" dirty="0">
                <a:solidFill>
                  <a:srgbClr val="FFFFFF"/>
                </a:solidFill>
                <a:latin typeface="Calibri"/>
                <a:cs typeface="Calibri"/>
              </a:rPr>
              <a:t>Giustizia sociale</a:t>
            </a:r>
            <a:endParaRPr sz="3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16417" y="688635"/>
            <a:ext cx="8559165" cy="5895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 algn="just"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i="1" dirty="0">
                <a:cs typeface="Calibri"/>
              </a:rPr>
              <a:t>sotto</a:t>
            </a:r>
            <a:r>
              <a:rPr sz="2200" i="1" spc="100" dirty="0">
                <a:cs typeface="Calibri"/>
              </a:rPr>
              <a:t> </a:t>
            </a:r>
            <a:r>
              <a:rPr sz="2200" i="1" dirty="0">
                <a:cs typeface="Calibri"/>
              </a:rPr>
              <a:t>un</a:t>
            </a:r>
            <a:r>
              <a:rPr sz="2200" i="1" spc="85" dirty="0">
                <a:cs typeface="Calibri"/>
              </a:rPr>
              <a:t> </a:t>
            </a:r>
            <a:r>
              <a:rPr sz="2200" i="1" dirty="0">
                <a:cs typeface="Calibri"/>
              </a:rPr>
              <a:t>profilo</a:t>
            </a:r>
            <a:r>
              <a:rPr sz="2200" i="1" spc="90" dirty="0">
                <a:cs typeface="Calibri"/>
              </a:rPr>
              <a:t> </a:t>
            </a:r>
            <a:r>
              <a:rPr sz="2200" i="1" dirty="0">
                <a:cs typeface="Calibri"/>
              </a:rPr>
              <a:t>dell’interculturalità,</a:t>
            </a:r>
            <a:r>
              <a:rPr sz="2200" i="1" spc="100" dirty="0">
                <a:cs typeface="Calibri"/>
              </a:rPr>
              <a:t> </a:t>
            </a:r>
            <a:r>
              <a:rPr sz="2200" i="1" dirty="0">
                <a:cs typeface="Calibri"/>
              </a:rPr>
              <a:t>occorre</a:t>
            </a:r>
            <a:r>
              <a:rPr sz="2200" i="1" spc="80" dirty="0">
                <a:cs typeface="Calibri"/>
              </a:rPr>
              <a:t> </a:t>
            </a:r>
            <a:r>
              <a:rPr sz="2200" i="1" spc="-10" dirty="0">
                <a:cs typeface="Calibri"/>
              </a:rPr>
              <a:t>trasformare </a:t>
            </a:r>
            <a:r>
              <a:rPr sz="2200" i="1" dirty="0">
                <a:cs typeface="Calibri"/>
              </a:rPr>
              <a:t>la</a:t>
            </a:r>
            <a:r>
              <a:rPr sz="2200" i="1" spc="55" dirty="0">
                <a:cs typeface="Calibri"/>
              </a:rPr>
              <a:t> </a:t>
            </a:r>
            <a:r>
              <a:rPr sz="2200" i="1" dirty="0">
                <a:cs typeface="Calibri"/>
              </a:rPr>
              <a:t>popolazione</a:t>
            </a:r>
            <a:r>
              <a:rPr sz="2200" i="1" spc="50" dirty="0">
                <a:cs typeface="Calibri"/>
              </a:rPr>
              <a:t> </a:t>
            </a:r>
            <a:r>
              <a:rPr sz="2200" i="1" dirty="0">
                <a:cs typeface="Calibri"/>
              </a:rPr>
              <a:t>immigrata</a:t>
            </a:r>
            <a:r>
              <a:rPr sz="2200" i="1" spc="50" dirty="0">
                <a:cs typeface="Calibri"/>
              </a:rPr>
              <a:t> </a:t>
            </a:r>
            <a:r>
              <a:rPr sz="2200" b="1" i="1" dirty="0">
                <a:solidFill>
                  <a:srgbClr val="FF0000"/>
                </a:solidFill>
                <a:cs typeface="Calibri"/>
              </a:rPr>
              <a:t>da</a:t>
            </a:r>
            <a:r>
              <a:rPr sz="2200" b="1" i="1" spc="55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i="1" dirty="0">
                <a:solidFill>
                  <a:srgbClr val="FF0000"/>
                </a:solidFill>
                <a:cs typeface="Calibri"/>
              </a:rPr>
              <a:t>semplice</a:t>
            </a:r>
            <a:r>
              <a:rPr sz="2200" b="1" i="1" spc="55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i="1" dirty="0">
                <a:solidFill>
                  <a:srgbClr val="FF0000"/>
                </a:solidFill>
                <a:cs typeface="Calibri"/>
              </a:rPr>
              <a:t>fruitore</a:t>
            </a:r>
            <a:r>
              <a:rPr sz="2200" b="1" i="1" spc="50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i="1" dirty="0">
                <a:solidFill>
                  <a:srgbClr val="FF0000"/>
                </a:solidFill>
                <a:cs typeface="Calibri"/>
              </a:rPr>
              <a:t>a</a:t>
            </a:r>
            <a:r>
              <a:rPr sz="2200" b="1" i="1" spc="70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i="1" dirty="0">
                <a:solidFill>
                  <a:srgbClr val="FF0000"/>
                </a:solidFill>
                <a:cs typeface="Calibri"/>
              </a:rPr>
              <a:t>protagonista</a:t>
            </a:r>
            <a:r>
              <a:rPr sz="2200" b="1" i="1" spc="75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i="1" dirty="0">
                <a:solidFill>
                  <a:srgbClr val="FF0000"/>
                </a:solidFill>
                <a:cs typeface="Calibri"/>
              </a:rPr>
              <a:t>attivo</a:t>
            </a:r>
            <a:r>
              <a:rPr sz="2200" b="1" i="1" spc="65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i="1" spc="-25" dirty="0">
                <a:solidFill>
                  <a:srgbClr val="FF0000"/>
                </a:solidFill>
                <a:cs typeface="Calibri"/>
              </a:rPr>
              <a:t>di </a:t>
            </a:r>
            <a:r>
              <a:rPr sz="2200" b="1" i="1" dirty="0">
                <a:solidFill>
                  <a:srgbClr val="FF0000"/>
                </a:solidFill>
                <a:cs typeface="Calibri"/>
              </a:rPr>
              <a:t>risposte</a:t>
            </a:r>
            <a:r>
              <a:rPr sz="2200" i="1" dirty="0">
                <a:cs typeface="Calibri"/>
              </a:rPr>
              <a:t>,</a:t>
            </a:r>
            <a:r>
              <a:rPr sz="2200" i="1" spc="60" dirty="0">
                <a:cs typeface="Calibri"/>
              </a:rPr>
              <a:t> </a:t>
            </a:r>
            <a:r>
              <a:rPr sz="2200" i="1" dirty="0">
                <a:cs typeface="Calibri"/>
              </a:rPr>
              <a:t>integrando</a:t>
            </a:r>
            <a:r>
              <a:rPr sz="2200" i="1" spc="65" dirty="0">
                <a:cs typeface="Calibri"/>
              </a:rPr>
              <a:t>  </a:t>
            </a:r>
            <a:r>
              <a:rPr sz="2200" i="1" dirty="0">
                <a:cs typeface="Calibri"/>
              </a:rPr>
              <a:t>gli</a:t>
            </a:r>
            <a:r>
              <a:rPr sz="2200" i="1" spc="60" dirty="0">
                <a:cs typeface="Calibri"/>
              </a:rPr>
              <a:t> </a:t>
            </a:r>
            <a:r>
              <a:rPr sz="2200" i="1" dirty="0">
                <a:cs typeface="Calibri"/>
              </a:rPr>
              <a:t>interventi</a:t>
            </a:r>
            <a:r>
              <a:rPr sz="2200" i="1" spc="65" dirty="0">
                <a:cs typeface="Calibri"/>
              </a:rPr>
              <a:t> </a:t>
            </a:r>
            <a:r>
              <a:rPr sz="2200" i="1" dirty="0">
                <a:cs typeface="Calibri"/>
              </a:rPr>
              <a:t>di</a:t>
            </a:r>
            <a:r>
              <a:rPr sz="2200" i="1" spc="55" dirty="0">
                <a:cs typeface="Calibri"/>
              </a:rPr>
              <a:t> </a:t>
            </a:r>
            <a:r>
              <a:rPr sz="2200" b="1" i="1" u="sng" dirty="0">
                <a:uFill>
                  <a:solidFill>
                    <a:srgbClr val="000000"/>
                  </a:solidFill>
                </a:uFill>
                <a:cs typeface="Calibri"/>
              </a:rPr>
              <a:t>prevenzione</a:t>
            </a:r>
            <a:r>
              <a:rPr sz="2200" b="1" i="1" spc="80" dirty="0">
                <a:cs typeface="Calibri"/>
              </a:rPr>
              <a:t> </a:t>
            </a:r>
            <a:r>
              <a:rPr sz="2200" i="1" dirty="0">
                <a:cs typeface="Calibri"/>
              </a:rPr>
              <a:t>dei</a:t>
            </a:r>
            <a:r>
              <a:rPr sz="2200" i="1" spc="55" dirty="0">
                <a:cs typeface="Calibri"/>
              </a:rPr>
              <a:t> </a:t>
            </a:r>
            <a:r>
              <a:rPr sz="2200" i="1" dirty="0">
                <a:cs typeface="Calibri"/>
              </a:rPr>
              <a:t>rischi</a:t>
            </a:r>
            <a:r>
              <a:rPr sz="2200" i="1" spc="65" dirty="0">
                <a:cs typeface="Calibri"/>
              </a:rPr>
              <a:t> </a:t>
            </a:r>
            <a:r>
              <a:rPr sz="2200" i="1" dirty="0">
                <a:cs typeface="Calibri"/>
              </a:rPr>
              <a:t>con</a:t>
            </a:r>
            <a:r>
              <a:rPr sz="2200" i="1" spc="60" dirty="0">
                <a:cs typeface="Calibri"/>
              </a:rPr>
              <a:t> </a:t>
            </a:r>
            <a:r>
              <a:rPr sz="2200" i="1" dirty="0">
                <a:cs typeface="Calibri"/>
              </a:rPr>
              <a:t>quelli</a:t>
            </a:r>
            <a:r>
              <a:rPr sz="2200" i="1" spc="55" dirty="0">
                <a:cs typeface="Calibri"/>
              </a:rPr>
              <a:t> </a:t>
            </a:r>
            <a:r>
              <a:rPr sz="2200" i="1" spc="-25" dirty="0">
                <a:cs typeface="Calibri"/>
              </a:rPr>
              <a:t>di </a:t>
            </a:r>
            <a:r>
              <a:rPr sz="2200" b="1" i="1" u="sng" dirty="0">
                <a:uFill>
                  <a:solidFill>
                    <a:srgbClr val="000000"/>
                  </a:solidFill>
                </a:uFill>
                <a:cs typeface="Calibri"/>
              </a:rPr>
              <a:t>promozione</a:t>
            </a:r>
            <a:r>
              <a:rPr sz="2200" b="1" i="1" u="sng" spc="-35" dirty="0">
                <a:uFill>
                  <a:solidFill>
                    <a:srgbClr val="000000"/>
                  </a:solidFill>
                </a:uFill>
                <a:cs typeface="Calibri"/>
              </a:rPr>
              <a:t> </a:t>
            </a:r>
            <a:r>
              <a:rPr sz="2200" b="1" i="1" u="sng" dirty="0">
                <a:uFill>
                  <a:solidFill>
                    <a:srgbClr val="000000"/>
                  </a:solidFill>
                </a:uFill>
                <a:cs typeface="Calibri"/>
              </a:rPr>
              <a:t>e</a:t>
            </a:r>
            <a:r>
              <a:rPr sz="2200" b="1" i="1" u="sng" spc="-35" dirty="0">
                <a:uFill>
                  <a:solidFill>
                    <a:srgbClr val="000000"/>
                  </a:solidFill>
                </a:uFill>
                <a:cs typeface="Calibri"/>
              </a:rPr>
              <a:t> </a:t>
            </a:r>
            <a:r>
              <a:rPr sz="2200" b="1" i="1" u="sng" spc="-10" dirty="0">
                <a:uFill>
                  <a:solidFill>
                    <a:srgbClr val="000000"/>
                  </a:solidFill>
                </a:uFill>
                <a:cs typeface="Calibri"/>
              </a:rPr>
              <a:t>rivalutazione</a:t>
            </a:r>
            <a:r>
              <a:rPr sz="2200" b="1" i="1" u="sng" spc="-15" dirty="0">
                <a:uFill>
                  <a:solidFill>
                    <a:srgbClr val="000000"/>
                  </a:solidFill>
                </a:uFill>
                <a:cs typeface="Calibri"/>
              </a:rPr>
              <a:t> </a:t>
            </a:r>
            <a:r>
              <a:rPr sz="2200" i="1" dirty="0">
                <a:cs typeface="Calibri"/>
              </a:rPr>
              <a:t>delle</a:t>
            </a:r>
            <a:r>
              <a:rPr sz="2200" i="1" spc="-40" dirty="0">
                <a:cs typeface="Calibri"/>
              </a:rPr>
              <a:t> </a:t>
            </a:r>
            <a:r>
              <a:rPr sz="2200" i="1" dirty="0">
                <a:cs typeface="Calibri"/>
              </a:rPr>
              <a:t>risorse</a:t>
            </a:r>
            <a:r>
              <a:rPr sz="2200" i="1" spc="-45" dirty="0">
                <a:cs typeface="Calibri"/>
              </a:rPr>
              <a:t> </a:t>
            </a:r>
            <a:r>
              <a:rPr sz="2200" i="1" dirty="0">
                <a:cs typeface="Calibri"/>
              </a:rPr>
              <a:t>presenti</a:t>
            </a:r>
            <a:r>
              <a:rPr sz="2200" i="1" spc="-45" dirty="0">
                <a:cs typeface="Calibri"/>
              </a:rPr>
              <a:t> </a:t>
            </a:r>
            <a:r>
              <a:rPr sz="2200" i="1" dirty="0">
                <a:cs typeface="Calibri"/>
              </a:rPr>
              <a:t>nella</a:t>
            </a:r>
            <a:r>
              <a:rPr sz="2200" i="1" spc="-40" dirty="0">
                <a:cs typeface="Calibri"/>
              </a:rPr>
              <a:t> </a:t>
            </a:r>
            <a:r>
              <a:rPr sz="2200" i="1" spc="-10" dirty="0">
                <a:cs typeface="Calibri"/>
              </a:rPr>
              <a:t>comunità</a:t>
            </a:r>
            <a:r>
              <a:rPr sz="2200" spc="-10" dirty="0">
                <a:cs typeface="Calibri"/>
              </a:rPr>
              <a:t>.</a:t>
            </a:r>
            <a:endParaRPr sz="2200" dirty="0">
              <a:cs typeface="Calibri"/>
            </a:endParaRPr>
          </a:p>
          <a:p>
            <a:pPr marL="355600" marR="5080" indent="-343535" algn="just"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b="1" dirty="0" err="1">
                <a:solidFill>
                  <a:srgbClr val="FF0000"/>
                </a:solidFill>
                <a:cs typeface="Calibri"/>
              </a:rPr>
              <a:t>facilitare</a:t>
            </a:r>
            <a:r>
              <a:rPr sz="2200" b="1" spc="25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cs typeface="Calibri"/>
              </a:rPr>
              <a:t>l’accesso</a:t>
            </a:r>
            <a:r>
              <a:rPr sz="2200" b="1" spc="40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cs typeface="Calibri"/>
              </a:rPr>
              <a:t>ai</a:t>
            </a:r>
            <a:r>
              <a:rPr sz="2200" b="1" spc="30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cs typeface="Calibri"/>
              </a:rPr>
              <a:t>servizi</a:t>
            </a:r>
            <a:r>
              <a:rPr sz="2200" dirty="0">
                <a:cs typeface="Calibri"/>
              </a:rPr>
              <a:t>,</a:t>
            </a:r>
            <a:r>
              <a:rPr sz="2200" spc="30" dirty="0">
                <a:cs typeface="Calibri"/>
              </a:rPr>
              <a:t> </a:t>
            </a:r>
            <a:r>
              <a:rPr sz="2200" dirty="0">
                <a:cs typeface="Calibri"/>
              </a:rPr>
              <a:t>rafforzare</a:t>
            </a:r>
            <a:r>
              <a:rPr sz="2200" spc="30" dirty="0">
                <a:cs typeface="Calibri"/>
              </a:rPr>
              <a:t> </a:t>
            </a:r>
            <a:r>
              <a:rPr sz="2200" spc="-25" dirty="0">
                <a:cs typeface="Calibri"/>
              </a:rPr>
              <a:t>la </a:t>
            </a:r>
            <a:r>
              <a:rPr sz="2200" dirty="0">
                <a:cs typeface="Calibri"/>
              </a:rPr>
              <a:t>comprensione</a:t>
            </a:r>
            <a:r>
              <a:rPr sz="2200" spc="545" dirty="0">
                <a:cs typeface="Calibri"/>
              </a:rPr>
              <a:t> </a:t>
            </a:r>
            <a:r>
              <a:rPr sz="2200" dirty="0">
                <a:cs typeface="Calibri"/>
              </a:rPr>
              <a:t>della</a:t>
            </a:r>
            <a:r>
              <a:rPr sz="2200" spc="25" dirty="0">
                <a:cs typeface="Calibri"/>
              </a:rPr>
              <a:t>  </a:t>
            </a:r>
            <a:r>
              <a:rPr sz="2200" dirty="0">
                <a:cs typeface="Calibri"/>
              </a:rPr>
              <a:t>lingua</a:t>
            </a:r>
            <a:r>
              <a:rPr sz="2200" spc="25" dirty="0">
                <a:cs typeface="Calibri"/>
              </a:rPr>
              <a:t>  </a:t>
            </a:r>
            <a:r>
              <a:rPr sz="2200" dirty="0">
                <a:cs typeface="Calibri"/>
              </a:rPr>
              <a:t>straniera,</a:t>
            </a:r>
            <a:r>
              <a:rPr sz="2200" spc="545" dirty="0">
                <a:cs typeface="Calibri"/>
              </a:rPr>
              <a:t> </a:t>
            </a:r>
            <a:r>
              <a:rPr sz="2200" dirty="0">
                <a:cs typeface="Calibri"/>
              </a:rPr>
              <a:t>orientare</a:t>
            </a:r>
            <a:r>
              <a:rPr sz="2200" spc="25" dirty="0">
                <a:cs typeface="Calibri"/>
              </a:rPr>
              <a:t>  </a:t>
            </a:r>
            <a:r>
              <a:rPr sz="2200" dirty="0">
                <a:cs typeface="Calibri"/>
              </a:rPr>
              <a:t>nella</a:t>
            </a:r>
            <a:r>
              <a:rPr sz="2200" spc="30" dirty="0">
                <a:cs typeface="Calibri"/>
              </a:rPr>
              <a:t>  </a:t>
            </a:r>
            <a:r>
              <a:rPr sz="2200" dirty="0">
                <a:cs typeface="Calibri"/>
              </a:rPr>
              <a:t>conoscenza</a:t>
            </a:r>
            <a:r>
              <a:rPr sz="2200" spc="25" dirty="0">
                <a:cs typeface="Calibri"/>
              </a:rPr>
              <a:t>  </a:t>
            </a:r>
            <a:r>
              <a:rPr sz="2200" spc="-25" dirty="0">
                <a:cs typeface="Calibri"/>
              </a:rPr>
              <a:t>del </a:t>
            </a:r>
            <a:r>
              <a:rPr sz="2200" dirty="0">
                <a:cs typeface="Calibri"/>
              </a:rPr>
              <a:t>territorio</a:t>
            </a:r>
            <a:r>
              <a:rPr sz="2200" spc="440" dirty="0">
                <a:cs typeface="Calibri"/>
              </a:rPr>
              <a:t> </a:t>
            </a:r>
            <a:r>
              <a:rPr sz="2200" dirty="0">
                <a:cs typeface="Calibri"/>
              </a:rPr>
              <a:t>e</a:t>
            </a:r>
            <a:r>
              <a:rPr sz="2200" spc="440" dirty="0">
                <a:cs typeface="Calibri"/>
              </a:rPr>
              <a:t> </a:t>
            </a:r>
            <a:r>
              <a:rPr sz="2200" dirty="0">
                <a:cs typeface="Calibri"/>
              </a:rPr>
              <a:t>delle</a:t>
            </a:r>
            <a:r>
              <a:rPr sz="2200" spc="430" dirty="0">
                <a:cs typeface="Calibri"/>
              </a:rPr>
              <a:t> </a:t>
            </a:r>
            <a:r>
              <a:rPr sz="2200" dirty="0">
                <a:cs typeface="Calibri"/>
              </a:rPr>
              <a:t>sue</a:t>
            </a:r>
            <a:r>
              <a:rPr sz="2200" spc="434" dirty="0">
                <a:cs typeface="Calibri"/>
              </a:rPr>
              <a:t> </a:t>
            </a:r>
            <a:r>
              <a:rPr sz="2200" dirty="0">
                <a:cs typeface="Calibri"/>
              </a:rPr>
              <a:t>risorse</a:t>
            </a:r>
            <a:r>
              <a:rPr sz="2200" spc="430" dirty="0">
                <a:cs typeface="Calibri"/>
              </a:rPr>
              <a:t> </a:t>
            </a:r>
            <a:r>
              <a:rPr sz="2200" dirty="0">
                <a:cs typeface="Calibri"/>
              </a:rPr>
              <a:t>sociali.</a:t>
            </a:r>
            <a:r>
              <a:rPr sz="2200" spc="420" dirty="0">
                <a:cs typeface="Calibri"/>
              </a:rPr>
              <a:t> </a:t>
            </a:r>
            <a:r>
              <a:rPr sz="2200" dirty="0">
                <a:cs typeface="Calibri"/>
              </a:rPr>
              <a:t>Anche</a:t>
            </a:r>
            <a:r>
              <a:rPr sz="2200" spc="425" dirty="0">
                <a:cs typeface="Calibri"/>
              </a:rPr>
              <a:t>  </a:t>
            </a:r>
            <a:r>
              <a:rPr sz="2200" dirty="0">
                <a:cs typeface="Calibri"/>
              </a:rPr>
              <a:t>la</a:t>
            </a:r>
            <a:r>
              <a:rPr sz="2200" spc="445" dirty="0">
                <a:cs typeface="Calibri"/>
              </a:rPr>
              <a:t> </a:t>
            </a:r>
            <a:r>
              <a:rPr sz="2200" dirty="0">
                <a:cs typeface="Calibri"/>
              </a:rPr>
              <a:t>conoscenza</a:t>
            </a:r>
            <a:r>
              <a:rPr sz="2200" spc="425" dirty="0">
                <a:cs typeface="Calibri"/>
              </a:rPr>
              <a:t> </a:t>
            </a:r>
            <a:r>
              <a:rPr sz="2200" dirty="0">
                <a:cs typeface="Calibri"/>
              </a:rPr>
              <a:t>dei</a:t>
            </a:r>
            <a:r>
              <a:rPr sz="2200" spc="434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diritti </a:t>
            </a:r>
            <a:r>
              <a:rPr sz="2200" dirty="0">
                <a:cs typeface="Calibri"/>
              </a:rPr>
              <a:t>umani</a:t>
            </a:r>
            <a:r>
              <a:rPr sz="2200" spc="315" dirty="0">
                <a:cs typeface="Calibri"/>
              </a:rPr>
              <a:t> </a:t>
            </a:r>
            <a:r>
              <a:rPr sz="2200" dirty="0">
                <a:cs typeface="Calibri"/>
              </a:rPr>
              <a:t>e</a:t>
            </a:r>
            <a:r>
              <a:rPr sz="2200" spc="320" dirty="0">
                <a:cs typeface="Calibri"/>
              </a:rPr>
              <a:t> </a:t>
            </a:r>
            <a:r>
              <a:rPr sz="2200" dirty="0">
                <a:cs typeface="Calibri"/>
              </a:rPr>
              <a:t>della</a:t>
            </a:r>
            <a:r>
              <a:rPr sz="2200" spc="335" dirty="0">
                <a:cs typeface="Calibri"/>
              </a:rPr>
              <a:t> </a:t>
            </a:r>
            <a:r>
              <a:rPr sz="2200" dirty="0">
                <a:cs typeface="Calibri"/>
              </a:rPr>
              <a:t>legislazione</a:t>
            </a:r>
            <a:r>
              <a:rPr sz="2200" spc="320" dirty="0">
                <a:cs typeface="Calibri"/>
              </a:rPr>
              <a:t> </a:t>
            </a:r>
            <a:r>
              <a:rPr sz="2200" dirty="0">
                <a:cs typeface="Calibri"/>
              </a:rPr>
              <a:t>sulla</a:t>
            </a:r>
            <a:r>
              <a:rPr sz="2200" spc="330" dirty="0">
                <a:cs typeface="Calibri"/>
              </a:rPr>
              <a:t> </a:t>
            </a:r>
            <a:r>
              <a:rPr sz="2200" dirty="0">
                <a:cs typeface="Calibri"/>
              </a:rPr>
              <a:t>cittadinanza</a:t>
            </a:r>
            <a:r>
              <a:rPr sz="2200" spc="325" dirty="0">
                <a:cs typeface="Calibri"/>
              </a:rPr>
              <a:t> </a:t>
            </a:r>
            <a:r>
              <a:rPr sz="2200" dirty="0">
                <a:cs typeface="Calibri"/>
              </a:rPr>
              <a:t>così</a:t>
            </a:r>
            <a:r>
              <a:rPr sz="2200" spc="335" dirty="0">
                <a:cs typeface="Calibri"/>
              </a:rPr>
              <a:t> </a:t>
            </a:r>
            <a:r>
              <a:rPr sz="2200" dirty="0">
                <a:cs typeface="Calibri"/>
              </a:rPr>
              <a:t>come</a:t>
            </a:r>
            <a:r>
              <a:rPr sz="2200" spc="335" dirty="0">
                <a:cs typeface="Calibri"/>
              </a:rPr>
              <a:t> </a:t>
            </a:r>
            <a:r>
              <a:rPr sz="2200" dirty="0">
                <a:cs typeface="Calibri"/>
              </a:rPr>
              <a:t>delle</a:t>
            </a:r>
            <a:r>
              <a:rPr sz="2200" spc="330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politiche </a:t>
            </a:r>
            <a:r>
              <a:rPr sz="2200" dirty="0">
                <a:cs typeface="Calibri"/>
              </a:rPr>
              <a:t>sociali</a:t>
            </a:r>
            <a:r>
              <a:rPr sz="2200" spc="90" dirty="0">
                <a:cs typeface="Calibri"/>
              </a:rPr>
              <a:t> </a:t>
            </a:r>
            <a:r>
              <a:rPr sz="2200" dirty="0">
                <a:cs typeface="Calibri"/>
              </a:rPr>
              <a:t>nel</a:t>
            </a:r>
            <a:r>
              <a:rPr sz="2200" spc="85" dirty="0">
                <a:cs typeface="Calibri"/>
              </a:rPr>
              <a:t> </a:t>
            </a:r>
            <a:r>
              <a:rPr sz="2200" dirty="0">
                <a:cs typeface="Calibri"/>
              </a:rPr>
              <a:t>paese</a:t>
            </a:r>
            <a:r>
              <a:rPr sz="2200" spc="110" dirty="0">
                <a:cs typeface="Calibri"/>
              </a:rPr>
              <a:t> </a:t>
            </a:r>
            <a:r>
              <a:rPr sz="2200" dirty="0">
                <a:cs typeface="Calibri"/>
              </a:rPr>
              <a:t>di</a:t>
            </a:r>
            <a:r>
              <a:rPr sz="2200" spc="95" dirty="0">
                <a:cs typeface="Calibri"/>
              </a:rPr>
              <a:t> </a:t>
            </a:r>
            <a:r>
              <a:rPr sz="2200" dirty="0">
                <a:cs typeface="Calibri"/>
              </a:rPr>
              <a:t>arrivo</a:t>
            </a:r>
            <a:r>
              <a:rPr sz="2200" spc="100" dirty="0">
                <a:cs typeface="Calibri"/>
              </a:rPr>
              <a:t> </a:t>
            </a:r>
            <a:r>
              <a:rPr sz="2200" dirty="0">
                <a:cs typeface="Calibri"/>
              </a:rPr>
              <a:t>rappresenta</a:t>
            </a:r>
            <a:r>
              <a:rPr sz="2200" spc="110" dirty="0">
                <a:cs typeface="Calibri"/>
              </a:rPr>
              <a:t> </a:t>
            </a:r>
            <a:r>
              <a:rPr sz="2200" dirty="0">
                <a:cs typeface="Calibri"/>
              </a:rPr>
              <a:t>un</a:t>
            </a:r>
            <a:r>
              <a:rPr sz="2200" spc="90" dirty="0">
                <a:cs typeface="Calibri"/>
              </a:rPr>
              <a:t> </a:t>
            </a:r>
            <a:r>
              <a:rPr sz="2200" dirty="0">
                <a:cs typeface="Calibri"/>
              </a:rPr>
              <a:t>importante,</a:t>
            </a:r>
            <a:r>
              <a:rPr sz="2200" spc="105" dirty="0">
                <a:cs typeface="Calibri"/>
              </a:rPr>
              <a:t> </a:t>
            </a:r>
            <a:r>
              <a:rPr sz="2200" dirty="0">
                <a:cs typeface="Calibri"/>
              </a:rPr>
              <a:t>essenziale</a:t>
            </a:r>
            <a:r>
              <a:rPr sz="2200" spc="110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primo </a:t>
            </a:r>
            <a:r>
              <a:rPr sz="2200" dirty="0">
                <a:cs typeface="Calibri"/>
              </a:rPr>
              <a:t>passo</a:t>
            </a:r>
            <a:r>
              <a:rPr sz="2200" spc="-40" dirty="0">
                <a:cs typeface="Calibri"/>
              </a:rPr>
              <a:t> </a:t>
            </a:r>
            <a:r>
              <a:rPr sz="2200" dirty="0">
                <a:cs typeface="Calibri"/>
              </a:rPr>
              <a:t>verso</a:t>
            </a:r>
            <a:r>
              <a:rPr sz="2200" spc="-45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l’integrazione</a:t>
            </a:r>
            <a:r>
              <a:rPr sz="2200" spc="-30" dirty="0">
                <a:cs typeface="Calibri"/>
              </a:rPr>
              <a:t> </a:t>
            </a:r>
            <a:r>
              <a:rPr sz="2200" dirty="0">
                <a:cs typeface="Calibri"/>
              </a:rPr>
              <a:t>sociale</a:t>
            </a:r>
            <a:r>
              <a:rPr sz="2200" spc="-50" dirty="0">
                <a:cs typeface="Calibri"/>
              </a:rPr>
              <a:t> </a:t>
            </a:r>
            <a:r>
              <a:rPr sz="2200" dirty="0">
                <a:cs typeface="Calibri"/>
              </a:rPr>
              <a:t>e</a:t>
            </a:r>
            <a:r>
              <a:rPr sz="2200" spc="-30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civile.</a:t>
            </a:r>
            <a:endParaRPr sz="2200" dirty="0">
              <a:cs typeface="Calibri"/>
            </a:endParaRPr>
          </a:p>
          <a:p>
            <a:pPr marL="355600" marR="5080" indent="-343535" algn="just">
              <a:spcBef>
                <a:spcPts val="535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b="1" dirty="0">
                <a:solidFill>
                  <a:srgbClr val="FF0000"/>
                </a:solidFill>
                <a:cs typeface="Calibri"/>
              </a:rPr>
              <a:t>Fare</a:t>
            </a:r>
            <a:r>
              <a:rPr sz="2200" b="1" spc="55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dirty="0">
                <a:cs typeface="Calibri"/>
              </a:rPr>
              <a:t>comunità</a:t>
            </a:r>
            <a:r>
              <a:rPr sz="2200" b="1" spc="40" dirty="0">
                <a:cs typeface="Calibri"/>
              </a:rPr>
              <a:t> </a:t>
            </a:r>
            <a:r>
              <a:rPr sz="2200" dirty="0">
                <a:cs typeface="Calibri"/>
              </a:rPr>
              <a:t>significa,</a:t>
            </a:r>
            <a:r>
              <a:rPr sz="2200" spc="45" dirty="0">
                <a:cs typeface="Calibri"/>
              </a:rPr>
              <a:t> </a:t>
            </a:r>
            <a:r>
              <a:rPr sz="2200" dirty="0">
                <a:cs typeface="Calibri"/>
              </a:rPr>
              <a:t>una</a:t>
            </a:r>
            <a:r>
              <a:rPr sz="2200" spc="40" dirty="0">
                <a:cs typeface="Calibri"/>
              </a:rPr>
              <a:t> </a:t>
            </a:r>
            <a:r>
              <a:rPr sz="2200" dirty="0">
                <a:cs typeface="Calibri"/>
              </a:rPr>
              <a:t>volta</a:t>
            </a:r>
            <a:r>
              <a:rPr sz="2200" spc="45" dirty="0">
                <a:cs typeface="Calibri"/>
              </a:rPr>
              <a:t> </a:t>
            </a:r>
            <a:r>
              <a:rPr sz="2200" dirty="0">
                <a:cs typeface="Calibri"/>
              </a:rPr>
              <a:t>messo</a:t>
            </a:r>
            <a:r>
              <a:rPr sz="2200" spc="55" dirty="0">
                <a:cs typeface="Calibri"/>
              </a:rPr>
              <a:t> </a:t>
            </a:r>
            <a:r>
              <a:rPr sz="2200" dirty="0">
                <a:cs typeface="Calibri"/>
              </a:rPr>
              <a:t>lo</a:t>
            </a:r>
            <a:r>
              <a:rPr sz="2200" spc="55" dirty="0">
                <a:cs typeface="Calibri"/>
              </a:rPr>
              <a:t> </a:t>
            </a:r>
            <a:r>
              <a:rPr sz="2200" dirty="0">
                <a:cs typeface="Calibri"/>
              </a:rPr>
              <a:t>straniero</a:t>
            </a:r>
            <a:r>
              <a:rPr sz="2200" spc="40" dirty="0">
                <a:cs typeface="Calibri"/>
              </a:rPr>
              <a:t> </a:t>
            </a:r>
            <a:r>
              <a:rPr sz="2200" dirty="0">
                <a:cs typeface="Calibri"/>
              </a:rPr>
              <a:t>nelle</a:t>
            </a:r>
            <a:r>
              <a:rPr sz="2200" spc="45" dirty="0">
                <a:cs typeface="Calibri"/>
              </a:rPr>
              <a:t> </a:t>
            </a:r>
            <a:r>
              <a:rPr sz="2200" dirty="0">
                <a:cs typeface="Calibri"/>
              </a:rPr>
              <a:t>condizioni</a:t>
            </a:r>
            <a:r>
              <a:rPr sz="2200" spc="40" dirty="0">
                <a:cs typeface="Calibri"/>
              </a:rPr>
              <a:t> </a:t>
            </a:r>
            <a:r>
              <a:rPr sz="2200" spc="-25" dirty="0">
                <a:cs typeface="Calibri"/>
              </a:rPr>
              <a:t>di </a:t>
            </a:r>
            <a:r>
              <a:rPr sz="2200" b="1" dirty="0">
                <a:solidFill>
                  <a:srgbClr val="FF0000"/>
                </a:solidFill>
                <a:cs typeface="Calibri"/>
              </a:rPr>
              <a:t>saper</a:t>
            </a:r>
            <a:r>
              <a:rPr sz="2200" b="1" spc="220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cs typeface="Calibri"/>
              </a:rPr>
              <a:t>cogliere</a:t>
            </a:r>
            <a:r>
              <a:rPr sz="2200" b="1" spc="225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cs typeface="Calibri"/>
              </a:rPr>
              <a:t>le</a:t>
            </a:r>
            <a:r>
              <a:rPr sz="2200" b="1" spc="235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cs typeface="Calibri"/>
              </a:rPr>
              <a:t>opportunità</a:t>
            </a:r>
            <a:r>
              <a:rPr sz="2200" b="1" spc="235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cs typeface="Calibri"/>
              </a:rPr>
              <a:t>del</a:t>
            </a:r>
            <a:r>
              <a:rPr sz="2200" b="1" spc="220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cs typeface="Calibri"/>
              </a:rPr>
              <a:t>nuovo</a:t>
            </a:r>
            <a:r>
              <a:rPr sz="2200" b="1" spc="220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cs typeface="Calibri"/>
              </a:rPr>
              <a:t>paese</a:t>
            </a:r>
            <a:r>
              <a:rPr sz="2200" b="1" spc="245" dirty="0">
                <a:solidFill>
                  <a:srgbClr val="FF0000"/>
                </a:solidFill>
                <a:cs typeface="Calibri"/>
              </a:rPr>
              <a:t> </a:t>
            </a:r>
            <a:r>
              <a:rPr sz="2200" b="1" dirty="0">
                <a:cs typeface="Calibri"/>
              </a:rPr>
              <a:t>(</a:t>
            </a:r>
            <a:r>
              <a:rPr sz="2200" dirty="0">
                <a:cs typeface="Calibri"/>
              </a:rPr>
              <a:t>comunicare</a:t>
            </a:r>
            <a:r>
              <a:rPr sz="2200" spc="220" dirty="0">
                <a:cs typeface="Calibri"/>
              </a:rPr>
              <a:t> </a:t>
            </a:r>
            <a:r>
              <a:rPr sz="2200" dirty="0">
                <a:cs typeface="Calibri"/>
              </a:rPr>
              <a:t>in</a:t>
            </a:r>
            <a:r>
              <a:rPr sz="2200" spc="220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lingua, </a:t>
            </a:r>
            <a:r>
              <a:rPr sz="2200" dirty="0">
                <a:cs typeface="Calibri"/>
              </a:rPr>
              <a:t>costruire</a:t>
            </a:r>
            <a:r>
              <a:rPr sz="2200" spc="204" dirty="0">
                <a:cs typeface="Calibri"/>
              </a:rPr>
              <a:t> </a:t>
            </a:r>
            <a:r>
              <a:rPr sz="2200" dirty="0">
                <a:cs typeface="Calibri"/>
              </a:rPr>
              <a:t>una</a:t>
            </a:r>
            <a:r>
              <a:rPr sz="2200" spc="210" dirty="0">
                <a:cs typeface="Calibri"/>
              </a:rPr>
              <a:t> </a:t>
            </a:r>
            <a:r>
              <a:rPr sz="2200" dirty="0">
                <a:cs typeface="Calibri"/>
              </a:rPr>
              <a:t>rete</a:t>
            </a:r>
            <a:r>
              <a:rPr sz="2200" spc="225" dirty="0">
                <a:cs typeface="Calibri"/>
              </a:rPr>
              <a:t> </a:t>
            </a:r>
            <a:r>
              <a:rPr sz="2200" dirty="0">
                <a:cs typeface="Calibri"/>
              </a:rPr>
              <a:t>di</a:t>
            </a:r>
            <a:r>
              <a:rPr sz="2200" spc="204" dirty="0">
                <a:cs typeface="Calibri"/>
              </a:rPr>
              <a:t> </a:t>
            </a:r>
            <a:r>
              <a:rPr sz="2200" dirty="0">
                <a:cs typeface="Calibri"/>
              </a:rPr>
              <a:t>relazioni</a:t>
            </a:r>
            <a:r>
              <a:rPr sz="2200" spc="215" dirty="0">
                <a:cs typeface="Calibri"/>
              </a:rPr>
              <a:t> </a:t>
            </a:r>
            <a:r>
              <a:rPr sz="2200" dirty="0">
                <a:cs typeface="Calibri"/>
              </a:rPr>
              <a:t>affettive</a:t>
            </a:r>
            <a:r>
              <a:rPr sz="2200" spc="235" dirty="0">
                <a:cs typeface="Calibri"/>
              </a:rPr>
              <a:t> </a:t>
            </a:r>
            <a:r>
              <a:rPr sz="2200" dirty="0">
                <a:cs typeface="Calibri"/>
              </a:rPr>
              <a:t>e</a:t>
            </a:r>
            <a:r>
              <a:rPr sz="2200" spc="210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socio-</a:t>
            </a:r>
            <a:r>
              <a:rPr sz="2200" dirty="0">
                <a:cs typeface="Calibri"/>
              </a:rPr>
              <a:t>lavorative,</a:t>
            </a:r>
            <a:r>
              <a:rPr sz="2200" spc="215" dirty="0">
                <a:cs typeface="Calibri"/>
              </a:rPr>
              <a:t> </a:t>
            </a:r>
            <a:r>
              <a:rPr sz="2200" dirty="0">
                <a:cs typeface="Calibri"/>
              </a:rPr>
              <a:t>conoscere</a:t>
            </a:r>
            <a:r>
              <a:rPr sz="2200" spc="215" dirty="0">
                <a:cs typeface="Calibri"/>
              </a:rPr>
              <a:t> </a:t>
            </a:r>
            <a:r>
              <a:rPr sz="2200" spc="-25" dirty="0">
                <a:cs typeface="Calibri"/>
              </a:rPr>
              <a:t>il </a:t>
            </a:r>
            <a:r>
              <a:rPr sz="2200" dirty="0">
                <a:cs typeface="Calibri"/>
              </a:rPr>
              <a:t>territorio)</a:t>
            </a:r>
            <a:r>
              <a:rPr sz="2200" spc="265" dirty="0">
                <a:cs typeface="Calibri"/>
              </a:rPr>
              <a:t>   </a:t>
            </a:r>
            <a:r>
              <a:rPr sz="2200" dirty="0">
                <a:cs typeface="Calibri"/>
              </a:rPr>
              <a:t>promuovere</a:t>
            </a:r>
            <a:r>
              <a:rPr sz="2200" spc="260" dirty="0">
                <a:cs typeface="Calibri"/>
              </a:rPr>
              <a:t>   </a:t>
            </a:r>
            <a:r>
              <a:rPr sz="2200" dirty="0">
                <a:cs typeface="Calibri"/>
              </a:rPr>
              <a:t>un’integrazione</a:t>
            </a:r>
            <a:r>
              <a:rPr sz="2200" spc="265" dirty="0">
                <a:cs typeface="Calibri"/>
              </a:rPr>
              <a:t>   </a:t>
            </a:r>
            <a:r>
              <a:rPr sz="2200" dirty="0">
                <a:cs typeface="Calibri"/>
              </a:rPr>
              <a:t>che</a:t>
            </a:r>
            <a:r>
              <a:rPr sz="2200" spc="270" dirty="0">
                <a:cs typeface="Calibri"/>
              </a:rPr>
              <a:t>   </a:t>
            </a:r>
            <a:r>
              <a:rPr sz="2200" dirty="0">
                <a:cs typeface="Calibri"/>
              </a:rPr>
              <a:t>nasce</a:t>
            </a:r>
            <a:r>
              <a:rPr sz="2200" spc="265" dirty="0">
                <a:cs typeface="Calibri"/>
              </a:rPr>
              <a:t>   </a:t>
            </a:r>
            <a:r>
              <a:rPr sz="2200" dirty="0">
                <a:cs typeface="Calibri"/>
              </a:rPr>
              <a:t>dal</a:t>
            </a:r>
            <a:r>
              <a:rPr sz="2200" spc="265" dirty="0">
                <a:cs typeface="Calibri"/>
              </a:rPr>
              <a:t>   </a:t>
            </a:r>
            <a:r>
              <a:rPr sz="2200" spc="-10" dirty="0">
                <a:cs typeface="Calibri"/>
              </a:rPr>
              <a:t>basso, incrementando</a:t>
            </a:r>
            <a:r>
              <a:rPr sz="2200" spc="-50" dirty="0">
                <a:cs typeface="Calibri"/>
              </a:rPr>
              <a:t> </a:t>
            </a:r>
            <a:r>
              <a:rPr sz="2200" dirty="0">
                <a:cs typeface="Calibri"/>
              </a:rPr>
              <a:t>le</a:t>
            </a:r>
            <a:r>
              <a:rPr sz="2200" spc="-55" dirty="0">
                <a:cs typeface="Calibri"/>
              </a:rPr>
              <a:t> </a:t>
            </a:r>
            <a:r>
              <a:rPr sz="2200" dirty="0">
                <a:cs typeface="Calibri"/>
              </a:rPr>
              <a:t>relazioni</a:t>
            </a:r>
            <a:r>
              <a:rPr sz="2200" spc="-65" dirty="0">
                <a:cs typeface="Calibri"/>
              </a:rPr>
              <a:t> </a:t>
            </a:r>
            <a:r>
              <a:rPr sz="2200" dirty="0">
                <a:cs typeface="Calibri"/>
              </a:rPr>
              <a:t>tra</a:t>
            </a:r>
            <a:r>
              <a:rPr sz="2200" spc="-60" dirty="0">
                <a:cs typeface="Calibri"/>
              </a:rPr>
              <a:t> </a:t>
            </a:r>
            <a:r>
              <a:rPr sz="2200" dirty="0">
                <a:cs typeface="Calibri"/>
              </a:rPr>
              <a:t>persone</a:t>
            </a:r>
            <a:r>
              <a:rPr sz="2200" spc="-55" dirty="0">
                <a:cs typeface="Calibri"/>
              </a:rPr>
              <a:t> </a:t>
            </a:r>
            <a:r>
              <a:rPr sz="2200" dirty="0">
                <a:cs typeface="Calibri"/>
              </a:rPr>
              <a:t>autoctone</a:t>
            </a:r>
            <a:r>
              <a:rPr sz="2200" spc="-55" dirty="0">
                <a:cs typeface="Calibri"/>
              </a:rPr>
              <a:t> </a:t>
            </a:r>
            <a:r>
              <a:rPr sz="2200" dirty="0">
                <a:cs typeface="Calibri"/>
              </a:rPr>
              <a:t>ed</a:t>
            </a:r>
            <a:r>
              <a:rPr sz="2200" spc="-40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immigrate.</a:t>
            </a:r>
            <a:endParaRPr sz="2200" dirty="0"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345437" y="4148319"/>
            <a:ext cx="2685415" cy="1553210"/>
            <a:chOff x="821436" y="4148319"/>
            <a:chExt cx="2685415" cy="15532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2104" y="4148319"/>
              <a:ext cx="2596895" cy="155297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1436" y="4425696"/>
              <a:ext cx="2685288" cy="109118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9899" y="4164076"/>
              <a:ext cx="2520238" cy="147614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69899" y="4164076"/>
              <a:ext cx="2520315" cy="1476375"/>
            </a:xfrm>
            <a:custGeom>
              <a:avLst/>
              <a:gdLst/>
              <a:ahLst/>
              <a:cxnLst/>
              <a:rect l="l" t="t" r="r" b="b"/>
              <a:pathLst>
                <a:path w="2520315" h="1476375">
                  <a:moveTo>
                    <a:pt x="0" y="245999"/>
                  </a:moveTo>
                  <a:lnTo>
                    <a:pt x="4998" y="196413"/>
                  </a:lnTo>
                  <a:lnTo>
                    <a:pt x="19335" y="150233"/>
                  </a:lnTo>
                  <a:lnTo>
                    <a:pt x="42020" y="108446"/>
                  </a:lnTo>
                  <a:lnTo>
                    <a:pt x="72064" y="72040"/>
                  </a:lnTo>
                  <a:lnTo>
                    <a:pt x="108477" y="42005"/>
                  </a:lnTo>
                  <a:lnTo>
                    <a:pt x="150270" y="19327"/>
                  </a:lnTo>
                  <a:lnTo>
                    <a:pt x="196453" y="4996"/>
                  </a:lnTo>
                  <a:lnTo>
                    <a:pt x="246037" y="0"/>
                  </a:lnTo>
                  <a:lnTo>
                    <a:pt x="2274239" y="0"/>
                  </a:lnTo>
                  <a:lnTo>
                    <a:pt x="2323825" y="4996"/>
                  </a:lnTo>
                  <a:lnTo>
                    <a:pt x="2370005" y="19327"/>
                  </a:lnTo>
                  <a:lnTo>
                    <a:pt x="2411792" y="42005"/>
                  </a:lnTo>
                  <a:lnTo>
                    <a:pt x="2448198" y="72040"/>
                  </a:lnTo>
                  <a:lnTo>
                    <a:pt x="2478233" y="108446"/>
                  </a:lnTo>
                  <a:lnTo>
                    <a:pt x="2500910" y="150233"/>
                  </a:lnTo>
                  <a:lnTo>
                    <a:pt x="2515242" y="196413"/>
                  </a:lnTo>
                  <a:lnTo>
                    <a:pt x="2520238" y="245999"/>
                  </a:lnTo>
                  <a:lnTo>
                    <a:pt x="2520238" y="1230122"/>
                  </a:lnTo>
                  <a:lnTo>
                    <a:pt x="2515242" y="1279708"/>
                  </a:lnTo>
                  <a:lnTo>
                    <a:pt x="2500910" y="1325891"/>
                  </a:lnTo>
                  <a:lnTo>
                    <a:pt x="2478233" y="1367682"/>
                  </a:lnTo>
                  <a:lnTo>
                    <a:pt x="2448198" y="1404092"/>
                  </a:lnTo>
                  <a:lnTo>
                    <a:pt x="2411792" y="1434133"/>
                  </a:lnTo>
                  <a:lnTo>
                    <a:pt x="2370005" y="1456814"/>
                  </a:lnTo>
                  <a:lnTo>
                    <a:pt x="2323825" y="1471148"/>
                  </a:lnTo>
                  <a:lnTo>
                    <a:pt x="2274239" y="1476146"/>
                  </a:lnTo>
                  <a:lnTo>
                    <a:pt x="246037" y="1476146"/>
                  </a:lnTo>
                  <a:lnTo>
                    <a:pt x="196453" y="1471148"/>
                  </a:lnTo>
                  <a:lnTo>
                    <a:pt x="150270" y="1456814"/>
                  </a:lnTo>
                  <a:lnTo>
                    <a:pt x="108477" y="1434133"/>
                  </a:lnTo>
                  <a:lnTo>
                    <a:pt x="72064" y="1404092"/>
                  </a:lnTo>
                  <a:lnTo>
                    <a:pt x="42020" y="1367682"/>
                  </a:lnTo>
                  <a:lnTo>
                    <a:pt x="19335" y="1325891"/>
                  </a:lnTo>
                  <a:lnTo>
                    <a:pt x="4998" y="1279708"/>
                  </a:lnTo>
                  <a:lnTo>
                    <a:pt x="0" y="1230122"/>
                  </a:lnTo>
                  <a:lnTo>
                    <a:pt x="0" y="245999"/>
                  </a:lnTo>
                  <a:close/>
                </a:path>
              </a:pathLst>
            </a:custGeom>
            <a:ln w="9525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558898" y="4504767"/>
            <a:ext cx="219265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mero</a:t>
            </a:r>
            <a:r>
              <a:rPr sz="2400"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fruitore</a:t>
            </a:r>
            <a:r>
              <a:rPr sz="24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dei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servizi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178302" y="4148319"/>
            <a:ext cx="2548255" cy="1553210"/>
            <a:chOff x="4654301" y="4148319"/>
            <a:chExt cx="2548255" cy="155321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54301" y="4148319"/>
              <a:ext cx="2548117" cy="155297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70120" y="4242816"/>
              <a:ext cx="2385060" cy="14569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93158" y="4164076"/>
              <a:ext cx="2471166" cy="147614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693158" y="4164076"/>
              <a:ext cx="2471420" cy="1476375"/>
            </a:xfrm>
            <a:custGeom>
              <a:avLst/>
              <a:gdLst/>
              <a:ahLst/>
              <a:cxnLst/>
              <a:rect l="l" t="t" r="r" b="b"/>
              <a:pathLst>
                <a:path w="2471420" h="1476375">
                  <a:moveTo>
                    <a:pt x="0" y="245999"/>
                  </a:moveTo>
                  <a:lnTo>
                    <a:pt x="4996" y="196413"/>
                  </a:lnTo>
                  <a:lnTo>
                    <a:pt x="19327" y="150233"/>
                  </a:lnTo>
                  <a:lnTo>
                    <a:pt x="42005" y="108446"/>
                  </a:lnTo>
                  <a:lnTo>
                    <a:pt x="72040" y="72040"/>
                  </a:lnTo>
                  <a:lnTo>
                    <a:pt x="108446" y="42005"/>
                  </a:lnTo>
                  <a:lnTo>
                    <a:pt x="150233" y="19327"/>
                  </a:lnTo>
                  <a:lnTo>
                    <a:pt x="196413" y="4996"/>
                  </a:lnTo>
                  <a:lnTo>
                    <a:pt x="245999" y="0"/>
                  </a:lnTo>
                  <a:lnTo>
                    <a:pt x="2225040" y="0"/>
                  </a:lnTo>
                  <a:lnTo>
                    <a:pt x="2274631" y="4996"/>
                  </a:lnTo>
                  <a:lnTo>
                    <a:pt x="2320825" y="19327"/>
                  </a:lnTo>
                  <a:lnTo>
                    <a:pt x="2362633" y="42005"/>
                  </a:lnTo>
                  <a:lnTo>
                    <a:pt x="2399061" y="72040"/>
                  </a:lnTo>
                  <a:lnTo>
                    <a:pt x="2429120" y="108446"/>
                  </a:lnTo>
                  <a:lnTo>
                    <a:pt x="2451818" y="150233"/>
                  </a:lnTo>
                  <a:lnTo>
                    <a:pt x="2466163" y="196413"/>
                  </a:lnTo>
                  <a:lnTo>
                    <a:pt x="2471166" y="245999"/>
                  </a:lnTo>
                  <a:lnTo>
                    <a:pt x="2471166" y="1230122"/>
                  </a:lnTo>
                  <a:lnTo>
                    <a:pt x="2466163" y="1279708"/>
                  </a:lnTo>
                  <a:lnTo>
                    <a:pt x="2451818" y="1325891"/>
                  </a:lnTo>
                  <a:lnTo>
                    <a:pt x="2429120" y="1367682"/>
                  </a:lnTo>
                  <a:lnTo>
                    <a:pt x="2399061" y="1404092"/>
                  </a:lnTo>
                  <a:lnTo>
                    <a:pt x="2362633" y="1434133"/>
                  </a:lnTo>
                  <a:lnTo>
                    <a:pt x="2320825" y="1456814"/>
                  </a:lnTo>
                  <a:lnTo>
                    <a:pt x="2274631" y="1471148"/>
                  </a:lnTo>
                  <a:lnTo>
                    <a:pt x="2225040" y="1476146"/>
                  </a:lnTo>
                  <a:lnTo>
                    <a:pt x="245999" y="1476146"/>
                  </a:lnTo>
                  <a:lnTo>
                    <a:pt x="196413" y="1471148"/>
                  </a:lnTo>
                  <a:lnTo>
                    <a:pt x="150233" y="1456814"/>
                  </a:lnTo>
                  <a:lnTo>
                    <a:pt x="108446" y="1434133"/>
                  </a:lnTo>
                  <a:lnTo>
                    <a:pt x="72040" y="1404092"/>
                  </a:lnTo>
                  <a:lnTo>
                    <a:pt x="42005" y="1367682"/>
                  </a:lnTo>
                  <a:lnTo>
                    <a:pt x="19327" y="1325891"/>
                  </a:lnTo>
                  <a:lnTo>
                    <a:pt x="4996" y="1279708"/>
                  </a:lnTo>
                  <a:lnTo>
                    <a:pt x="0" y="1230122"/>
                  </a:lnTo>
                  <a:lnTo>
                    <a:pt x="0" y="245999"/>
                  </a:lnTo>
                  <a:close/>
                </a:path>
              </a:pathLst>
            </a:custGeom>
            <a:ln w="9525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507860" y="4321810"/>
            <a:ext cx="189103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175" algn="ctr">
              <a:spcBef>
                <a:spcPts val="100"/>
              </a:spcBef>
            </a:pPr>
            <a:r>
              <a:rPr sz="2400" b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protagonista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attivo</a:t>
            </a:r>
            <a:r>
              <a:rPr sz="2400" b="1" u="sng" spc="-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di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risposte</a:t>
            </a:r>
            <a:r>
              <a:rPr sz="2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sociali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107940" y="4538345"/>
            <a:ext cx="961390" cy="727710"/>
            <a:chOff x="3583940" y="4538345"/>
            <a:chExt cx="961390" cy="727710"/>
          </a:xfrm>
        </p:grpSpPr>
        <p:sp>
          <p:nvSpPr>
            <p:cNvPr id="16" name="object 16"/>
            <p:cNvSpPr/>
            <p:nvPr/>
          </p:nvSpPr>
          <p:spPr>
            <a:xfrm>
              <a:off x="3596640" y="4551045"/>
              <a:ext cx="935990" cy="702310"/>
            </a:xfrm>
            <a:custGeom>
              <a:avLst/>
              <a:gdLst/>
              <a:ahLst/>
              <a:cxnLst/>
              <a:rect l="l" t="t" r="r" b="b"/>
              <a:pathLst>
                <a:path w="935989" h="702310">
                  <a:moveTo>
                    <a:pt x="21844" y="175640"/>
                  </a:moveTo>
                  <a:lnTo>
                    <a:pt x="0" y="175640"/>
                  </a:lnTo>
                  <a:lnTo>
                    <a:pt x="0" y="526668"/>
                  </a:lnTo>
                  <a:lnTo>
                    <a:pt x="21844" y="526668"/>
                  </a:lnTo>
                  <a:lnTo>
                    <a:pt x="21844" y="175640"/>
                  </a:lnTo>
                  <a:close/>
                </a:path>
                <a:path w="935989" h="702310">
                  <a:moveTo>
                    <a:pt x="87757" y="175640"/>
                  </a:moveTo>
                  <a:lnTo>
                    <a:pt x="43814" y="175640"/>
                  </a:lnTo>
                  <a:lnTo>
                    <a:pt x="43814" y="526668"/>
                  </a:lnTo>
                  <a:lnTo>
                    <a:pt x="87757" y="526668"/>
                  </a:lnTo>
                  <a:lnTo>
                    <a:pt x="87757" y="175640"/>
                  </a:lnTo>
                  <a:close/>
                </a:path>
                <a:path w="935989" h="702310">
                  <a:moveTo>
                    <a:pt x="584962" y="0"/>
                  </a:moveTo>
                  <a:lnTo>
                    <a:pt x="584962" y="175640"/>
                  </a:lnTo>
                  <a:lnTo>
                    <a:pt x="109600" y="175640"/>
                  </a:lnTo>
                  <a:lnTo>
                    <a:pt x="109600" y="526668"/>
                  </a:lnTo>
                  <a:lnTo>
                    <a:pt x="584962" y="526668"/>
                  </a:lnTo>
                  <a:lnTo>
                    <a:pt x="584962" y="702182"/>
                  </a:lnTo>
                  <a:lnTo>
                    <a:pt x="935989" y="351154"/>
                  </a:lnTo>
                  <a:lnTo>
                    <a:pt x="584962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96640" y="4551045"/>
              <a:ext cx="935990" cy="702310"/>
            </a:xfrm>
            <a:custGeom>
              <a:avLst/>
              <a:gdLst/>
              <a:ahLst/>
              <a:cxnLst/>
              <a:rect l="l" t="t" r="r" b="b"/>
              <a:pathLst>
                <a:path w="935989" h="702310">
                  <a:moveTo>
                    <a:pt x="0" y="175640"/>
                  </a:moveTo>
                  <a:lnTo>
                    <a:pt x="21844" y="175640"/>
                  </a:lnTo>
                  <a:lnTo>
                    <a:pt x="21844" y="526668"/>
                  </a:lnTo>
                  <a:lnTo>
                    <a:pt x="0" y="526668"/>
                  </a:lnTo>
                  <a:lnTo>
                    <a:pt x="0" y="175640"/>
                  </a:lnTo>
                  <a:close/>
                </a:path>
                <a:path w="935989" h="702310">
                  <a:moveTo>
                    <a:pt x="43814" y="175640"/>
                  </a:moveTo>
                  <a:lnTo>
                    <a:pt x="87757" y="175640"/>
                  </a:lnTo>
                  <a:lnTo>
                    <a:pt x="87757" y="526668"/>
                  </a:lnTo>
                  <a:lnTo>
                    <a:pt x="43814" y="526668"/>
                  </a:lnTo>
                  <a:lnTo>
                    <a:pt x="43814" y="175640"/>
                  </a:lnTo>
                  <a:close/>
                </a:path>
                <a:path w="935989" h="702310">
                  <a:moveTo>
                    <a:pt x="109600" y="175640"/>
                  </a:moveTo>
                  <a:lnTo>
                    <a:pt x="584962" y="175640"/>
                  </a:lnTo>
                  <a:lnTo>
                    <a:pt x="584962" y="0"/>
                  </a:lnTo>
                  <a:lnTo>
                    <a:pt x="935989" y="351154"/>
                  </a:lnTo>
                  <a:lnTo>
                    <a:pt x="584962" y="702182"/>
                  </a:lnTo>
                  <a:lnTo>
                    <a:pt x="584962" y="526668"/>
                  </a:lnTo>
                  <a:lnTo>
                    <a:pt x="109600" y="526668"/>
                  </a:lnTo>
                  <a:lnTo>
                    <a:pt x="109600" y="17564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097023" y="1135369"/>
            <a:ext cx="2082164" cy="1228725"/>
            <a:chOff x="573023" y="1135368"/>
            <a:chExt cx="2082164" cy="1228725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023" y="1135368"/>
              <a:ext cx="2020824" cy="122836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0643" y="1249680"/>
              <a:ext cx="2074164" cy="109118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1555" y="1150747"/>
              <a:ext cx="1944192" cy="115201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11555" y="1150747"/>
              <a:ext cx="1944370" cy="1152525"/>
            </a:xfrm>
            <a:custGeom>
              <a:avLst/>
              <a:gdLst/>
              <a:ahLst/>
              <a:cxnLst/>
              <a:rect l="l" t="t" r="r" b="b"/>
              <a:pathLst>
                <a:path w="1944370" h="1152525">
                  <a:moveTo>
                    <a:pt x="0" y="192024"/>
                  </a:moveTo>
                  <a:lnTo>
                    <a:pt x="5071" y="147956"/>
                  </a:lnTo>
                  <a:lnTo>
                    <a:pt x="19518" y="107524"/>
                  </a:lnTo>
                  <a:lnTo>
                    <a:pt x="42187" y="71872"/>
                  </a:lnTo>
                  <a:lnTo>
                    <a:pt x="71925" y="42147"/>
                  </a:lnTo>
                  <a:lnTo>
                    <a:pt x="107579" y="19496"/>
                  </a:lnTo>
                  <a:lnTo>
                    <a:pt x="147996" y="5065"/>
                  </a:lnTo>
                  <a:lnTo>
                    <a:pt x="192023" y="0"/>
                  </a:lnTo>
                  <a:lnTo>
                    <a:pt x="1752168" y="0"/>
                  </a:lnTo>
                  <a:lnTo>
                    <a:pt x="1796195" y="5065"/>
                  </a:lnTo>
                  <a:lnTo>
                    <a:pt x="1836612" y="19496"/>
                  </a:lnTo>
                  <a:lnTo>
                    <a:pt x="1872266" y="42147"/>
                  </a:lnTo>
                  <a:lnTo>
                    <a:pt x="1902004" y="71872"/>
                  </a:lnTo>
                  <a:lnTo>
                    <a:pt x="1924673" y="107524"/>
                  </a:lnTo>
                  <a:lnTo>
                    <a:pt x="1939120" y="147956"/>
                  </a:lnTo>
                  <a:lnTo>
                    <a:pt x="1944192" y="192024"/>
                  </a:lnTo>
                  <a:lnTo>
                    <a:pt x="1944192" y="959992"/>
                  </a:lnTo>
                  <a:lnTo>
                    <a:pt x="1939120" y="1004020"/>
                  </a:lnTo>
                  <a:lnTo>
                    <a:pt x="1924673" y="1044437"/>
                  </a:lnTo>
                  <a:lnTo>
                    <a:pt x="1902004" y="1080091"/>
                  </a:lnTo>
                  <a:lnTo>
                    <a:pt x="1872266" y="1109829"/>
                  </a:lnTo>
                  <a:lnTo>
                    <a:pt x="1836612" y="1132498"/>
                  </a:lnTo>
                  <a:lnTo>
                    <a:pt x="1796195" y="1146945"/>
                  </a:lnTo>
                  <a:lnTo>
                    <a:pt x="1752168" y="1152016"/>
                  </a:lnTo>
                  <a:lnTo>
                    <a:pt x="192023" y="1152016"/>
                  </a:lnTo>
                  <a:lnTo>
                    <a:pt x="147996" y="1146945"/>
                  </a:lnTo>
                  <a:lnTo>
                    <a:pt x="107579" y="1132498"/>
                  </a:lnTo>
                  <a:lnTo>
                    <a:pt x="71925" y="1109829"/>
                  </a:lnTo>
                  <a:lnTo>
                    <a:pt x="42187" y="1080091"/>
                  </a:lnTo>
                  <a:lnTo>
                    <a:pt x="19518" y="1044437"/>
                  </a:lnTo>
                  <a:lnTo>
                    <a:pt x="5071" y="1004020"/>
                  </a:lnTo>
                  <a:lnTo>
                    <a:pt x="0" y="959992"/>
                  </a:lnTo>
                  <a:lnTo>
                    <a:pt x="0" y="192024"/>
                  </a:lnTo>
                  <a:close/>
                </a:path>
              </a:pathLst>
            </a:custGeom>
            <a:ln w="9525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316887" y="1328674"/>
            <a:ext cx="15817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154" marR="5080" indent="-212090">
              <a:spcBef>
                <a:spcPts val="100"/>
              </a:spcBef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Prevenzione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dei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rischi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372355" y="1149096"/>
            <a:ext cx="2037714" cy="1202690"/>
            <a:chOff x="2848355" y="1149096"/>
            <a:chExt cx="2037714" cy="1202690"/>
          </a:xfrm>
        </p:grpSpPr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77319" y="1149096"/>
              <a:ext cx="1912605" cy="120243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48355" y="1249680"/>
              <a:ext cx="2037588" cy="109118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15792" y="1163701"/>
              <a:ext cx="1836166" cy="112610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915792" y="1163701"/>
              <a:ext cx="1836420" cy="1126490"/>
            </a:xfrm>
            <a:custGeom>
              <a:avLst/>
              <a:gdLst/>
              <a:ahLst/>
              <a:cxnLst/>
              <a:rect l="l" t="t" r="r" b="b"/>
              <a:pathLst>
                <a:path w="1836420" h="1126489">
                  <a:moveTo>
                    <a:pt x="0" y="187706"/>
                  </a:moveTo>
                  <a:lnTo>
                    <a:pt x="6707" y="137774"/>
                  </a:lnTo>
                  <a:lnTo>
                    <a:pt x="25635" y="92926"/>
                  </a:lnTo>
                  <a:lnTo>
                    <a:pt x="54990" y="54943"/>
                  </a:lnTo>
                  <a:lnTo>
                    <a:pt x="92982" y="25606"/>
                  </a:lnTo>
                  <a:lnTo>
                    <a:pt x="137818" y="6698"/>
                  </a:lnTo>
                  <a:lnTo>
                    <a:pt x="187706" y="0"/>
                  </a:lnTo>
                  <a:lnTo>
                    <a:pt x="1648586" y="0"/>
                  </a:lnTo>
                  <a:lnTo>
                    <a:pt x="1698465" y="6698"/>
                  </a:lnTo>
                  <a:lnTo>
                    <a:pt x="1743277" y="25606"/>
                  </a:lnTo>
                  <a:lnTo>
                    <a:pt x="1781238" y="54943"/>
                  </a:lnTo>
                  <a:lnTo>
                    <a:pt x="1810563" y="92926"/>
                  </a:lnTo>
                  <a:lnTo>
                    <a:pt x="1829467" y="137774"/>
                  </a:lnTo>
                  <a:lnTo>
                    <a:pt x="1836166" y="187706"/>
                  </a:lnTo>
                  <a:lnTo>
                    <a:pt x="1836166" y="938402"/>
                  </a:lnTo>
                  <a:lnTo>
                    <a:pt x="1829467" y="988334"/>
                  </a:lnTo>
                  <a:lnTo>
                    <a:pt x="1810563" y="1033182"/>
                  </a:lnTo>
                  <a:lnTo>
                    <a:pt x="1781238" y="1071165"/>
                  </a:lnTo>
                  <a:lnTo>
                    <a:pt x="1743277" y="1100502"/>
                  </a:lnTo>
                  <a:lnTo>
                    <a:pt x="1698465" y="1119410"/>
                  </a:lnTo>
                  <a:lnTo>
                    <a:pt x="1648586" y="1126109"/>
                  </a:lnTo>
                  <a:lnTo>
                    <a:pt x="187706" y="1126109"/>
                  </a:lnTo>
                  <a:lnTo>
                    <a:pt x="137818" y="1119410"/>
                  </a:lnTo>
                  <a:lnTo>
                    <a:pt x="92982" y="1100502"/>
                  </a:lnTo>
                  <a:lnTo>
                    <a:pt x="54990" y="1071165"/>
                  </a:lnTo>
                  <a:lnTo>
                    <a:pt x="25635" y="1033182"/>
                  </a:lnTo>
                  <a:lnTo>
                    <a:pt x="6707" y="988334"/>
                  </a:lnTo>
                  <a:lnTo>
                    <a:pt x="0" y="938402"/>
                  </a:lnTo>
                  <a:lnTo>
                    <a:pt x="0" y="187706"/>
                  </a:lnTo>
                  <a:close/>
                </a:path>
              </a:pathLst>
            </a:custGeom>
            <a:ln w="9525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586478" y="1328674"/>
            <a:ext cx="154241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6075" marR="5080" indent="-334010">
              <a:spcBef>
                <a:spcPts val="100"/>
              </a:spcBef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Promozione risorse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734555" y="1194817"/>
            <a:ext cx="2225040" cy="1169035"/>
            <a:chOff x="5210555" y="1194816"/>
            <a:chExt cx="2225040" cy="1169035"/>
          </a:xfrm>
        </p:grpSpPr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33422" y="1194816"/>
              <a:ext cx="2113774" cy="115671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210555" y="1272540"/>
              <a:ext cx="2225040" cy="109118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71134" y="1209675"/>
              <a:ext cx="2037207" cy="108013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271134" y="1209675"/>
              <a:ext cx="2037714" cy="1080135"/>
            </a:xfrm>
            <a:custGeom>
              <a:avLst/>
              <a:gdLst/>
              <a:ahLst/>
              <a:cxnLst/>
              <a:rect l="l" t="t" r="r" b="b"/>
              <a:pathLst>
                <a:path w="2037715" h="1080135">
                  <a:moveTo>
                    <a:pt x="0" y="180086"/>
                  </a:moveTo>
                  <a:lnTo>
                    <a:pt x="6424" y="132218"/>
                  </a:lnTo>
                  <a:lnTo>
                    <a:pt x="24558" y="89201"/>
                  </a:lnTo>
                  <a:lnTo>
                    <a:pt x="52689" y="52752"/>
                  </a:lnTo>
                  <a:lnTo>
                    <a:pt x="89106" y="24590"/>
                  </a:lnTo>
                  <a:lnTo>
                    <a:pt x="132100" y="6434"/>
                  </a:lnTo>
                  <a:lnTo>
                    <a:pt x="179959" y="0"/>
                  </a:lnTo>
                  <a:lnTo>
                    <a:pt x="1857120" y="0"/>
                  </a:lnTo>
                  <a:lnTo>
                    <a:pt x="1904988" y="6434"/>
                  </a:lnTo>
                  <a:lnTo>
                    <a:pt x="1948005" y="24590"/>
                  </a:lnTo>
                  <a:lnTo>
                    <a:pt x="1984454" y="52752"/>
                  </a:lnTo>
                  <a:lnTo>
                    <a:pt x="2012616" y="89201"/>
                  </a:lnTo>
                  <a:lnTo>
                    <a:pt x="2030772" y="132218"/>
                  </a:lnTo>
                  <a:lnTo>
                    <a:pt x="2037207" y="180086"/>
                  </a:lnTo>
                  <a:lnTo>
                    <a:pt x="2037207" y="900176"/>
                  </a:lnTo>
                  <a:lnTo>
                    <a:pt x="2030772" y="948034"/>
                  </a:lnTo>
                  <a:lnTo>
                    <a:pt x="2012616" y="991028"/>
                  </a:lnTo>
                  <a:lnTo>
                    <a:pt x="1984454" y="1027445"/>
                  </a:lnTo>
                  <a:lnTo>
                    <a:pt x="1948005" y="1055576"/>
                  </a:lnTo>
                  <a:lnTo>
                    <a:pt x="1904988" y="1073710"/>
                  </a:lnTo>
                  <a:lnTo>
                    <a:pt x="1857120" y="1080135"/>
                  </a:lnTo>
                  <a:lnTo>
                    <a:pt x="179959" y="1080135"/>
                  </a:lnTo>
                  <a:lnTo>
                    <a:pt x="132100" y="1073710"/>
                  </a:lnTo>
                  <a:lnTo>
                    <a:pt x="89106" y="1055576"/>
                  </a:lnTo>
                  <a:lnTo>
                    <a:pt x="52689" y="1027445"/>
                  </a:lnTo>
                  <a:lnTo>
                    <a:pt x="24558" y="991028"/>
                  </a:lnTo>
                  <a:lnTo>
                    <a:pt x="6424" y="948034"/>
                  </a:lnTo>
                  <a:lnTo>
                    <a:pt x="0" y="900176"/>
                  </a:lnTo>
                  <a:lnTo>
                    <a:pt x="0" y="180086"/>
                  </a:lnTo>
                  <a:close/>
                </a:path>
              </a:pathLst>
            </a:custGeom>
            <a:ln w="9525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947661" y="1351915"/>
            <a:ext cx="17310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0690" marR="5080" indent="-428625">
              <a:spcBef>
                <a:spcPts val="100"/>
              </a:spcBef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Rivalutazione risorse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744725" y="2622804"/>
            <a:ext cx="5405755" cy="1315720"/>
            <a:chOff x="1220724" y="2622804"/>
            <a:chExt cx="5405755" cy="1315720"/>
          </a:xfrm>
        </p:grpSpPr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20724" y="2622804"/>
              <a:ext cx="1732788" cy="11430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59636" y="2636901"/>
              <a:ext cx="1656156" cy="1075563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259636" y="2636901"/>
              <a:ext cx="1656714" cy="1075690"/>
            </a:xfrm>
            <a:custGeom>
              <a:avLst/>
              <a:gdLst/>
              <a:ahLst/>
              <a:cxnLst/>
              <a:rect l="l" t="t" r="r" b="b"/>
              <a:pathLst>
                <a:path w="1656714" h="1075689">
                  <a:moveTo>
                    <a:pt x="0" y="337565"/>
                  </a:moveTo>
                  <a:lnTo>
                    <a:pt x="16141" y="384738"/>
                  </a:lnTo>
                  <a:lnTo>
                    <a:pt x="44210" y="415192"/>
                  </a:lnTo>
                  <a:lnTo>
                    <a:pt x="85423" y="444681"/>
                  </a:lnTo>
                  <a:lnTo>
                    <a:pt x="139178" y="473060"/>
                  </a:lnTo>
                  <a:lnTo>
                    <a:pt x="204874" y="500185"/>
                  </a:lnTo>
                  <a:lnTo>
                    <a:pt x="242011" y="513232"/>
                  </a:lnTo>
                  <a:lnTo>
                    <a:pt x="281908" y="525911"/>
                  </a:lnTo>
                  <a:lnTo>
                    <a:pt x="324490" y="538203"/>
                  </a:lnTo>
                  <a:lnTo>
                    <a:pt x="369680" y="550092"/>
                  </a:lnTo>
                  <a:lnTo>
                    <a:pt x="417404" y="561558"/>
                  </a:lnTo>
                  <a:lnTo>
                    <a:pt x="467586" y="572583"/>
                  </a:lnTo>
                  <a:lnTo>
                    <a:pt x="520152" y="583151"/>
                  </a:lnTo>
                  <a:lnTo>
                    <a:pt x="575025" y="593241"/>
                  </a:lnTo>
                  <a:lnTo>
                    <a:pt x="632132" y="602837"/>
                  </a:lnTo>
                  <a:lnTo>
                    <a:pt x="691396" y="611920"/>
                  </a:lnTo>
                  <a:lnTo>
                    <a:pt x="752742" y="620472"/>
                  </a:lnTo>
                  <a:lnTo>
                    <a:pt x="816096" y="628475"/>
                  </a:lnTo>
                  <a:lnTo>
                    <a:pt x="881382" y="635911"/>
                  </a:lnTo>
                  <a:lnTo>
                    <a:pt x="948524" y="642761"/>
                  </a:lnTo>
                  <a:lnTo>
                    <a:pt x="1017447" y="649008"/>
                  </a:lnTo>
                  <a:lnTo>
                    <a:pt x="1088077" y="654634"/>
                  </a:lnTo>
                  <a:lnTo>
                    <a:pt x="1160338" y="659620"/>
                  </a:lnTo>
                  <a:lnTo>
                    <a:pt x="1234154" y="663948"/>
                  </a:lnTo>
                  <a:lnTo>
                    <a:pt x="1309451" y="667601"/>
                  </a:lnTo>
                  <a:lnTo>
                    <a:pt x="1386154" y="670560"/>
                  </a:lnTo>
                  <a:lnTo>
                    <a:pt x="1386154" y="535559"/>
                  </a:lnTo>
                  <a:lnTo>
                    <a:pt x="1656156" y="810133"/>
                  </a:lnTo>
                  <a:lnTo>
                    <a:pt x="1386154" y="1075563"/>
                  </a:lnTo>
                  <a:lnTo>
                    <a:pt x="1386154" y="940562"/>
                  </a:lnTo>
                  <a:lnTo>
                    <a:pt x="1309451" y="937603"/>
                  </a:lnTo>
                  <a:lnTo>
                    <a:pt x="1234154" y="933952"/>
                  </a:lnTo>
                  <a:lnTo>
                    <a:pt x="1160338" y="929625"/>
                  </a:lnTo>
                  <a:lnTo>
                    <a:pt x="1088077" y="924642"/>
                  </a:lnTo>
                  <a:lnTo>
                    <a:pt x="1017447" y="919019"/>
                  </a:lnTo>
                  <a:lnTo>
                    <a:pt x="948524" y="912775"/>
                  </a:lnTo>
                  <a:lnTo>
                    <a:pt x="881382" y="905928"/>
                  </a:lnTo>
                  <a:lnTo>
                    <a:pt x="816096" y="898496"/>
                  </a:lnTo>
                  <a:lnTo>
                    <a:pt x="752742" y="890497"/>
                  </a:lnTo>
                  <a:lnTo>
                    <a:pt x="691396" y="881949"/>
                  </a:lnTo>
                  <a:lnTo>
                    <a:pt x="632132" y="872870"/>
                  </a:lnTo>
                  <a:lnTo>
                    <a:pt x="575025" y="863278"/>
                  </a:lnTo>
                  <a:lnTo>
                    <a:pt x="520152" y="853191"/>
                  </a:lnTo>
                  <a:lnTo>
                    <a:pt x="467586" y="842628"/>
                  </a:lnTo>
                  <a:lnTo>
                    <a:pt x="417404" y="831606"/>
                  </a:lnTo>
                  <a:lnTo>
                    <a:pt x="369680" y="820143"/>
                  </a:lnTo>
                  <a:lnTo>
                    <a:pt x="324490" y="808257"/>
                  </a:lnTo>
                  <a:lnTo>
                    <a:pt x="281908" y="795966"/>
                  </a:lnTo>
                  <a:lnTo>
                    <a:pt x="242011" y="783289"/>
                  </a:lnTo>
                  <a:lnTo>
                    <a:pt x="204874" y="770243"/>
                  </a:lnTo>
                  <a:lnTo>
                    <a:pt x="139178" y="743118"/>
                  </a:lnTo>
                  <a:lnTo>
                    <a:pt x="85423" y="714735"/>
                  </a:lnTo>
                  <a:lnTo>
                    <a:pt x="44210" y="685237"/>
                  </a:lnTo>
                  <a:lnTo>
                    <a:pt x="16141" y="654770"/>
                  </a:lnTo>
                  <a:lnTo>
                    <a:pt x="0" y="607568"/>
                  </a:lnTo>
                  <a:lnTo>
                    <a:pt x="0" y="337565"/>
                  </a:lnTo>
                  <a:lnTo>
                    <a:pt x="14321" y="292974"/>
                  </a:lnTo>
                  <a:lnTo>
                    <a:pt x="56073" y="250146"/>
                  </a:lnTo>
                  <a:lnTo>
                    <a:pt x="98249" y="222756"/>
                  </a:lnTo>
                  <a:lnTo>
                    <a:pt x="151270" y="196425"/>
                  </a:lnTo>
                  <a:lnTo>
                    <a:pt x="214598" y="171261"/>
                  </a:lnTo>
                  <a:lnTo>
                    <a:pt x="287694" y="147374"/>
                  </a:lnTo>
                  <a:lnTo>
                    <a:pt x="327736" y="135944"/>
                  </a:lnTo>
                  <a:lnTo>
                    <a:pt x="370018" y="124875"/>
                  </a:lnTo>
                  <a:lnTo>
                    <a:pt x="414473" y="114180"/>
                  </a:lnTo>
                  <a:lnTo>
                    <a:pt x="461034" y="103873"/>
                  </a:lnTo>
                  <a:lnTo>
                    <a:pt x="509632" y="93967"/>
                  </a:lnTo>
                  <a:lnTo>
                    <a:pt x="560201" y="84477"/>
                  </a:lnTo>
                  <a:lnTo>
                    <a:pt x="612674" y="75416"/>
                  </a:lnTo>
                  <a:lnTo>
                    <a:pt x="666982" y="66798"/>
                  </a:lnTo>
                  <a:lnTo>
                    <a:pt x="723059" y="58637"/>
                  </a:lnTo>
                  <a:lnTo>
                    <a:pt x="780838" y="50946"/>
                  </a:lnTo>
                  <a:lnTo>
                    <a:pt x="840251" y="43739"/>
                  </a:lnTo>
                  <a:lnTo>
                    <a:pt x="901230" y="37029"/>
                  </a:lnTo>
                  <a:lnTo>
                    <a:pt x="963709" y="30831"/>
                  </a:lnTo>
                  <a:lnTo>
                    <a:pt x="1027620" y="25158"/>
                  </a:lnTo>
                  <a:lnTo>
                    <a:pt x="1092896" y="20024"/>
                  </a:lnTo>
                  <a:lnTo>
                    <a:pt x="1159469" y="15443"/>
                  </a:lnTo>
                  <a:lnTo>
                    <a:pt x="1227272" y="11428"/>
                  </a:lnTo>
                  <a:lnTo>
                    <a:pt x="1296239" y="7993"/>
                  </a:lnTo>
                  <a:lnTo>
                    <a:pt x="1366300" y="5152"/>
                  </a:lnTo>
                  <a:lnTo>
                    <a:pt x="1437390" y="2918"/>
                  </a:lnTo>
                  <a:lnTo>
                    <a:pt x="1509441" y="1306"/>
                  </a:lnTo>
                  <a:lnTo>
                    <a:pt x="1582385" y="328"/>
                  </a:lnTo>
                  <a:lnTo>
                    <a:pt x="1656156" y="0"/>
                  </a:lnTo>
                  <a:lnTo>
                    <a:pt x="1656156" y="270001"/>
                  </a:lnTo>
                  <a:lnTo>
                    <a:pt x="1592635" y="270248"/>
                  </a:lnTo>
                  <a:lnTo>
                    <a:pt x="1529558" y="270985"/>
                  </a:lnTo>
                  <a:lnTo>
                    <a:pt x="1466980" y="272203"/>
                  </a:lnTo>
                  <a:lnTo>
                    <a:pt x="1404956" y="273895"/>
                  </a:lnTo>
                  <a:lnTo>
                    <a:pt x="1343539" y="276055"/>
                  </a:lnTo>
                  <a:lnTo>
                    <a:pt x="1282784" y="278676"/>
                  </a:lnTo>
                  <a:lnTo>
                    <a:pt x="1222746" y="281749"/>
                  </a:lnTo>
                  <a:lnTo>
                    <a:pt x="1163479" y="285268"/>
                  </a:lnTo>
                  <a:lnTo>
                    <a:pt x="1105038" y="289225"/>
                  </a:lnTo>
                  <a:lnTo>
                    <a:pt x="1047476" y="293614"/>
                  </a:lnTo>
                  <a:lnTo>
                    <a:pt x="990848" y="298426"/>
                  </a:lnTo>
                  <a:lnTo>
                    <a:pt x="935209" y="303655"/>
                  </a:lnTo>
                  <a:lnTo>
                    <a:pt x="880613" y="309294"/>
                  </a:lnTo>
                  <a:lnTo>
                    <a:pt x="827114" y="315335"/>
                  </a:lnTo>
                  <a:lnTo>
                    <a:pt x="774767" y="321771"/>
                  </a:lnTo>
                  <a:lnTo>
                    <a:pt x="723626" y="328595"/>
                  </a:lnTo>
                  <a:lnTo>
                    <a:pt x="673746" y="335800"/>
                  </a:lnTo>
                  <a:lnTo>
                    <a:pt x="625181" y="343378"/>
                  </a:lnTo>
                  <a:lnTo>
                    <a:pt x="577985" y="351321"/>
                  </a:lnTo>
                  <a:lnTo>
                    <a:pt x="532213" y="359624"/>
                  </a:lnTo>
                  <a:lnTo>
                    <a:pt x="487919" y="368278"/>
                  </a:lnTo>
                  <a:lnTo>
                    <a:pt x="445158" y="377277"/>
                  </a:lnTo>
                  <a:lnTo>
                    <a:pt x="403984" y="386613"/>
                  </a:lnTo>
                  <a:lnTo>
                    <a:pt x="364451" y="396278"/>
                  </a:lnTo>
                  <a:lnTo>
                    <a:pt x="326614" y="406267"/>
                  </a:lnTo>
                  <a:lnTo>
                    <a:pt x="256245" y="427182"/>
                  </a:lnTo>
                  <a:lnTo>
                    <a:pt x="193313" y="449301"/>
                  </a:lnTo>
                  <a:lnTo>
                    <a:pt x="164771" y="460794"/>
                  </a:lnTo>
                  <a:lnTo>
                    <a:pt x="138252" y="472566"/>
                  </a:lnTo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93564" y="2622804"/>
              <a:ext cx="1732787" cy="114300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932045" y="2636901"/>
              <a:ext cx="1656206" cy="107556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4932045" y="2636901"/>
              <a:ext cx="1656714" cy="1075690"/>
            </a:xfrm>
            <a:custGeom>
              <a:avLst/>
              <a:gdLst/>
              <a:ahLst/>
              <a:cxnLst/>
              <a:rect l="l" t="t" r="r" b="b"/>
              <a:pathLst>
                <a:path w="1656715" h="1075689">
                  <a:moveTo>
                    <a:pt x="1656206" y="607568"/>
                  </a:moveTo>
                  <a:lnTo>
                    <a:pt x="1641884" y="562976"/>
                  </a:lnTo>
                  <a:lnTo>
                    <a:pt x="1600130" y="520148"/>
                  </a:lnTo>
                  <a:lnTo>
                    <a:pt x="1557951" y="492758"/>
                  </a:lnTo>
                  <a:lnTo>
                    <a:pt x="1504926" y="466427"/>
                  </a:lnTo>
                  <a:lnTo>
                    <a:pt x="1441595" y="441263"/>
                  </a:lnTo>
                  <a:lnTo>
                    <a:pt x="1368496" y="417376"/>
                  </a:lnTo>
                  <a:lnTo>
                    <a:pt x="1328452" y="405946"/>
                  </a:lnTo>
                  <a:lnTo>
                    <a:pt x="1286167" y="394877"/>
                  </a:lnTo>
                  <a:lnTo>
                    <a:pt x="1241710" y="384182"/>
                  </a:lnTo>
                  <a:lnTo>
                    <a:pt x="1195148" y="373875"/>
                  </a:lnTo>
                  <a:lnTo>
                    <a:pt x="1146547" y="363969"/>
                  </a:lnTo>
                  <a:lnTo>
                    <a:pt x="1095976" y="354479"/>
                  </a:lnTo>
                  <a:lnTo>
                    <a:pt x="1043502" y="345418"/>
                  </a:lnTo>
                  <a:lnTo>
                    <a:pt x="989191" y="336800"/>
                  </a:lnTo>
                  <a:lnTo>
                    <a:pt x="933112" y="328639"/>
                  </a:lnTo>
                  <a:lnTo>
                    <a:pt x="875332" y="320948"/>
                  </a:lnTo>
                  <a:lnTo>
                    <a:pt x="815917" y="313741"/>
                  </a:lnTo>
                  <a:lnTo>
                    <a:pt x="754936" y="307031"/>
                  </a:lnTo>
                  <a:lnTo>
                    <a:pt x="692455" y="300833"/>
                  </a:lnTo>
                  <a:lnTo>
                    <a:pt x="628543" y="295160"/>
                  </a:lnTo>
                  <a:lnTo>
                    <a:pt x="563266" y="290026"/>
                  </a:lnTo>
                  <a:lnTo>
                    <a:pt x="496691" y="285445"/>
                  </a:lnTo>
                  <a:lnTo>
                    <a:pt x="428886" y="281430"/>
                  </a:lnTo>
                  <a:lnTo>
                    <a:pt x="359919" y="277995"/>
                  </a:lnTo>
                  <a:lnTo>
                    <a:pt x="289857" y="275154"/>
                  </a:lnTo>
                  <a:lnTo>
                    <a:pt x="218766" y="272920"/>
                  </a:lnTo>
                  <a:lnTo>
                    <a:pt x="146715" y="271308"/>
                  </a:lnTo>
                  <a:lnTo>
                    <a:pt x="73770" y="270330"/>
                  </a:lnTo>
                  <a:lnTo>
                    <a:pt x="0" y="270001"/>
                  </a:lnTo>
                  <a:lnTo>
                    <a:pt x="0" y="0"/>
                  </a:lnTo>
                  <a:lnTo>
                    <a:pt x="73770" y="328"/>
                  </a:lnTo>
                  <a:lnTo>
                    <a:pt x="146715" y="1306"/>
                  </a:lnTo>
                  <a:lnTo>
                    <a:pt x="218766" y="2918"/>
                  </a:lnTo>
                  <a:lnTo>
                    <a:pt x="289857" y="5152"/>
                  </a:lnTo>
                  <a:lnTo>
                    <a:pt x="359919" y="7993"/>
                  </a:lnTo>
                  <a:lnTo>
                    <a:pt x="428886" y="11428"/>
                  </a:lnTo>
                  <a:lnTo>
                    <a:pt x="496691" y="15443"/>
                  </a:lnTo>
                  <a:lnTo>
                    <a:pt x="563266" y="20024"/>
                  </a:lnTo>
                  <a:lnTo>
                    <a:pt x="628543" y="25158"/>
                  </a:lnTo>
                  <a:lnTo>
                    <a:pt x="692455" y="30831"/>
                  </a:lnTo>
                  <a:lnTo>
                    <a:pt x="754936" y="37029"/>
                  </a:lnTo>
                  <a:lnTo>
                    <a:pt x="815917" y="43739"/>
                  </a:lnTo>
                  <a:lnTo>
                    <a:pt x="875332" y="50946"/>
                  </a:lnTo>
                  <a:lnTo>
                    <a:pt x="933112" y="58637"/>
                  </a:lnTo>
                  <a:lnTo>
                    <a:pt x="989191" y="66798"/>
                  </a:lnTo>
                  <a:lnTo>
                    <a:pt x="1043502" y="75416"/>
                  </a:lnTo>
                  <a:lnTo>
                    <a:pt x="1095976" y="84477"/>
                  </a:lnTo>
                  <a:lnTo>
                    <a:pt x="1146547" y="93967"/>
                  </a:lnTo>
                  <a:lnTo>
                    <a:pt x="1195148" y="103873"/>
                  </a:lnTo>
                  <a:lnTo>
                    <a:pt x="1241710" y="114180"/>
                  </a:lnTo>
                  <a:lnTo>
                    <a:pt x="1286167" y="124875"/>
                  </a:lnTo>
                  <a:lnTo>
                    <a:pt x="1328452" y="135944"/>
                  </a:lnTo>
                  <a:lnTo>
                    <a:pt x="1368496" y="147374"/>
                  </a:lnTo>
                  <a:lnTo>
                    <a:pt x="1406233" y="159151"/>
                  </a:lnTo>
                  <a:lnTo>
                    <a:pt x="1474516" y="183690"/>
                  </a:lnTo>
                  <a:lnTo>
                    <a:pt x="1532761" y="209451"/>
                  </a:lnTo>
                  <a:lnTo>
                    <a:pt x="1580430" y="236326"/>
                  </a:lnTo>
                  <a:lnTo>
                    <a:pt x="1616984" y="264203"/>
                  </a:lnTo>
                  <a:lnTo>
                    <a:pt x="1649796" y="307660"/>
                  </a:lnTo>
                  <a:lnTo>
                    <a:pt x="1656206" y="337565"/>
                  </a:lnTo>
                  <a:lnTo>
                    <a:pt x="1656206" y="607568"/>
                  </a:lnTo>
                  <a:lnTo>
                    <a:pt x="1640064" y="654770"/>
                  </a:lnTo>
                  <a:lnTo>
                    <a:pt x="1611993" y="685237"/>
                  </a:lnTo>
                  <a:lnTo>
                    <a:pt x="1570777" y="714735"/>
                  </a:lnTo>
                  <a:lnTo>
                    <a:pt x="1517018" y="743118"/>
                  </a:lnTo>
                  <a:lnTo>
                    <a:pt x="1451317" y="770243"/>
                  </a:lnTo>
                  <a:lnTo>
                    <a:pt x="1414178" y="783289"/>
                  </a:lnTo>
                  <a:lnTo>
                    <a:pt x="1374278" y="795966"/>
                  </a:lnTo>
                  <a:lnTo>
                    <a:pt x="1331695" y="808257"/>
                  </a:lnTo>
                  <a:lnTo>
                    <a:pt x="1286502" y="820143"/>
                  </a:lnTo>
                  <a:lnTo>
                    <a:pt x="1238776" y="831606"/>
                  </a:lnTo>
                  <a:lnTo>
                    <a:pt x="1188591" y="842628"/>
                  </a:lnTo>
                  <a:lnTo>
                    <a:pt x="1136023" y="853191"/>
                  </a:lnTo>
                  <a:lnTo>
                    <a:pt x="1081147" y="863278"/>
                  </a:lnTo>
                  <a:lnTo>
                    <a:pt x="1024038" y="872870"/>
                  </a:lnTo>
                  <a:lnTo>
                    <a:pt x="964772" y="881949"/>
                  </a:lnTo>
                  <a:lnTo>
                    <a:pt x="903423" y="890497"/>
                  </a:lnTo>
                  <a:lnTo>
                    <a:pt x="840068" y="898496"/>
                  </a:lnTo>
                  <a:lnTo>
                    <a:pt x="774780" y="905928"/>
                  </a:lnTo>
                  <a:lnTo>
                    <a:pt x="707636" y="912775"/>
                  </a:lnTo>
                  <a:lnTo>
                    <a:pt x="638711" y="919019"/>
                  </a:lnTo>
                  <a:lnTo>
                    <a:pt x="568080" y="924642"/>
                  </a:lnTo>
                  <a:lnTo>
                    <a:pt x="495819" y="929625"/>
                  </a:lnTo>
                  <a:lnTo>
                    <a:pt x="422001" y="933952"/>
                  </a:lnTo>
                  <a:lnTo>
                    <a:pt x="346704" y="937603"/>
                  </a:lnTo>
                  <a:lnTo>
                    <a:pt x="270001" y="940562"/>
                  </a:lnTo>
                  <a:lnTo>
                    <a:pt x="270001" y="1075563"/>
                  </a:lnTo>
                  <a:lnTo>
                    <a:pt x="0" y="810133"/>
                  </a:lnTo>
                  <a:lnTo>
                    <a:pt x="270001" y="535559"/>
                  </a:lnTo>
                  <a:lnTo>
                    <a:pt x="270001" y="670560"/>
                  </a:lnTo>
                  <a:lnTo>
                    <a:pt x="336034" y="668053"/>
                  </a:lnTo>
                  <a:lnTo>
                    <a:pt x="401198" y="665019"/>
                  </a:lnTo>
                  <a:lnTo>
                    <a:pt x="465430" y="661469"/>
                  </a:lnTo>
                  <a:lnTo>
                    <a:pt x="528671" y="657412"/>
                  </a:lnTo>
                  <a:lnTo>
                    <a:pt x="590856" y="652858"/>
                  </a:lnTo>
                  <a:lnTo>
                    <a:pt x="651926" y="647816"/>
                  </a:lnTo>
                  <a:lnTo>
                    <a:pt x="711817" y="642298"/>
                  </a:lnTo>
                  <a:lnTo>
                    <a:pt x="770468" y="636312"/>
                  </a:lnTo>
                  <a:lnTo>
                    <a:pt x="827818" y="629868"/>
                  </a:lnTo>
                  <a:lnTo>
                    <a:pt x="883804" y="622976"/>
                  </a:lnTo>
                  <a:lnTo>
                    <a:pt x="938364" y="615647"/>
                  </a:lnTo>
                  <a:lnTo>
                    <a:pt x="991437" y="607889"/>
                  </a:lnTo>
                  <a:lnTo>
                    <a:pt x="1042961" y="599713"/>
                  </a:lnTo>
                  <a:lnTo>
                    <a:pt x="1092874" y="591129"/>
                  </a:lnTo>
                  <a:lnTo>
                    <a:pt x="1141114" y="582146"/>
                  </a:lnTo>
                  <a:lnTo>
                    <a:pt x="1187619" y="572775"/>
                  </a:lnTo>
                  <a:lnTo>
                    <a:pt x="1232328" y="563024"/>
                  </a:lnTo>
                  <a:lnTo>
                    <a:pt x="1275178" y="552905"/>
                  </a:lnTo>
                  <a:lnTo>
                    <a:pt x="1316109" y="542427"/>
                  </a:lnTo>
                  <a:lnTo>
                    <a:pt x="1355057" y="531599"/>
                  </a:lnTo>
                  <a:lnTo>
                    <a:pt x="1391961" y="520432"/>
                  </a:lnTo>
                  <a:lnTo>
                    <a:pt x="1459391" y="497119"/>
                  </a:lnTo>
                  <a:lnTo>
                    <a:pt x="1489793" y="484993"/>
                  </a:lnTo>
                  <a:lnTo>
                    <a:pt x="1517903" y="472566"/>
                  </a:lnTo>
                </a:path>
              </a:pathLst>
            </a:custGeom>
            <a:ln w="9524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019051" y="3159252"/>
              <a:ext cx="1770872" cy="74066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979419" y="3212592"/>
              <a:ext cx="1918716" cy="72542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057652" y="3177032"/>
              <a:ext cx="1694307" cy="66535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057652" y="3177032"/>
              <a:ext cx="1694814" cy="665480"/>
            </a:xfrm>
            <a:custGeom>
              <a:avLst/>
              <a:gdLst/>
              <a:ahLst/>
              <a:cxnLst/>
              <a:rect l="l" t="t" r="r" b="b"/>
              <a:pathLst>
                <a:path w="1694814" h="665479">
                  <a:moveTo>
                    <a:pt x="0" y="110870"/>
                  </a:moveTo>
                  <a:lnTo>
                    <a:pt x="8715" y="67669"/>
                  </a:lnTo>
                  <a:lnTo>
                    <a:pt x="32480" y="32432"/>
                  </a:lnTo>
                  <a:lnTo>
                    <a:pt x="67722" y="8697"/>
                  </a:lnTo>
                  <a:lnTo>
                    <a:pt x="110871" y="0"/>
                  </a:lnTo>
                  <a:lnTo>
                    <a:pt x="1583436" y="0"/>
                  </a:lnTo>
                  <a:lnTo>
                    <a:pt x="1626637" y="8697"/>
                  </a:lnTo>
                  <a:lnTo>
                    <a:pt x="1661874" y="32432"/>
                  </a:lnTo>
                  <a:lnTo>
                    <a:pt x="1685609" y="67669"/>
                  </a:lnTo>
                  <a:lnTo>
                    <a:pt x="1694307" y="110870"/>
                  </a:lnTo>
                  <a:lnTo>
                    <a:pt x="1694307" y="554481"/>
                  </a:lnTo>
                  <a:lnTo>
                    <a:pt x="1685609" y="597630"/>
                  </a:lnTo>
                  <a:lnTo>
                    <a:pt x="1661874" y="632872"/>
                  </a:lnTo>
                  <a:lnTo>
                    <a:pt x="1626637" y="656637"/>
                  </a:lnTo>
                  <a:lnTo>
                    <a:pt x="1583436" y="665352"/>
                  </a:lnTo>
                  <a:lnTo>
                    <a:pt x="110871" y="665352"/>
                  </a:lnTo>
                  <a:lnTo>
                    <a:pt x="67722" y="656637"/>
                  </a:lnTo>
                  <a:lnTo>
                    <a:pt x="32480" y="632872"/>
                  </a:lnTo>
                  <a:lnTo>
                    <a:pt x="8715" y="597630"/>
                  </a:lnTo>
                  <a:lnTo>
                    <a:pt x="0" y="554481"/>
                  </a:lnTo>
                  <a:lnTo>
                    <a:pt x="0" y="110870"/>
                  </a:lnTo>
                  <a:close/>
                </a:path>
              </a:pathLst>
            </a:custGeom>
            <a:ln w="9525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716272" y="3295015"/>
            <a:ext cx="1423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MIGRANTE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92915" y="1524355"/>
            <a:ext cx="9228796" cy="28597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ts val="2735"/>
              </a:lnSpc>
              <a:spcBef>
                <a:spcPts val="254"/>
              </a:spcBef>
              <a:buFont typeface="Arial MT"/>
              <a:buChar char="•"/>
              <a:tabLst>
                <a:tab pos="354965" algn="l"/>
                <a:tab pos="2021205" algn="l"/>
                <a:tab pos="2536190" algn="l"/>
                <a:tab pos="3588385" algn="l"/>
                <a:tab pos="4996815" algn="l"/>
                <a:tab pos="5800090" algn="l"/>
                <a:tab pos="6313170" algn="l"/>
                <a:tab pos="8267700" algn="l"/>
              </a:tabLst>
            </a:pPr>
            <a:r>
              <a:rPr sz="2400" dirty="0" err="1">
                <a:cs typeface="Calibri"/>
              </a:rPr>
              <a:t>Attivazione</a:t>
            </a:r>
            <a:r>
              <a:rPr sz="2400" dirty="0">
                <a:cs typeface="Calibri"/>
              </a:rPr>
              <a:t>	di	</a:t>
            </a:r>
            <a:r>
              <a:rPr sz="2400" b="1" dirty="0">
                <a:cs typeface="Calibri"/>
              </a:rPr>
              <a:t>lavoro	integrato</a:t>
            </a:r>
            <a:r>
              <a:rPr sz="2400" dirty="0">
                <a:cs typeface="Calibri"/>
              </a:rPr>
              <a:t>	(</a:t>
            </a:r>
            <a:r>
              <a:rPr sz="2400" dirty="0" err="1">
                <a:cs typeface="Calibri"/>
              </a:rPr>
              <a:t>reti</a:t>
            </a:r>
            <a:r>
              <a:rPr lang="it-IT" sz="2400" dirty="0">
                <a:cs typeface="Calibri"/>
              </a:rPr>
              <a:t> </a:t>
            </a:r>
            <a:r>
              <a:rPr sz="2400" dirty="0">
                <a:cs typeface="Calibri"/>
              </a:rPr>
              <a:t>di	cooperazione	tra</a:t>
            </a:r>
          </a:p>
          <a:p>
            <a:pPr marL="355600">
              <a:lnSpc>
                <a:spcPts val="2735"/>
              </a:lnSpc>
            </a:pPr>
            <a:r>
              <a:rPr sz="2400" dirty="0" err="1">
                <a:cs typeface="Calibri"/>
              </a:rPr>
              <a:t>professionisti</a:t>
            </a:r>
            <a:r>
              <a:rPr sz="2400" dirty="0">
                <a:cs typeface="Calibri"/>
              </a:rPr>
              <a:t>)</a:t>
            </a:r>
            <a:endParaRPr lang="it-IT" sz="2400" dirty="0">
              <a:cs typeface="Calibri"/>
            </a:endParaRPr>
          </a:p>
          <a:p>
            <a:pPr marL="355600">
              <a:lnSpc>
                <a:spcPts val="2735"/>
              </a:lnSpc>
            </a:pPr>
            <a:endParaRPr sz="2400" dirty="0">
              <a:cs typeface="Calibri"/>
            </a:endParaRPr>
          </a:p>
          <a:p>
            <a:pPr marL="354965" indent="-342265">
              <a:lnSpc>
                <a:spcPts val="2735"/>
              </a:lnSpc>
              <a:spcBef>
                <a:spcPts val="290"/>
              </a:spcBef>
              <a:buFont typeface="Arial MT"/>
              <a:buChar char="•"/>
              <a:tabLst>
                <a:tab pos="354965" algn="l"/>
                <a:tab pos="1245235" algn="l"/>
                <a:tab pos="1946275" algn="l"/>
                <a:tab pos="3085465" algn="l"/>
                <a:tab pos="5129530" algn="l"/>
                <a:tab pos="6083300" algn="l"/>
                <a:tab pos="7020559" algn="l"/>
              </a:tabLst>
            </a:pPr>
            <a:r>
              <a:rPr sz="2400" dirty="0">
                <a:cs typeface="Calibri"/>
              </a:rPr>
              <a:t>Cura	dei	</a:t>
            </a:r>
            <a:r>
              <a:rPr sz="2400" b="1" dirty="0">
                <a:cs typeface="Calibri"/>
              </a:rPr>
              <a:t>legami	interpersonali</a:t>
            </a:r>
            <a:r>
              <a:rPr sz="2400" dirty="0">
                <a:cs typeface="Calibri"/>
              </a:rPr>
              <a:t>	(cura	della	vulnerabilità</a:t>
            </a:r>
          </a:p>
          <a:p>
            <a:pPr marL="355600">
              <a:lnSpc>
                <a:spcPts val="2735"/>
              </a:lnSpc>
            </a:pPr>
            <a:r>
              <a:rPr sz="2400" dirty="0" err="1">
                <a:cs typeface="Calibri"/>
              </a:rPr>
              <a:t>relazionale</a:t>
            </a:r>
            <a:r>
              <a:rPr sz="2400" dirty="0">
                <a:cs typeface="Calibri"/>
              </a:rPr>
              <a:t>)</a:t>
            </a:r>
            <a:endParaRPr lang="it-IT" sz="2400" dirty="0">
              <a:cs typeface="Calibri"/>
            </a:endParaRPr>
          </a:p>
          <a:p>
            <a:pPr marL="355600">
              <a:lnSpc>
                <a:spcPts val="2735"/>
              </a:lnSpc>
            </a:pPr>
            <a:endParaRPr sz="2400" dirty="0">
              <a:cs typeface="Calibri"/>
            </a:endParaRPr>
          </a:p>
          <a:p>
            <a:pPr marL="354965" indent="-342265">
              <a:lnSpc>
                <a:spcPts val="2735"/>
              </a:lnSpc>
              <a:spcBef>
                <a:spcPts val="29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cs typeface="Calibri"/>
              </a:rPr>
              <a:t>Individuazione e valorizzazione della </a:t>
            </a:r>
            <a:r>
              <a:rPr sz="2400" b="1" dirty="0">
                <a:cs typeface="Calibri"/>
              </a:rPr>
              <a:t>risorsa del migrante </a:t>
            </a:r>
            <a:r>
              <a:rPr sz="2400" dirty="0">
                <a:cs typeface="Calibri"/>
              </a:rPr>
              <a:t>(identità</a:t>
            </a:r>
          </a:p>
          <a:p>
            <a:pPr marL="355600">
              <a:lnSpc>
                <a:spcPts val="2735"/>
              </a:lnSpc>
            </a:pPr>
            <a:r>
              <a:rPr sz="2400" dirty="0">
                <a:cs typeface="Calibri"/>
              </a:rPr>
              <a:t>personale </a:t>
            </a:r>
            <a:r>
              <a:rPr sz="2400" dirty="0" err="1">
                <a:cs typeface="Calibri"/>
              </a:rPr>
              <a:t>valorizzata</a:t>
            </a:r>
            <a:r>
              <a:rPr sz="2400" dirty="0">
                <a:cs typeface="Calibri"/>
              </a:rPr>
              <a:t>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17052" y="990487"/>
            <a:ext cx="8557895" cy="43313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 algn="just"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spc="-40" dirty="0">
                <a:latin typeface="Calibri"/>
                <a:cs typeface="Calibri"/>
              </a:rPr>
              <a:t>L’operatore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sociale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deve: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1010"/>
              </a:spcBef>
              <a:buFont typeface="Arial MT"/>
              <a:buChar char="•"/>
            </a:pPr>
            <a:endParaRPr sz="2400" dirty="0">
              <a:latin typeface="Calibri"/>
              <a:cs typeface="Calibri"/>
            </a:endParaRPr>
          </a:p>
          <a:p>
            <a:pPr marL="355600" marR="5080" indent="-342900" algn="just">
              <a:buFont typeface="Arial MT"/>
              <a:buChar char="•"/>
              <a:tabLst>
                <a:tab pos="355600" algn="l"/>
                <a:tab pos="417830" algn="l"/>
              </a:tabLst>
            </a:pPr>
            <a:r>
              <a:rPr sz="2400" dirty="0">
                <a:latin typeface="Calibri"/>
                <a:cs typeface="Calibri"/>
              </a:rPr>
              <a:t>	stimolare</a:t>
            </a:r>
            <a:r>
              <a:rPr sz="2400" spc="4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l’attivazione</a:t>
            </a:r>
            <a:r>
              <a:rPr sz="2400" b="1" spc="49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di</a:t>
            </a:r>
            <a:r>
              <a:rPr sz="2400" b="1" spc="49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tutte</a:t>
            </a:r>
            <a:r>
              <a:rPr sz="2400" b="1" spc="484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le</a:t>
            </a:r>
            <a:r>
              <a:rPr sz="2400" b="1" spc="49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risorse</a:t>
            </a:r>
            <a:r>
              <a:rPr sz="2400" b="1" spc="4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</a:t>
            </a:r>
            <a:r>
              <a:rPr sz="2400" spc="4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territorio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4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</a:t>
            </a:r>
            <a:r>
              <a:rPr sz="2400" spc="4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tutti</a:t>
            </a:r>
            <a:r>
              <a:rPr sz="2400" spc="480" dirty="0">
                <a:latin typeface="Calibri"/>
                <a:cs typeface="Calibri"/>
              </a:rPr>
              <a:t>  </a:t>
            </a:r>
            <a:r>
              <a:rPr sz="2400" spc="-50" dirty="0">
                <a:latin typeface="Calibri"/>
                <a:cs typeface="Calibri"/>
              </a:rPr>
              <a:t>i </a:t>
            </a:r>
            <a:r>
              <a:rPr sz="2400" dirty="0">
                <a:latin typeface="Calibri"/>
                <a:cs typeface="Calibri"/>
              </a:rPr>
              <a:t>cittadini</a:t>
            </a:r>
            <a:r>
              <a:rPr sz="2400" spc="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affinché</a:t>
            </a:r>
            <a:r>
              <a:rPr sz="2400" spc="4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partecipazione</a:t>
            </a:r>
            <a:r>
              <a:rPr sz="2400" spc="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civica</a:t>
            </a:r>
            <a:r>
              <a:rPr sz="2400" spc="5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4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associativa</a:t>
            </a:r>
            <a:r>
              <a:rPr sz="2400" spc="5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sia</a:t>
            </a:r>
            <a:r>
              <a:rPr sz="2400" spc="50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inclusiva, </a:t>
            </a:r>
            <a:r>
              <a:rPr sz="2400" dirty="0">
                <a:latin typeface="Calibri"/>
                <a:cs typeface="Calibri"/>
              </a:rPr>
              <a:t>favorendo</a:t>
            </a:r>
            <a:r>
              <a:rPr sz="2400" spc="22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2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rimozione</a:t>
            </a:r>
            <a:r>
              <a:rPr sz="2400" spc="229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degli</a:t>
            </a:r>
            <a:r>
              <a:rPr sz="2400" spc="225" dirty="0">
                <a:latin typeface="Calibri"/>
                <a:cs typeface="Calibri"/>
              </a:rPr>
              <a:t>   </a:t>
            </a:r>
            <a:r>
              <a:rPr sz="2400" dirty="0">
                <a:latin typeface="Calibri"/>
                <a:cs typeface="Calibri"/>
              </a:rPr>
              <a:t>ostacoli</a:t>
            </a:r>
            <a:r>
              <a:rPr sz="2400" spc="225" dirty="0">
                <a:latin typeface="Calibri"/>
                <a:cs typeface="Calibri"/>
              </a:rPr>
              <a:t>   </a:t>
            </a:r>
            <a:r>
              <a:rPr sz="2400" spc="-20" dirty="0">
                <a:latin typeface="Calibri"/>
                <a:cs typeface="Calibri"/>
              </a:rPr>
              <a:t>economico-</a:t>
            </a:r>
            <a:r>
              <a:rPr sz="2400" dirty="0">
                <a:latin typeface="Calibri"/>
                <a:cs typeface="Calibri"/>
              </a:rPr>
              <a:t>sociali</a:t>
            </a:r>
            <a:r>
              <a:rPr sz="2400" spc="225" dirty="0">
                <a:latin typeface="Calibri"/>
                <a:cs typeface="Calibri"/>
              </a:rPr>
              <a:t>   </a:t>
            </a:r>
            <a:r>
              <a:rPr sz="2400" spc="-10" dirty="0">
                <a:latin typeface="Calibri"/>
                <a:cs typeface="Calibri"/>
              </a:rPr>
              <a:t>(cioè </a:t>
            </a:r>
            <a:r>
              <a:rPr sz="2400" b="1" dirty="0">
                <a:latin typeface="Calibri"/>
                <a:cs typeface="Calibri"/>
              </a:rPr>
              <a:t>promuovendo</a:t>
            </a:r>
            <a:r>
              <a:rPr sz="2400" b="1" spc="29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l’eguaglianza</a:t>
            </a:r>
            <a:r>
              <a:rPr sz="2400" b="1" spc="29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sostanziale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ed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modelli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culturali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che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ne </a:t>
            </a:r>
            <a:r>
              <a:rPr sz="2400" spc="-10" dirty="0">
                <a:latin typeface="Calibri"/>
                <a:cs typeface="Calibri"/>
              </a:rPr>
              <a:t>impediscono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realizzazione.</a:t>
            </a:r>
            <a:endParaRPr sz="2400" dirty="0">
              <a:latin typeface="Calibri"/>
              <a:cs typeface="Calibri"/>
            </a:endParaRPr>
          </a:p>
          <a:p>
            <a:pPr marL="355600" indent="-342900" algn="just">
              <a:spcBef>
                <a:spcPts val="535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Rafforzare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il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superamento</a:t>
            </a:r>
            <a:r>
              <a:rPr sz="2400" b="1" spc="130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di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modelli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sociali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ripiegati</a:t>
            </a:r>
            <a:r>
              <a:rPr sz="2400" spc="1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su</a:t>
            </a:r>
            <a:r>
              <a:rPr sz="2400" spc="130" dirty="0">
                <a:latin typeface="Calibri"/>
                <a:cs typeface="Calibri"/>
              </a:rPr>
              <a:t>  </a:t>
            </a:r>
            <a:r>
              <a:rPr sz="2400" dirty="0" err="1">
                <a:latin typeface="Calibri"/>
                <a:cs typeface="Calibri"/>
              </a:rPr>
              <a:t>forme</a:t>
            </a:r>
            <a:r>
              <a:rPr sz="2400" spc="135" dirty="0">
                <a:latin typeface="Calibri"/>
                <a:cs typeface="Calibri"/>
              </a:rPr>
              <a:t>  </a:t>
            </a:r>
            <a:r>
              <a:rPr sz="2400" spc="-25" dirty="0">
                <a:latin typeface="Calibri"/>
                <a:cs typeface="Calibri"/>
              </a:rPr>
              <a:t>di</a:t>
            </a:r>
            <a:r>
              <a:rPr lang="it-IT" sz="2400" spc="-25" dirty="0">
                <a:latin typeface="Calibri"/>
                <a:cs typeface="Calibri"/>
              </a:rPr>
              <a:t> </a:t>
            </a:r>
            <a:r>
              <a:rPr sz="2400" b="1" spc="-10" dirty="0" err="1">
                <a:solidFill>
                  <a:srgbClr val="FF0000"/>
                </a:solidFill>
                <a:latin typeface="Calibri"/>
                <a:cs typeface="Calibri"/>
              </a:rPr>
              <a:t>segregazione</a:t>
            </a:r>
            <a:r>
              <a:rPr sz="24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etnica</a:t>
            </a:r>
            <a:r>
              <a:rPr sz="2400" spc="-10" dirty="0">
                <a:latin typeface="Calibri"/>
                <a:cs typeface="Calibri"/>
              </a:rPr>
              <a:t>;</a:t>
            </a:r>
            <a:endParaRPr sz="2400" dirty="0">
              <a:latin typeface="Calibri"/>
              <a:cs typeface="Calibri"/>
            </a:endParaRPr>
          </a:p>
          <a:p>
            <a:pPr marL="355600" indent="-342900" algn="just"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spc="-10" dirty="0">
                <a:latin typeface="Calibri"/>
                <a:cs typeface="Calibri"/>
              </a:rPr>
              <a:t>Facilitare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il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confronto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spazi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proficui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dialogo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b="1" spc="-10" dirty="0">
                <a:latin typeface="Calibri"/>
                <a:cs typeface="Calibri"/>
              </a:rPr>
              <a:t>destigmatizzanti</a:t>
            </a:r>
            <a:r>
              <a:rPr sz="2400" spc="-10" dirty="0"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F2DB5-C7EC-E9DD-F388-9825AB1BF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CBEAE8-928D-F27E-21B1-AF0D52A631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44877"/>
            <a:ext cx="9144000" cy="2387600"/>
          </a:xfrm>
        </p:spPr>
        <p:txBody>
          <a:bodyPr>
            <a:normAutofit/>
          </a:bodyPr>
          <a:lstStyle/>
          <a:p>
            <a:r>
              <a:rPr lang="it-IT" dirty="0"/>
              <a:t>Grazie per l’attenzione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301E573-45AA-B090-1D13-0960831139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26203"/>
            <a:ext cx="9144000" cy="1655762"/>
          </a:xfrm>
        </p:spPr>
        <p:txBody>
          <a:bodyPr/>
          <a:lstStyle/>
          <a:p>
            <a:r>
              <a:rPr lang="it-IT" dirty="0"/>
              <a:t>Progetto ASPIRE</a:t>
            </a:r>
          </a:p>
          <a:p>
            <a:r>
              <a:rPr lang="it-IT" dirty="0"/>
              <a:t>05 Settembre 2025</a:t>
            </a:r>
          </a:p>
          <a:p>
            <a:r>
              <a:rPr lang="it-IT" dirty="0"/>
              <a:t>Dott.ssa Elena Carletti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2B2D54B-BA82-1B9C-F51C-4624224A2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32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5131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1754</Words>
  <Application>Microsoft Office PowerPoint</Application>
  <PresentationFormat>Widescreen</PresentationFormat>
  <Paragraphs>178</Paragraphs>
  <Slides>34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42" baseType="lpstr">
      <vt:lpstr>Aptos</vt:lpstr>
      <vt:lpstr>Aptos Display</vt:lpstr>
      <vt:lpstr>Arial</vt:lpstr>
      <vt:lpstr>Arial MT</vt:lpstr>
      <vt:lpstr>Calibri</vt:lpstr>
      <vt:lpstr>Times New Roman</vt:lpstr>
      <vt:lpstr>Wingdings</vt:lpstr>
      <vt:lpstr>Tema di Office</vt:lpstr>
      <vt:lpstr>Cambiamento culturale e responsabilità delle istituzioni nel lavoro con i migranti</vt:lpstr>
      <vt:lpstr>Indice </vt:lpstr>
      <vt:lpstr>Presentazione standard di PowerPoint</vt:lpstr>
      <vt:lpstr>Presentazione standard di PowerPoint</vt:lpstr>
      <vt:lpstr>Presentazione standard di PowerPoint</vt:lpstr>
      <vt:lpstr>Una società plurale</vt:lpstr>
      <vt:lpstr>Presentazione standard di PowerPoint</vt:lpstr>
      <vt:lpstr>La costruzione del pregiudizio [Van Dijk, 1994]</vt:lpstr>
      <vt:lpstr>Tentazioni …</vt:lpstr>
      <vt:lpstr>Presentazione standard di PowerPoint</vt:lpstr>
      <vt:lpstr>Due concezioni di cultura e di identità</vt:lpstr>
      <vt:lpstr>Aspettative da parte della società di arrivo …</vt:lpstr>
      <vt:lpstr>Aspettative da parte di chi arriva …</vt:lpstr>
      <vt:lpstr>Quale integrazione ?</vt:lpstr>
      <vt:lpstr>L’incontro tra culture in un  contesto pluralistico</vt:lpstr>
      <vt:lpstr>Critiche al modello assimilazionista</vt:lpstr>
      <vt:lpstr>Critiche al modello relativista e tollerante</vt:lpstr>
      <vt:lpstr>Presentazione standard di PowerPoint</vt:lpstr>
      <vt:lpstr>Le sfide del dialogo interculturale</vt:lpstr>
      <vt:lpstr>ISTITUZIONI E LAVORO CON I MIGRANTI</vt:lpstr>
      <vt:lpstr>Quali istituzioni?</vt:lpstr>
      <vt:lpstr>Livelli di complessità: istituzioni</vt:lpstr>
      <vt:lpstr>Livelli di complessità: persone migranti</vt:lpstr>
      <vt:lpstr>Come rispondere alla complessità?</vt:lpstr>
      <vt:lpstr>Riflessione sui casi </vt:lpstr>
      <vt:lpstr>Livelli di complessità: istituzioni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elena carletti</dc:creator>
  <cp:lastModifiedBy>elena carletti</cp:lastModifiedBy>
  <cp:revision>1</cp:revision>
  <dcterms:created xsi:type="dcterms:W3CDTF">2025-09-05T07:53:51Z</dcterms:created>
  <dcterms:modified xsi:type="dcterms:W3CDTF">2025-09-05T10:26:09Z</dcterms:modified>
</cp:coreProperties>
</file>