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472C4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472C4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472C4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4572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9144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13716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18288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2286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27432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32004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36576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21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Titolo Testo</a:t>
            </a:r>
          </a:p>
        </p:txBody>
      </p:sp>
      <p:sp>
        <p:nvSpPr>
          <p:cNvPr id="30" name="Corpo livello uno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9" name="Corpo livello uno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tangolo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48" name="Titolo Testo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9" name="Corpo livello uno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ttangolo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3" name="Titolo Testo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Titolo Testo</a:t>
            </a:r>
          </a:p>
        </p:txBody>
      </p:sp>
      <p:sp>
        <p:nvSpPr>
          <p:cNvPr id="74" name="Corpo livello uno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Immagine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3" name="Titolo Testo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Titolo Testo</a:t>
            </a:r>
          </a:p>
        </p:txBody>
      </p:sp>
      <p:sp>
        <p:nvSpPr>
          <p:cNvPr id="84" name="Corpo livello uno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93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4" name="Numero diapositiva"/>
          <p:cNvSpPr txBox="1"/>
          <p:nvPr>
            <p:ph type="sldNum" sz="quarter" idx="2"/>
          </p:nvPr>
        </p:nvSpPr>
        <p:spPr>
          <a:xfrm>
            <a:off x="10083800" y="5779760"/>
            <a:ext cx="1270000" cy="24830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/>
          <a:p>
            <a:pPr/>
            <a:r>
              <a:t>Titolo Testo</a:t>
            </a:r>
          </a:p>
        </p:txBody>
      </p:sp>
      <p:sp>
        <p:nvSpPr>
          <p:cNvPr id="102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lIns="45718" tIns="45718" rIns="45718" bIns="45718"/>
          <a:lstStyle>
            <a:lvl3pPr marL="1234438" indent="-320038"/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/>
          <p:nvPr>
            <p:ph type="sldNum" sz="quarter" idx="2"/>
          </p:nvPr>
        </p:nvSpPr>
        <p:spPr>
          <a:xfrm>
            <a:off x="10083800" y="3874761"/>
            <a:ext cx="1270000" cy="248303"/>
          </a:xfrm>
          <a:prstGeom prst="rect">
            <a:avLst/>
          </a:prstGeom>
        </p:spPr>
        <p:txBody>
          <a:bodyPr lIns="45718" tIns="45718" rIns="45718" bIns="45718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10083800" y="2604760"/>
            <a:ext cx="1270000" cy="248305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 Light"/>
        </a:defRPr>
      </a:lvl1pPr>
      <a:lvl2pPr marL="0" marR="0" indent="45720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 Light"/>
        </a:defRPr>
      </a:lvl2pPr>
      <a:lvl3pPr marL="0" marR="0" indent="91440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 Light"/>
        </a:defRPr>
      </a:lvl3pPr>
      <a:lvl4pPr marL="0" marR="0" indent="137160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 Light"/>
        </a:defRPr>
      </a:lvl4pPr>
      <a:lvl5pPr marL="0" marR="0" indent="182880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 Light"/>
        </a:defRPr>
      </a:lvl5pPr>
      <a:lvl6pPr marL="0" marR="0" indent="228600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 Light"/>
        </a:defRPr>
      </a:lvl6pPr>
      <a:lvl7pPr marL="0" marR="0" indent="274320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 Light"/>
        </a:defRPr>
      </a:lvl7pPr>
      <a:lvl8pPr marL="0" marR="0" indent="320040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 Light"/>
        </a:defRPr>
      </a:lvl8pPr>
      <a:lvl9pPr marL="0" marR="0" indent="365760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3" Type="http://schemas.openxmlformats.org/officeDocument/2006/relationships/image" Target="../media/image1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png"/><Relationship Id="rId3" Type="http://schemas.openxmlformats.org/officeDocument/2006/relationships/image" Target="../media/image1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1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1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1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png"/><Relationship Id="rId3" Type="http://schemas.openxmlformats.org/officeDocument/2006/relationships/image" Target="../media/image6.jpeg"/><Relationship Id="rId4" Type="http://schemas.openxmlformats.org/officeDocument/2006/relationships/image" Target="../media/image1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ntestazione ASPIRE.jpeg" descr="Intestazione ASPIRE.jpeg"/>
          <p:cNvPicPr>
            <a:picLocks noChangeAspect="1"/>
          </p:cNvPicPr>
          <p:nvPr/>
        </p:nvPicPr>
        <p:blipFill>
          <a:blip r:embed="rId3">
            <a:alphaModFix amt="83409"/>
            <a:extLst/>
          </a:blip>
          <a:stretch>
            <a:fillRect/>
          </a:stretch>
        </p:blipFill>
        <p:spPr>
          <a:xfrm>
            <a:off x="0" y="5994862"/>
            <a:ext cx="8133050" cy="885454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ASPIRE - Alfabetizzazione Sanitaria per Persone Immigrate…"/>
          <p:cNvSpPr txBox="1"/>
          <p:nvPr>
            <p:ph type="subTitle" idx="1"/>
          </p:nvPr>
        </p:nvSpPr>
        <p:spPr>
          <a:xfrm>
            <a:off x="151580" y="610201"/>
            <a:ext cx="12005994" cy="5848727"/>
          </a:xfrm>
          <a:prstGeom prst="rect">
            <a:avLst/>
          </a:prstGeom>
        </p:spPr>
        <p:txBody>
          <a:bodyPr/>
          <a:lstStyle/>
          <a:p>
            <a:pPr defTabSz="448055">
              <a:lnSpc>
                <a:spcPct val="100000"/>
              </a:lnSpc>
              <a:spcBef>
                <a:spcPts val="0"/>
              </a:spcBef>
              <a:defRPr b="1" sz="1764">
                <a:solidFill>
                  <a:srgbClr val="FFF663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pP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2352">
                <a:solidFill>
                  <a:srgbClr val="FFF66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ASPIRE - Alfabetizzazione Sanitaria per Persone Immigrate</a:t>
            </a: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2352">
                <a:solidFill>
                  <a:srgbClr val="FFF66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2352">
                <a:solidFill>
                  <a:srgbClr val="FFF66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2352">
                <a:solidFill>
                  <a:srgbClr val="FFF66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2352">
                <a:solidFill>
                  <a:srgbClr val="FFF66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2450">
                <a:solidFill>
                  <a:srgbClr val="FFF66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Trauma migratorio e tutela dei diritti nella richiesta di Protezione Internazionale</a:t>
            </a: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2352">
                <a:solidFill>
                  <a:srgbClr val="FFF66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2352">
                <a:solidFill>
                  <a:srgbClr val="FFF66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2352">
                <a:solidFill>
                  <a:srgbClr val="FFF66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1176">
                <a:solidFill>
                  <a:srgbClr val="FFFFFF"/>
                </a:solidFill>
              </a:defRPr>
            </a:pP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1372">
                <a:solidFill>
                  <a:srgbClr val="FFFFFF"/>
                </a:solidFill>
              </a:defRPr>
            </a:pP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1372">
                <a:solidFill>
                  <a:srgbClr val="FFFFFF"/>
                </a:solidFill>
              </a:defRPr>
            </a:pPr>
            <a:r>
              <a:t>Giulio Ricotti </a:t>
            </a: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1372">
                <a:solidFill>
                  <a:srgbClr val="FFFFFF"/>
                </a:solidFill>
              </a:defRPr>
            </a:pPr>
            <a:r>
              <a:rPr b="0"/>
              <a:t>Esperto in Protezione Internazionale e Tutela dei Diritti Umani</a:t>
            </a:r>
            <a:endParaRPr b="0"/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1372">
                <a:solidFill>
                  <a:srgbClr val="FFFFFF"/>
                </a:solidFill>
              </a:defRPr>
            </a:pPr>
            <a:r>
              <a:rPr b="0"/>
              <a:t>UNIBA - Dipartimento di Formazione, Psicologia e Comunicazione</a:t>
            </a:r>
            <a:endParaRPr b="0"/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1372">
                <a:solidFill>
                  <a:srgbClr val="FFFFFF"/>
                </a:solidFill>
              </a:defRPr>
            </a:pPr>
            <a:r>
              <a:rPr b="0"/>
              <a:t>Bari, 25 settembre 2025</a:t>
            </a:r>
            <a:endParaRPr b="0" sz="931"/>
          </a:p>
          <a:p>
            <a:pPr defTabSz="448055">
              <a:lnSpc>
                <a:spcPct val="100000"/>
              </a:lnSpc>
              <a:spcBef>
                <a:spcPts val="0"/>
              </a:spcBef>
              <a:defRPr i="1" sz="1176">
                <a:solidFill>
                  <a:srgbClr val="FFFFFF"/>
                </a:solidFill>
              </a:defRPr>
            </a:pPr>
            <a:endParaRPr sz="1519">
              <a:latin typeface="Arial"/>
              <a:ea typeface="Arial"/>
              <a:cs typeface="Arial"/>
              <a:sym typeface="Arial"/>
            </a:endParaRPr>
          </a:p>
          <a:p>
            <a:pPr defTabSz="448055">
              <a:lnSpc>
                <a:spcPct val="100000"/>
              </a:lnSpc>
              <a:spcBef>
                <a:spcPts val="0"/>
              </a:spcBef>
              <a:defRPr sz="151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defTabSz="448055">
              <a:lnSpc>
                <a:spcPct val="100000"/>
              </a:lnSpc>
              <a:spcBef>
                <a:spcPts val="0"/>
              </a:spcBef>
              <a:defRPr b="1" sz="1176">
                <a:solidFill>
                  <a:srgbClr val="FFFFFF"/>
                </a:solidFill>
              </a:defRPr>
            </a:pPr>
            <a:endParaRPr sz="1519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La Protezione Internazionale"/>
          <p:cNvSpPr txBox="1"/>
          <p:nvPr>
            <p:ph type="title"/>
          </p:nvPr>
        </p:nvSpPr>
        <p:spPr>
          <a:xfrm>
            <a:off x="838200" y="12335"/>
            <a:ext cx="10515600" cy="1325564"/>
          </a:xfrm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La Protezione Internazionale</a:t>
            </a:r>
          </a:p>
        </p:txBody>
      </p:sp>
      <p:grpSp>
        <p:nvGrpSpPr>
          <p:cNvPr id="132" name="Raggruppa"/>
          <p:cNvGrpSpPr/>
          <p:nvPr/>
        </p:nvGrpSpPr>
        <p:grpSpPr>
          <a:xfrm>
            <a:off x="596096" y="1016674"/>
            <a:ext cx="10767877" cy="5100577"/>
            <a:chOff x="0" y="0"/>
            <a:chExt cx="10767875" cy="5100575"/>
          </a:xfrm>
        </p:grpSpPr>
        <p:grpSp>
          <p:nvGrpSpPr>
            <p:cNvPr id="118" name="Raggruppa"/>
            <p:cNvGrpSpPr/>
            <p:nvPr/>
          </p:nvGrpSpPr>
          <p:grpSpPr>
            <a:xfrm>
              <a:off x="2573546" y="0"/>
              <a:ext cx="8194330" cy="2143921"/>
              <a:chOff x="0" y="0"/>
              <a:chExt cx="8194329" cy="2143920"/>
            </a:xfrm>
          </p:grpSpPr>
          <p:sp>
            <p:nvSpPr>
              <p:cNvPr id="116" name="Forma"/>
              <p:cNvSpPr/>
              <p:nvPr/>
            </p:nvSpPr>
            <p:spPr>
              <a:xfrm rot="5400000">
                <a:off x="3222503" y="-3173264"/>
                <a:ext cx="1749323" cy="81943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600" y="0"/>
                    </a:moveTo>
                    <a:lnTo>
                      <a:pt x="18000" y="0"/>
                    </a:lnTo>
                    <a:cubicBezTo>
                      <a:pt x="19988" y="0"/>
                      <a:pt x="21600" y="265"/>
                      <a:pt x="21600" y="593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593"/>
                    </a:lnTo>
                    <a:cubicBezTo>
                      <a:pt x="0" y="265"/>
                      <a:pt x="1612" y="0"/>
                      <a:pt x="3600" y="0"/>
                    </a:cubicBezTo>
                    <a:close/>
                  </a:path>
                </a:pathLst>
              </a:custGeom>
              <a:solidFill>
                <a:srgbClr val="CDD4EA">
                  <a:alpha val="90000"/>
                </a:srgbClr>
              </a:solidFill>
              <a:ln w="12700" cap="flat">
                <a:solidFill>
                  <a:srgbClr val="CDD4EA">
                    <a:alpha val="9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711200">
                  <a:lnSpc>
                    <a:spcPct val="90000"/>
                  </a:lnSpc>
                  <a:spcBef>
                    <a:spcPts val="400"/>
                  </a:spcBef>
                  <a:defRPr sz="2400"/>
                </a:pPr>
              </a:p>
            </p:txBody>
          </p:sp>
          <p:sp>
            <p:nvSpPr>
              <p:cNvPr id="117" name="Riconosce un diritto preesistente al suo accertamento amministrativo"/>
              <p:cNvSpPr txBox="1"/>
              <p:nvPr/>
            </p:nvSpPr>
            <p:spPr>
              <a:xfrm>
                <a:off x="183702" y="0"/>
                <a:ext cx="7826926" cy="21439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23825" tIns="123825" rIns="123825" bIns="123825" numCol="1" anchor="ctr">
                <a:noAutofit/>
              </a:bodyPr>
              <a:lstStyle/>
              <a:p>
                <a:pPr lvl="1" indent="457200" defTabSz="711200">
                  <a:lnSpc>
                    <a:spcPct val="90000"/>
                  </a:lnSpc>
                  <a:spcBef>
                    <a:spcPts val="200"/>
                  </a:spcBef>
                  <a:defRPr sz="1600"/>
                </a:pPr>
                <a:r>
                  <a:t>Riconosce un </a:t>
                </a:r>
                <a:r>
                  <a:rPr b="1"/>
                  <a:t>diritto preesistente</a:t>
                </a:r>
                <a:r>
                  <a:t> al suo accertamento amministrativo</a:t>
                </a:r>
              </a:p>
            </p:txBody>
          </p:sp>
        </p:grpSp>
        <p:grpSp>
          <p:nvGrpSpPr>
            <p:cNvPr id="121" name="Raggruppa"/>
            <p:cNvGrpSpPr/>
            <p:nvPr/>
          </p:nvGrpSpPr>
          <p:grpSpPr>
            <a:xfrm>
              <a:off x="0" y="81228"/>
              <a:ext cx="2549503" cy="1591662"/>
              <a:chOff x="0" y="0"/>
              <a:chExt cx="2549502" cy="1591661"/>
            </a:xfrm>
          </p:grpSpPr>
          <p:sp>
            <p:nvSpPr>
              <p:cNvPr id="119" name="Rettangolo arrotondato"/>
              <p:cNvSpPr/>
              <p:nvPr/>
            </p:nvSpPr>
            <p:spPr>
              <a:xfrm>
                <a:off x="0" y="0"/>
                <a:ext cx="2549503" cy="1591662"/>
              </a:xfrm>
              <a:prstGeom prst="roundRect">
                <a:avLst>
                  <a:gd name="adj" fmla="val 15958"/>
                </a:avLst>
              </a:prstGeom>
              <a:solidFill>
                <a:schemeClr val="accent2">
                  <a:hueOff val="167855"/>
                  <a:satOff val="17755"/>
                  <a:lumOff val="-1667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112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20" name="Status di rifugiato"/>
              <p:cNvSpPr txBox="1"/>
              <p:nvPr/>
            </p:nvSpPr>
            <p:spPr>
              <a:xfrm>
                <a:off x="132418" y="176419"/>
                <a:ext cx="2284667" cy="12803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7625" tIns="47625" rIns="47625" bIns="47625" numCol="1" anchor="ctr">
                <a:noAutofit/>
              </a:bodyPr>
              <a:lstStyle/>
              <a:p>
                <a:pPr algn="ctr" defTabSz="1111250">
                  <a:lnSpc>
                    <a:spcPct val="90000"/>
                  </a:lnSpc>
                  <a:spcBef>
                    <a:spcPts val="1000"/>
                  </a:spcBef>
                  <a:defRPr b="1" i="1" sz="2500"/>
                </a:pPr>
                <a:r>
                  <a:t>Status </a:t>
                </a:r>
                <a:r>
                  <a:rPr i="0"/>
                  <a:t>di rifugiato</a:t>
                </a:r>
              </a:p>
            </p:txBody>
          </p:sp>
        </p:grpSp>
        <p:grpSp>
          <p:nvGrpSpPr>
            <p:cNvPr id="124" name="Raggruppa"/>
            <p:cNvGrpSpPr/>
            <p:nvPr/>
          </p:nvGrpSpPr>
          <p:grpSpPr>
            <a:xfrm>
              <a:off x="2664861" y="1905827"/>
              <a:ext cx="7341822" cy="1483858"/>
              <a:chOff x="0" y="0"/>
              <a:chExt cx="7341821" cy="1483857"/>
            </a:xfrm>
          </p:grpSpPr>
          <p:sp>
            <p:nvSpPr>
              <p:cNvPr id="122" name="Forma"/>
              <p:cNvSpPr/>
              <p:nvPr/>
            </p:nvSpPr>
            <p:spPr>
              <a:xfrm rot="5400000">
                <a:off x="2928982" y="-2928983"/>
                <a:ext cx="1483857" cy="7341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600" y="0"/>
                    </a:moveTo>
                    <a:lnTo>
                      <a:pt x="18000" y="0"/>
                    </a:lnTo>
                    <a:cubicBezTo>
                      <a:pt x="19988" y="0"/>
                      <a:pt x="21600" y="326"/>
                      <a:pt x="21600" y="728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728"/>
                    </a:lnTo>
                    <a:cubicBezTo>
                      <a:pt x="0" y="326"/>
                      <a:pt x="1612" y="0"/>
                      <a:pt x="3600" y="0"/>
                    </a:cubicBezTo>
                    <a:close/>
                  </a:path>
                </a:pathLst>
              </a:custGeom>
              <a:solidFill>
                <a:srgbClr val="CDD4EA">
                  <a:alpha val="90000"/>
                </a:srgbClr>
              </a:solidFill>
              <a:ln w="12700" cap="flat">
                <a:solidFill>
                  <a:srgbClr val="CDD4EA">
                    <a:alpha val="9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533400">
                  <a:lnSpc>
                    <a:spcPct val="90000"/>
                  </a:lnSpc>
                  <a:spcBef>
                    <a:spcPts val="400"/>
                  </a:spcBef>
                  <a:defRPr sz="1200"/>
                </a:pPr>
              </a:p>
            </p:txBody>
          </p:sp>
          <p:sp>
            <p:nvSpPr>
              <p:cNvPr id="123" name="Riconosciuta a persone che non hanno i requisiti per lo status di rifugiato ma che rischiano un danno grave (come la tortura, la pena di morte, trattamenti inumani o degradanti, o gravi minacce alla vita in zone di conflitto)"/>
              <p:cNvSpPr txBox="1"/>
              <p:nvPr/>
            </p:nvSpPr>
            <p:spPr>
              <a:xfrm>
                <a:off x="135083" y="1382"/>
                <a:ext cx="6999222" cy="14810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23825" tIns="123825" rIns="123825" bIns="123825" numCol="1" anchor="ctr">
                <a:noAutofit/>
              </a:bodyPr>
              <a:lstStyle/>
              <a:p>
                <a:pPr lvl="1" indent="457200" defTabSz="711200">
                  <a:lnSpc>
                    <a:spcPct val="90000"/>
                  </a:lnSpc>
                  <a:spcBef>
                    <a:spcPts val="200"/>
                  </a:spcBef>
                  <a:defRPr sz="1600"/>
                </a:pPr>
              </a:p>
              <a:p>
                <a:pPr lvl="1" indent="457200" defTabSz="711200">
                  <a:lnSpc>
                    <a:spcPct val="90000"/>
                  </a:lnSpc>
                  <a:spcBef>
                    <a:spcPts val="200"/>
                  </a:spcBef>
                  <a:defRPr sz="1600"/>
                </a:pPr>
                <a:r>
                  <a:t>Riconosciuta a persone che non hanno i requisiti per lo </a:t>
                </a:r>
                <a:r>
                  <a:rPr i="1"/>
                  <a:t>status</a:t>
                </a:r>
                <a:r>
                  <a:t> di rifugiato ma che rischiano un danno grave (come la tortura, la pena di morte, trattamenti inumani o degradanti, o gravi minacce alla vita in zone di conflitto)</a:t>
                </a:r>
                <a:endParaRPr sz="2400"/>
              </a:p>
            </p:txBody>
          </p:sp>
        </p:grpSp>
        <p:grpSp>
          <p:nvGrpSpPr>
            <p:cNvPr id="127" name="Raggruppa"/>
            <p:cNvGrpSpPr/>
            <p:nvPr/>
          </p:nvGrpSpPr>
          <p:grpSpPr>
            <a:xfrm>
              <a:off x="6807" y="1851925"/>
              <a:ext cx="2535889" cy="1591662"/>
              <a:chOff x="0" y="0"/>
              <a:chExt cx="2535888" cy="1591661"/>
            </a:xfrm>
          </p:grpSpPr>
          <p:sp>
            <p:nvSpPr>
              <p:cNvPr id="125" name="Rettangolo arrotondato"/>
              <p:cNvSpPr/>
              <p:nvPr/>
            </p:nvSpPr>
            <p:spPr>
              <a:xfrm>
                <a:off x="0" y="0"/>
                <a:ext cx="2535889" cy="1591662"/>
              </a:xfrm>
              <a:prstGeom prst="roundRect">
                <a:avLst>
                  <a:gd name="adj" fmla="val 15958"/>
                </a:avLst>
              </a:prstGeom>
              <a:solidFill>
                <a:srgbClr val="FFC000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112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26" name="Protezione sussidiaria"/>
              <p:cNvSpPr txBox="1"/>
              <p:nvPr/>
            </p:nvSpPr>
            <p:spPr>
              <a:xfrm>
                <a:off x="132418" y="182655"/>
                <a:ext cx="2271052" cy="1313656"/>
              </a:xfrm>
              <a:prstGeom prst="rect">
                <a:avLst/>
              </a:prstGeom>
              <a:solidFill>
                <a:schemeClr val="accent4">
                  <a:hueOff val="-461056"/>
                  <a:satOff val="4338"/>
                  <a:lumOff val="-10225"/>
                </a:scheme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7625" tIns="47625" rIns="47625" bIns="47625" numCol="1" anchor="ctr">
                <a:noAutofit/>
              </a:bodyPr>
              <a:lstStyle>
                <a:lvl1pPr algn="ctr" defTabSz="1111250">
                  <a:lnSpc>
                    <a:spcPct val="90000"/>
                  </a:lnSpc>
                  <a:spcBef>
                    <a:spcPts val="1000"/>
                  </a:spcBef>
                  <a:defRPr b="1" sz="2500"/>
                </a:lvl1pPr>
              </a:lstStyle>
              <a:p>
                <a:pPr/>
                <a:r>
                  <a:t>Protezione sussidiaria</a:t>
                </a:r>
              </a:p>
            </p:txBody>
          </p:sp>
        </p:grpSp>
        <p:sp>
          <p:nvSpPr>
            <p:cNvPr id="128" name="Protezioni complementari"/>
            <p:cNvSpPr/>
            <p:nvPr/>
          </p:nvSpPr>
          <p:spPr>
            <a:xfrm>
              <a:off x="34399" y="3508914"/>
              <a:ext cx="2480704" cy="1591662"/>
            </a:xfrm>
            <a:prstGeom prst="roundRect">
              <a:avLst>
                <a:gd name="adj" fmla="val 15958"/>
              </a:avLst>
            </a:prstGeom>
            <a:solidFill>
              <a:srgbClr val="4472C4"/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 defTabSz="1111250">
                <a:lnSpc>
                  <a:spcPct val="90000"/>
                </a:lnSpc>
                <a:spcBef>
                  <a:spcPts val="1100"/>
                </a:spcBef>
                <a:defRPr b="1" sz="2300"/>
              </a:lvl1pPr>
            </a:lstStyle>
            <a:p>
              <a:pPr/>
              <a:r>
                <a:t>Protezioni complementari</a:t>
              </a:r>
            </a:p>
          </p:txBody>
        </p:sp>
        <p:grpSp>
          <p:nvGrpSpPr>
            <p:cNvPr id="131" name="Raggruppa"/>
            <p:cNvGrpSpPr/>
            <p:nvPr/>
          </p:nvGrpSpPr>
          <p:grpSpPr>
            <a:xfrm>
              <a:off x="2601589" y="3550028"/>
              <a:ext cx="7468366" cy="1509434"/>
              <a:chOff x="0" y="0"/>
              <a:chExt cx="7468365" cy="1509432"/>
            </a:xfrm>
          </p:grpSpPr>
          <p:sp>
            <p:nvSpPr>
              <p:cNvPr id="129" name="Forma"/>
              <p:cNvSpPr/>
              <p:nvPr/>
            </p:nvSpPr>
            <p:spPr>
              <a:xfrm rot="5400000">
                <a:off x="2979465" y="-2979467"/>
                <a:ext cx="1509433" cy="7468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600" y="0"/>
                    </a:moveTo>
                    <a:lnTo>
                      <a:pt x="18000" y="0"/>
                    </a:lnTo>
                    <a:cubicBezTo>
                      <a:pt x="19988" y="0"/>
                      <a:pt x="21600" y="326"/>
                      <a:pt x="21600" y="728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728"/>
                    </a:lnTo>
                    <a:cubicBezTo>
                      <a:pt x="0" y="326"/>
                      <a:pt x="1612" y="0"/>
                      <a:pt x="3600" y="0"/>
                    </a:cubicBezTo>
                    <a:close/>
                  </a:path>
                </a:pathLst>
              </a:custGeom>
              <a:solidFill>
                <a:srgbClr val="CDD4EA">
                  <a:alpha val="90000"/>
                </a:srgbClr>
              </a:solidFill>
              <a:ln w="12700" cap="flat">
                <a:solidFill>
                  <a:srgbClr val="CDD4EA">
                    <a:alpha val="9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533400">
                  <a:lnSpc>
                    <a:spcPct val="90000"/>
                  </a:lnSpc>
                  <a:spcBef>
                    <a:spcPts val="400"/>
                  </a:spcBef>
                  <a:defRPr sz="1200"/>
                </a:pPr>
              </a:p>
            </p:txBody>
          </p:sp>
          <p:sp>
            <p:nvSpPr>
              <p:cNvPr id="130" name="Riconosciute dall’ordinamento nazionale sulla base di obblighi internazionali - principio di non  - refoulement"/>
              <p:cNvSpPr txBox="1"/>
              <p:nvPr/>
            </p:nvSpPr>
            <p:spPr>
              <a:xfrm>
                <a:off x="137411" y="1406"/>
                <a:ext cx="7119861" cy="15066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23825" tIns="123825" rIns="123825" bIns="123825" numCol="1" anchor="ctr">
                <a:noAutofit/>
              </a:bodyPr>
              <a:lstStyle/>
              <a:p>
                <a:pPr lvl="1" indent="457200" defTabSz="711200">
                  <a:lnSpc>
                    <a:spcPct val="90000"/>
                  </a:lnSpc>
                  <a:spcBef>
                    <a:spcPts val="200"/>
                  </a:spcBef>
                  <a:defRPr sz="1600"/>
                </a:pPr>
                <a:r>
                  <a:t>Riconosciute dall’ordinamento nazionale sulla base di obblighi internazionali - principio di </a:t>
                </a:r>
                <a:r>
                  <a:rPr i="1"/>
                  <a:t>non  - refoulement</a:t>
                </a:r>
                <a:endParaRPr sz="2400"/>
              </a:p>
            </p:txBody>
          </p:sp>
        </p:grpSp>
      </p:grpSp>
      <p:pic>
        <p:nvPicPr>
          <p:cNvPr id="133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La Commissione Territoriale per il riconoscimento della protezione internaziona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La Commissione Territoriale per il riconoscimento della protezione internazionale</a:t>
            </a:r>
          </a:p>
        </p:txBody>
      </p:sp>
      <p:grpSp>
        <p:nvGrpSpPr>
          <p:cNvPr id="154" name="Raggruppa"/>
          <p:cNvGrpSpPr/>
          <p:nvPr/>
        </p:nvGrpSpPr>
        <p:grpSpPr>
          <a:xfrm>
            <a:off x="971019" y="1962874"/>
            <a:ext cx="9859122" cy="4085451"/>
            <a:chOff x="0" y="0"/>
            <a:chExt cx="9859121" cy="4085449"/>
          </a:xfrm>
        </p:grpSpPr>
        <p:grpSp>
          <p:nvGrpSpPr>
            <p:cNvPr id="138" name="Raggruppa"/>
            <p:cNvGrpSpPr/>
            <p:nvPr/>
          </p:nvGrpSpPr>
          <p:grpSpPr>
            <a:xfrm>
              <a:off x="3336829" y="0"/>
              <a:ext cx="3459657" cy="1819938"/>
              <a:chOff x="0" y="0"/>
              <a:chExt cx="3459656" cy="1819937"/>
            </a:xfrm>
          </p:grpSpPr>
          <p:sp>
            <p:nvSpPr>
              <p:cNvPr id="136" name="Ovale"/>
              <p:cNvSpPr/>
              <p:nvPr/>
            </p:nvSpPr>
            <p:spPr>
              <a:xfrm>
                <a:off x="0" y="0"/>
                <a:ext cx="3459657" cy="1819938"/>
              </a:xfrm>
              <a:prstGeom prst="ellipse">
                <a:avLst/>
              </a:prstGeom>
              <a:solidFill>
                <a:schemeClr val="accent1">
                  <a:lumOff val="-13575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422400">
                  <a:lnSpc>
                    <a:spcPct val="90000"/>
                  </a:lnSpc>
                  <a:spcBef>
                    <a:spcPts val="1100"/>
                  </a:spcBef>
                  <a:defRPr sz="2800"/>
                </a:pPr>
              </a:p>
            </p:txBody>
          </p:sp>
          <p:sp>
            <p:nvSpPr>
              <p:cNvPr id="137" name="Presidente"/>
              <p:cNvSpPr txBox="1"/>
              <p:nvPr/>
            </p:nvSpPr>
            <p:spPr>
              <a:xfrm>
                <a:off x="609649" y="574650"/>
                <a:ext cx="2446348" cy="6706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0640" tIns="40640" rIns="40640" bIns="40640" numCol="1" anchor="ctr">
                <a:noAutofit/>
              </a:bodyPr>
              <a:lstStyle>
                <a:lvl1pPr algn="ctr" defTabSz="1422400">
                  <a:lnSpc>
                    <a:spcPct val="90000"/>
                  </a:lnSpc>
                  <a:spcBef>
                    <a:spcPts val="1300"/>
                  </a:spcBef>
                  <a:defRPr b="1" sz="3200"/>
                </a:lvl1pPr>
              </a:lstStyle>
              <a:p>
                <a:pPr/>
                <a:r>
                  <a:t>Presidente</a:t>
                </a:r>
              </a:p>
            </p:txBody>
          </p:sp>
        </p:grpSp>
        <p:grpSp>
          <p:nvGrpSpPr>
            <p:cNvPr id="141" name="Raggruppa"/>
            <p:cNvGrpSpPr/>
            <p:nvPr/>
          </p:nvGrpSpPr>
          <p:grpSpPr>
            <a:xfrm>
              <a:off x="7330233" y="343719"/>
              <a:ext cx="2528889" cy="1680604"/>
              <a:chOff x="0" y="0"/>
              <a:chExt cx="2528887" cy="1680602"/>
            </a:xfrm>
          </p:grpSpPr>
          <p:sp>
            <p:nvSpPr>
              <p:cNvPr id="139" name="Ovale"/>
              <p:cNvSpPr/>
              <p:nvPr/>
            </p:nvSpPr>
            <p:spPr>
              <a:xfrm>
                <a:off x="0" y="-1"/>
                <a:ext cx="2528888" cy="1680604"/>
              </a:xfrm>
              <a:prstGeom prst="ellipse">
                <a:avLst/>
              </a:prstGeom>
              <a:solidFill>
                <a:schemeClr val="accent2">
                  <a:hueOff val="167855"/>
                  <a:satOff val="17755"/>
                  <a:lumOff val="-16671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40" name="Esperto designato…"/>
              <p:cNvSpPr txBox="1"/>
              <p:nvPr/>
            </p:nvSpPr>
            <p:spPr>
              <a:xfrm>
                <a:off x="78930" y="491867"/>
                <a:ext cx="2344659" cy="771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800"/>
                  </a:spcBef>
                  <a:defRPr b="1" sz="2000"/>
                </a:pPr>
                <a:r>
                  <a:t>Esperto designato</a:t>
                </a:r>
              </a:p>
              <a:p>
                <a:pPr algn="ctr" defTabSz="889000">
                  <a:lnSpc>
                    <a:spcPct val="90000"/>
                  </a:lnSpc>
                  <a:spcBef>
                    <a:spcPts val="800"/>
                  </a:spcBef>
                  <a:defRPr b="1" sz="2000"/>
                </a:pPr>
                <a:r>
                  <a:t>UNHCR</a:t>
                </a:r>
              </a:p>
            </p:txBody>
          </p:sp>
        </p:grpSp>
        <p:grpSp>
          <p:nvGrpSpPr>
            <p:cNvPr id="144" name="Raggruppa"/>
            <p:cNvGrpSpPr/>
            <p:nvPr/>
          </p:nvGrpSpPr>
          <p:grpSpPr>
            <a:xfrm>
              <a:off x="3572974" y="2517105"/>
              <a:ext cx="2489055" cy="1553883"/>
              <a:chOff x="0" y="0"/>
              <a:chExt cx="2489054" cy="1553881"/>
            </a:xfrm>
          </p:grpSpPr>
          <p:sp>
            <p:nvSpPr>
              <p:cNvPr id="142" name="Ovale"/>
              <p:cNvSpPr/>
              <p:nvPr/>
            </p:nvSpPr>
            <p:spPr>
              <a:xfrm>
                <a:off x="-1" y="-1"/>
                <a:ext cx="2489056" cy="1553883"/>
              </a:xfrm>
              <a:prstGeom prst="ellipse">
                <a:avLst/>
              </a:pr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1100"/>
                  </a:spcBef>
                  <a:defRPr sz="2800"/>
                </a:pPr>
              </a:p>
            </p:txBody>
          </p:sp>
          <p:sp>
            <p:nvSpPr>
              <p:cNvPr id="143" name="Funzionario istruttore"/>
              <p:cNvSpPr txBox="1"/>
              <p:nvPr/>
            </p:nvSpPr>
            <p:spPr>
              <a:xfrm>
                <a:off x="364514" y="448992"/>
                <a:ext cx="1760027" cy="7180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algn="ctr" defTabSz="889000">
                  <a:lnSpc>
                    <a:spcPct val="90000"/>
                  </a:lnSpc>
                  <a:spcBef>
                    <a:spcPts val="800"/>
                  </a:spcBef>
                  <a:defRPr b="1" sz="2000"/>
                </a:lvl1pPr>
              </a:lstStyle>
              <a:p>
                <a:pPr/>
                <a:r>
                  <a:t>Funzionario istruttore</a:t>
                </a:r>
              </a:p>
            </p:txBody>
          </p:sp>
        </p:grpSp>
        <p:grpSp>
          <p:nvGrpSpPr>
            <p:cNvPr id="147" name="Raggruppa"/>
            <p:cNvGrpSpPr/>
            <p:nvPr/>
          </p:nvGrpSpPr>
          <p:grpSpPr>
            <a:xfrm>
              <a:off x="-1" y="142787"/>
              <a:ext cx="2457790" cy="1534364"/>
              <a:chOff x="0" y="0"/>
              <a:chExt cx="2457788" cy="1534363"/>
            </a:xfrm>
          </p:grpSpPr>
          <p:sp>
            <p:nvSpPr>
              <p:cNvPr id="145" name="Ovale"/>
              <p:cNvSpPr/>
              <p:nvPr/>
            </p:nvSpPr>
            <p:spPr>
              <a:xfrm>
                <a:off x="-1" y="-1"/>
                <a:ext cx="2457790" cy="1534365"/>
              </a:xfrm>
              <a:prstGeom prst="ellipse">
                <a:avLst/>
              </a:pr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1100"/>
                  </a:spcBef>
                  <a:defRPr sz="2800"/>
                </a:pPr>
              </a:p>
            </p:txBody>
          </p:sp>
          <p:sp>
            <p:nvSpPr>
              <p:cNvPr id="146" name="Funzionario istruttore"/>
              <p:cNvSpPr txBox="1"/>
              <p:nvPr/>
            </p:nvSpPr>
            <p:spPr>
              <a:xfrm>
                <a:off x="359935" y="443352"/>
                <a:ext cx="1737919" cy="70905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algn="ctr" defTabSz="889000">
                  <a:lnSpc>
                    <a:spcPct val="90000"/>
                  </a:lnSpc>
                  <a:spcBef>
                    <a:spcPts val="800"/>
                  </a:spcBef>
                  <a:defRPr b="1" sz="2000"/>
                </a:lvl1pPr>
              </a:lstStyle>
              <a:p>
                <a:pPr/>
                <a:r>
                  <a:t>Funzionario istruttore</a:t>
                </a:r>
              </a:p>
            </p:txBody>
          </p:sp>
        </p:grpSp>
        <p:grpSp>
          <p:nvGrpSpPr>
            <p:cNvPr id="150" name="Raggruppa"/>
            <p:cNvGrpSpPr/>
            <p:nvPr/>
          </p:nvGrpSpPr>
          <p:grpSpPr>
            <a:xfrm>
              <a:off x="6569119" y="2502642"/>
              <a:ext cx="2535388" cy="1582808"/>
              <a:chOff x="0" y="0"/>
              <a:chExt cx="2535386" cy="1582806"/>
            </a:xfrm>
          </p:grpSpPr>
          <p:sp>
            <p:nvSpPr>
              <p:cNvPr id="148" name="Ovale"/>
              <p:cNvSpPr/>
              <p:nvPr/>
            </p:nvSpPr>
            <p:spPr>
              <a:xfrm>
                <a:off x="-1" y="-1"/>
                <a:ext cx="2535388" cy="1582808"/>
              </a:xfrm>
              <a:prstGeom prst="ellipse">
                <a:avLst/>
              </a:pr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1100"/>
                  </a:spcBef>
                  <a:defRPr sz="2800"/>
                </a:pPr>
              </a:p>
            </p:txBody>
          </p:sp>
          <p:sp>
            <p:nvSpPr>
              <p:cNvPr id="149" name="Funzionario istruttore"/>
              <p:cNvSpPr txBox="1"/>
              <p:nvPr/>
            </p:nvSpPr>
            <p:spPr>
              <a:xfrm>
                <a:off x="371299" y="457350"/>
                <a:ext cx="1792789" cy="7314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algn="ctr" defTabSz="889000">
                  <a:lnSpc>
                    <a:spcPct val="90000"/>
                  </a:lnSpc>
                  <a:spcBef>
                    <a:spcPts val="800"/>
                  </a:spcBef>
                  <a:defRPr b="1" sz="2000"/>
                </a:lvl1pPr>
              </a:lstStyle>
              <a:p>
                <a:pPr/>
                <a:r>
                  <a:t>Funzionario istruttore</a:t>
                </a:r>
              </a:p>
            </p:txBody>
          </p:sp>
        </p:grpSp>
        <p:grpSp>
          <p:nvGrpSpPr>
            <p:cNvPr id="153" name="Raggruppa"/>
            <p:cNvGrpSpPr/>
            <p:nvPr/>
          </p:nvGrpSpPr>
          <p:grpSpPr>
            <a:xfrm>
              <a:off x="677513" y="2102791"/>
              <a:ext cx="2478492" cy="1547288"/>
              <a:chOff x="0" y="0"/>
              <a:chExt cx="2478490" cy="1547287"/>
            </a:xfrm>
          </p:grpSpPr>
          <p:sp>
            <p:nvSpPr>
              <p:cNvPr id="151" name="Ovale"/>
              <p:cNvSpPr/>
              <p:nvPr/>
            </p:nvSpPr>
            <p:spPr>
              <a:xfrm>
                <a:off x="-1" y="-1"/>
                <a:ext cx="2478492" cy="1547289"/>
              </a:xfrm>
              <a:prstGeom prst="ellipse">
                <a:avLst/>
              </a:pr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1100"/>
                  </a:spcBef>
                  <a:defRPr sz="2800"/>
                </a:pPr>
              </a:p>
            </p:txBody>
          </p:sp>
          <p:sp>
            <p:nvSpPr>
              <p:cNvPr id="152" name="Funzionario istruttore"/>
              <p:cNvSpPr txBox="1"/>
              <p:nvPr/>
            </p:nvSpPr>
            <p:spPr>
              <a:xfrm>
                <a:off x="362967" y="447086"/>
                <a:ext cx="1752558" cy="7150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algn="ctr" defTabSz="889000">
                  <a:lnSpc>
                    <a:spcPct val="90000"/>
                  </a:lnSpc>
                  <a:spcBef>
                    <a:spcPts val="800"/>
                  </a:spcBef>
                  <a:defRPr b="1" sz="2000"/>
                </a:lvl1pPr>
              </a:lstStyle>
              <a:p>
                <a:pPr/>
                <a:r>
                  <a:t>Funzionario istruttore</a:t>
                </a:r>
              </a:p>
            </p:txBody>
          </p:sp>
        </p:grpSp>
      </p:grpSp>
      <p:pic>
        <p:nvPicPr>
          <p:cNvPr id="155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Raggruppa"/>
          <p:cNvGrpSpPr/>
          <p:nvPr/>
        </p:nvGrpSpPr>
        <p:grpSpPr>
          <a:xfrm>
            <a:off x="3136450" y="1577839"/>
            <a:ext cx="5919100" cy="4307348"/>
            <a:chOff x="0" y="0"/>
            <a:chExt cx="5919099" cy="4307346"/>
          </a:xfrm>
        </p:grpSpPr>
        <p:grpSp>
          <p:nvGrpSpPr>
            <p:cNvPr id="159" name="Raggruppa"/>
            <p:cNvGrpSpPr/>
            <p:nvPr/>
          </p:nvGrpSpPr>
          <p:grpSpPr>
            <a:xfrm>
              <a:off x="151949" y="0"/>
              <a:ext cx="5767151" cy="1802234"/>
              <a:chOff x="0" y="0"/>
              <a:chExt cx="5767149" cy="1802233"/>
            </a:xfrm>
          </p:grpSpPr>
          <p:sp>
            <p:nvSpPr>
              <p:cNvPr id="157" name="Rettangolo"/>
              <p:cNvSpPr/>
              <p:nvPr/>
            </p:nvSpPr>
            <p:spPr>
              <a:xfrm>
                <a:off x="-1" y="0"/>
                <a:ext cx="5767151" cy="1802234"/>
              </a:xfrm>
              <a:prstGeom prst="rect">
                <a:avLst/>
              </a:prstGeom>
              <a:solidFill>
                <a:srgbClr val="FFFFFF">
                  <a:alpha val="40000"/>
                </a:srgbClr>
              </a:solidFill>
              <a:ln w="6350" cap="flat">
                <a:solidFill>
                  <a:srgbClr val="4472C4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244600">
                  <a:lnSpc>
                    <a:spcPct val="90000"/>
                  </a:lnSpc>
                  <a:spcBef>
                    <a:spcPts val="1100"/>
                  </a:spcBef>
                  <a:defRPr sz="2800"/>
                </a:pPr>
              </a:p>
            </p:txBody>
          </p:sp>
          <p:sp>
            <p:nvSpPr>
              <p:cNvPr id="158" name="La procedura nel quadro delle garanzie previste dalla legge"/>
              <p:cNvSpPr txBox="1"/>
              <p:nvPr/>
            </p:nvSpPr>
            <p:spPr>
              <a:xfrm>
                <a:off x="1114033" y="430347"/>
                <a:ext cx="4653117" cy="941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06679" tIns="106679" rIns="106679" bIns="106679" numCol="1" anchor="ctr">
                <a:spAutoFit/>
              </a:bodyPr>
              <a:lstStyle>
                <a:lvl1pPr defTabSz="1244600">
                  <a:lnSpc>
                    <a:spcPct val="90000"/>
                  </a:lnSpc>
                  <a:spcBef>
                    <a:spcPts val="1100"/>
                  </a:spcBef>
                  <a:defRPr b="1" sz="2700">
                    <a:solidFill>
                      <a:srgbClr val="2F5597"/>
                    </a:solidFill>
                  </a:defRPr>
                </a:lvl1pPr>
              </a:lstStyle>
              <a:p>
                <a:pPr/>
                <a:r>
                  <a:t>La procedura nel quadro delle garanzie previste dalla legge</a:t>
                </a:r>
              </a:p>
            </p:txBody>
          </p:sp>
        </p:grpSp>
        <p:sp>
          <p:nvSpPr>
            <p:cNvPr id="160" name="Rettangolo"/>
            <p:cNvSpPr/>
            <p:nvPr/>
          </p:nvSpPr>
          <p:spPr>
            <a:xfrm>
              <a:off x="0" y="51223"/>
              <a:ext cx="1084869" cy="1269253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163" name="Raggruppa"/>
            <p:cNvGrpSpPr/>
            <p:nvPr/>
          </p:nvGrpSpPr>
          <p:grpSpPr>
            <a:xfrm>
              <a:off x="96100" y="2008490"/>
              <a:ext cx="5767150" cy="2298857"/>
              <a:chOff x="0" y="0"/>
              <a:chExt cx="5767149" cy="2298856"/>
            </a:xfrm>
          </p:grpSpPr>
          <p:sp>
            <p:nvSpPr>
              <p:cNvPr id="161" name="Rettangolo"/>
              <p:cNvSpPr/>
              <p:nvPr/>
            </p:nvSpPr>
            <p:spPr>
              <a:xfrm>
                <a:off x="-1" y="0"/>
                <a:ext cx="5767151" cy="2298857"/>
              </a:xfrm>
              <a:prstGeom prst="rect">
                <a:avLst/>
              </a:prstGeom>
              <a:solidFill>
                <a:srgbClr val="FFFFFF">
                  <a:alpha val="40000"/>
                </a:srgbClr>
              </a:solidFill>
              <a:ln w="6350" cap="flat">
                <a:solidFill>
                  <a:srgbClr val="4472C4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just" defTabSz="1244600">
                  <a:lnSpc>
                    <a:spcPct val="90000"/>
                  </a:lnSpc>
                  <a:spcBef>
                    <a:spcPts val="1100"/>
                  </a:spcBef>
                  <a:defRPr i="1">
                    <a:solidFill>
                      <a:srgbClr val="2F5597"/>
                    </a:solidFill>
                    <a:latin typeface="+mj-lt"/>
                    <a:ea typeface="+mj-ea"/>
                    <a:cs typeface="+mj-cs"/>
                    <a:sym typeface="Calibri Light"/>
                  </a:defRPr>
                </a:pPr>
              </a:p>
            </p:txBody>
          </p:sp>
          <p:sp>
            <p:nvSpPr>
              <p:cNvPr id="162" name="Categorie vulnerabili…"/>
              <p:cNvSpPr txBox="1"/>
              <p:nvPr/>
            </p:nvSpPr>
            <p:spPr>
              <a:xfrm>
                <a:off x="1114033" y="593179"/>
                <a:ext cx="4653117" cy="11124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06679" tIns="106679" rIns="106679" bIns="106679" numCol="1" anchor="ctr">
                <a:spAutoFit/>
              </a:bodyPr>
              <a:lstStyle/>
              <a:p>
                <a:pPr defTabSz="1244600">
                  <a:lnSpc>
                    <a:spcPct val="90000"/>
                  </a:lnSpc>
                  <a:spcBef>
                    <a:spcPts val="1100"/>
                  </a:spcBef>
                  <a:defRPr b="1" sz="2800">
                    <a:solidFill>
                      <a:srgbClr val="2F5597"/>
                    </a:solidFill>
                  </a:defRPr>
                </a:pPr>
                <a:r>
                  <a:t>Categorie vulnerabili </a:t>
                </a:r>
              </a:p>
              <a:p>
                <a:pPr defTabSz="1244600">
                  <a:lnSpc>
                    <a:spcPct val="90000"/>
                  </a:lnSpc>
                  <a:spcBef>
                    <a:spcPts val="800"/>
                  </a:spcBef>
                  <a:defRPr b="1" sz="2800">
                    <a:solidFill>
                      <a:srgbClr val="2F5597"/>
                    </a:solidFill>
                  </a:defRPr>
                </a:pPr>
                <a:r>
                  <a:t>art. 17 comma 1 DL 142/15</a:t>
                </a:r>
              </a:p>
            </p:txBody>
          </p:sp>
        </p:grpSp>
        <p:sp>
          <p:nvSpPr>
            <p:cNvPr id="164" name="Rettangolo"/>
            <p:cNvSpPr/>
            <p:nvPr/>
          </p:nvSpPr>
          <p:spPr>
            <a:xfrm>
              <a:off x="55848" y="2316634"/>
              <a:ext cx="861471" cy="1252033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</p:grpSp>
      <p:sp>
        <p:nvSpPr>
          <p:cNvPr id="166" name="La valutazione delle domande di Protezione Internaziona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La valutazione delle domande di Protezione Internazionale </a:t>
            </a:r>
          </a:p>
        </p:txBody>
      </p:sp>
      <p:pic>
        <p:nvPicPr>
          <p:cNvPr id="167" name="Intestazione ASPIRE.jpeg" descr="Intestazione ASPIRE.jpeg"/>
          <p:cNvPicPr>
            <a:picLocks noChangeAspect="1"/>
          </p:cNvPicPr>
          <p:nvPr/>
        </p:nvPicPr>
        <p:blipFill>
          <a:blip r:embed="rId4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La vulnerabilità ai sensi dell’art. 17 DL 142/2015 - un elenco non esaustivo"/>
          <p:cNvSpPr txBox="1"/>
          <p:nvPr>
            <p:ph type="title"/>
          </p:nvPr>
        </p:nvSpPr>
        <p:spPr>
          <a:xfrm>
            <a:off x="838200" y="247068"/>
            <a:ext cx="10515600" cy="1325564"/>
          </a:xfrm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La vulnerabilità ai sensi dell’art. 17 DL 142/2015 - un elenco non esaustivo</a:t>
            </a:r>
          </a:p>
        </p:txBody>
      </p:sp>
      <p:grpSp>
        <p:nvGrpSpPr>
          <p:cNvPr id="197" name="Raggruppa"/>
          <p:cNvGrpSpPr/>
          <p:nvPr/>
        </p:nvGrpSpPr>
        <p:grpSpPr>
          <a:xfrm>
            <a:off x="1241961" y="1240013"/>
            <a:ext cx="9972294" cy="4675851"/>
            <a:chOff x="0" y="0"/>
            <a:chExt cx="9972293" cy="4675849"/>
          </a:xfrm>
        </p:grpSpPr>
        <p:grpSp>
          <p:nvGrpSpPr>
            <p:cNvPr id="172" name="Raggruppa"/>
            <p:cNvGrpSpPr/>
            <p:nvPr/>
          </p:nvGrpSpPr>
          <p:grpSpPr>
            <a:xfrm>
              <a:off x="6377941" y="183476"/>
              <a:ext cx="1494276" cy="1717559"/>
              <a:chOff x="0" y="0"/>
              <a:chExt cx="1494275" cy="1717557"/>
            </a:xfrm>
          </p:grpSpPr>
          <p:sp>
            <p:nvSpPr>
              <p:cNvPr id="170" name="Forma"/>
              <p:cNvSpPr/>
              <p:nvPr/>
            </p:nvSpPr>
            <p:spPr>
              <a:xfrm rot="5400000">
                <a:off x="-111642" y="111640"/>
                <a:ext cx="1717558" cy="14942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4698" y="0"/>
                    </a:lnTo>
                    <a:lnTo>
                      <a:pt x="16902" y="0"/>
                    </a:lnTo>
                    <a:lnTo>
                      <a:pt x="21600" y="10800"/>
                    </a:lnTo>
                    <a:lnTo>
                      <a:pt x="16902" y="21600"/>
                    </a:lnTo>
                    <a:lnTo>
                      <a:pt x="4698" y="21600"/>
                    </a:lnTo>
                    <a:close/>
                  </a:path>
                </a:pathLst>
              </a:cu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71" name="Persone affette da gravi malattie o da disturbi mentali"/>
              <p:cNvSpPr txBox="1"/>
              <p:nvPr/>
            </p:nvSpPr>
            <p:spPr>
              <a:xfrm>
                <a:off x="232856" y="143838"/>
                <a:ext cx="1028560" cy="1429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3338" tIns="53338" rIns="53338" bIns="53338" numCol="1" anchor="ctr">
                <a:no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b="1" sz="17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Persone affette da gravi malattie o da disturbi mentali</a:t>
                </a:r>
              </a:p>
            </p:txBody>
          </p:sp>
        </p:grpSp>
        <p:grpSp>
          <p:nvGrpSpPr>
            <p:cNvPr id="175" name="Raggruppa"/>
            <p:cNvGrpSpPr/>
            <p:nvPr/>
          </p:nvGrpSpPr>
          <p:grpSpPr>
            <a:xfrm>
              <a:off x="-1" y="413723"/>
              <a:ext cx="1293961" cy="1487313"/>
              <a:chOff x="0" y="0"/>
              <a:chExt cx="1293959" cy="1487311"/>
            </a:xfrm>
          </p:grpSpPr>
          <p:sp>
            <p:nvSpPr>
              <p:cNvPr id="173" name="Forma"/>
              <p:cNvSpPr/>
              <p:nvPr/>
            </p:nvSpPr>
            <p:spPr>
              <a:xfrm rot="5400000">
                <a:off x="-96677" y="96675"/>
                <a:ext cx="1487313" cy="1293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4698" y="0"/>
                    </a:lnTo>
                    <a:lnTo>
                      <a:pt x="16902" y="0"/>
                    </a:lnTo>
                    <a:lnTo>
                      <a:pt x="21600" y="10800"/>
                    </a:lnTo>
                    <a:lnTo>
                      <a:pt x="16902" y="21600"/>
                    </a:lnTo>
                    <a:lnTo>
                      <a:pt x="4698" y="21600"/>
                    </a:lnTo>
                    <a:close/>
                  </a:path>
                </a:pathLst>
              </a:cu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7556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74" name="Minori"/>
              <p:cNvSpPr txBox="1"/>
              <p:nvPr/>
            </p:nvSpPr>
            <p:spPr>
              <a:xfrm>
                <a:off x="201641" y="642598"/>
                <a:ext cx="890676" cy="2021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algn="ctr" defTabSz="755650">
                  <a:lnSpc>
                    <a:spcPct val="90000"/>
                  </a:lnSpc>
                  <a:spcBef>
                    <a:spcPts val="700"/>
                  </a:spcBef>
                  <a:defRPr b="1" sz="17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Minori</a:t>
                </a:r>
              </a:p>
            </p:txBody>
          </p:sp>
        </p:grpSp>
        <p:grpSp>
          <p:nvGrpSpPr>
            <p:cNvPr id="178" name="Raggruppa"/>
            <p:cNvGrpSpPr/>
            <p:nvPr/>
          </p:nvGrpSpPr>
          <p:grpSpPr>
            <a:xfrm>
              <a:off x="2752229" y="-1"/>
              <a:ext cx="1296794" cy="1490568"/>
              <a:chOff x="0" y="0"/>
              <a:chExt cx="1296792" cy="1490566"/>
            </a:xfrm>
          </p:grpSpPr>
          <p:sp>
            <p:nvSpPr>
              <p:cNvPr id="176" name="Forma"/>
              <p:cNvSpPr/>
              <p:nvPr/>
            </p:nvSpPr>
            <p:spPr>
              <a:xfrm rot="5400000">
                <a:off x="-96888" y="96886"/>
                <a:ext cx="1490568" cy="12967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4698" y="0"/>
                    </a:lnTo>
                    <a:lnTo>
                      <a:pt x="16902" y="0"/>
                    </a:lnTo>
                    <a:lnTo>
                      <a:pt x="21600" y="10800"/>
                    </a:lnTo>
                    <a:lnTo>
                      <a:pt x="16902" y="21600"/>
                    </a:lnTo>
                    <a:lnTo>
                      <a:pt x="4698" y="21600"/>
                    </a:lnTo>
                    <a:close/>
                  </a:path>
                </a:pathLst>
              </a:cu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77" name="MSNA"/>
              <p:cNvSpPr txBox="1"/>
              <p:nvPr/>
            </p:nvSpPr>
            <p:spPr>
              <a:xfrm>
                <a:off x="202082" y="595011"/>
                <a:ext cx="892627" cy="300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3338" tIns="53338" rIns="53338" bIns="53338" numCol="1" anchor="ctr">
                <a:no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b="1" sz="17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MSNA</a:t>
                </a:r>
              </a:p>
            </p:txBody>
          </p:sp>
        </p:grpSp>
        <p:grpSp>
          <p:nvGrpSpPr>
            <p:cNvPr id="181" name="Raggruppa"/>
            <p:cNvGrpSpPr/>
            <p:nvPr/>
          </p:nvGrpSpPr>
          <p:grpSpPr>
            <a:xfrm>
              <a:off x="3922141" y="837667"/>
              <a:ext cx="2155042" cy="2477059"/>
              <a:chOff x="0" y="0"/>
              <a:chExt cx="2155041" cy="2477058"/>
            </a:xfrm>
          </p:grpSpPr>
          <p:sp>
            <p:nvSpPr>
              <p:cNvPr id="179" name="Forma"/>
              <p:cNvSpPr/>
              <p:nvPr/>
            </p:nvSpPr>
            <p:spPr>
              <a:xfrm rot="5400000">
                <a:off x="-161009" y="161008"/>
                <a:ext cx="2477059" cy="21550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4698" y="0"/>
                    </a:lnTo>
                    <a:lnTo>
                      <a:pt x="16902" y="0"/>
                    </a:lnTo>
                    <a:lnTo>
                      <a:pt x="21600" y="10800"/>
                    </a:lnTo>
                    <a:lnTo>
                      <a:pt x="16902" y="21600"/>
                    </a:lnTo>
                    <a:lnTo>
                      <a:pt x="4698" y="21600"/>
                    </a:lnTo>
                    <a:close/>
                  </a:path>
                </a:pathLst>
              </a:cu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80" name="Donne (con particolare riguardo alle donne in stato di gravidanza)"/>
              <p:cNvSpPr txBox="1"/>
              <p:nvPr/>
            </p:nvSpPr>
            <p:spPr>
              <a:xfrm>
                <a:off x="115561" y="711297"/>
                <a:ext cx="1876018" cy="9366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3338" tIns="53338" rIns="53338" bIns="53338" numCol="1" anchor="ctr">
                <a:no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b="1" sz="16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Donne (con particolare riguardo alle donne in stato di gravidanza)</a:t>
                </a:r>
              </a:p>
            </p:txBody>
          </p:sp>
        </p:grpSp>
        <p:grpSp>
          <p:nvGrpSpPr>
            <p:cNvPr id="184" name="Raggruppa"/>
            <p:cNvGrpSpPr/>
            <p:nvPr/>
          </p:nvGrpSpPr>
          <p:grpSpPr>
            <a:xfrm>
              <a:off x="1488391" y="1217417"/>
              <a:ext cx="1494276" cy="1717558"/>
              <a:chOff x="0" y="0"/>
              <a:chExt cx="1494275" cy="1717557"/>
            </a:xfrm>
          </p:grpSpPr>
          <p:sp>
            <p:nvSpPr>
              <p:cNvPr id="182" name="Forma"/>
              <p:cNvSpPr/>
              <p:nvPr/>
            </p:nvSpPr>
            <p:spPr>
              <a:xfrm rot="5400000">
                <a:off x="-111642" y="111640"/>
                <a:ext cx="1717558" cy="14942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4698" y="0"/>
                    </a:lnTo>
                    <a:lnTo>
                      <a:pt x="16902" y="0"/>
                    </a:lnTo>
                    <a:lnTo>
                      <a:pt x="21600" y="10800"/>
                    </a:lnTo>
                    <a:lnTo>
                      <a:pt x="16902" y="21600"/>
                    </a:lnTo>
                    <a:lnTo>
                      <a:pt x="4698" y="21600"/>
                    </a:lnTo>
                    <a:close/>
                  </a:path>
                </a:pathLst>
              </a:cu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7556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83" name="Anziani"/>
              <p:cNvSpPr txBox="1"/>
              <p:nvPr/>
            </p:nvSpPr>
            <p:spPr>
              <a:xfrm>
                <a:off x="232856" y="757722"/>
                <a:ext cx="1028560" cy="2021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algn="ctr" defTabSz="755650">
                  <a:lnSpc>
                    <a:spcPct val="90000"/>
                  </a:lnSpc>
                  <a:spcBef>
                    <a:spcPts val="700"/>
                  </a:spcBef>
                  <a:defRPr b="1" sz="17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Anziani</a:t>
                </a:r>
              </a:p>
            </p:txBody>
          </p:sp>
        </p:grpSp>
        <p:grpSp>
          <p:nvGrpSpPr>
            <p:cNvPr id="187" name="Raggruppa"/>
            <p:cNvGrpSpPr/>
            <p:nvPr/>
          </p:nvGrpSpPr>
          <p:grpSpPr>
            <a:xfrm>
              <a:off x="5334052" y="2958291"/>
              <a:ext cx="1494276" cy="1717559"/>
              <a:chOff x="0" y="0"/>
              <a:chExt cx="1494275" cy="1717557"/>
            </a:xfrm>
          </p:grpSpPr>
          <p:sp>
            <p:nvSpPr>
              <p:cNvPr id="185" name="Forma"/>
              <p:cNvSpPr/>
              <p:nvPr/>
            </p:nvSpPr>
            <p:spPr>
              <a:xfrm rot="5400000">
                <a:off x="-111642" y="111640"/>
                <a:ext cx="1717558" cy="14942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4698" y="0"/>
                    </a:lnTo>
                    <a:lnTo>
                      <a:pt x="16902" y="0"/>
                    </a:lnTo>
                    <a:lnTo>
                      <a:pt x="21600" y="10800"/>
                    </a:lnTo>
                    <a:lnTo>
                      <a:pt x="16902" y="21600"/>
                    </a:lnTo>
                    <a:lnTo>
                      <a:pt x="4698" y="21600"/>
                    </a:lnTo>
                    <a:close/>
                  </a:path>
                </a:pathLst>
              </a:cu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7556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86" name="Vittime di tratta"/>
              <p:cNvSpPr txBox="1"/>
              <p:nvPr/>
            </p:nvSpPr>
            <p:spPr>
              <a:xfrm>
                <a:off x="232856" y="644788"/>
                <a:ext cx="1028560" cy="4279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algn="ctr" defTabSz="755650">
                  <a:lnSpc>
                    <a:spcPct val="90000"/>
                  </a:lnSpc>
                  <a:spcBef>
                    <a:spcPts val="700"/>
                  </a:spcBef>
                  <a:defRPr b="1" sz="17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Vittime di tratta</a:t>
                </a:r>
              </a:p>
            </p:txBody>
          </p:sp>
        </p:grpSp>
        <p:grpSp>
          <p:nvGrpSpPr>
            <p:cNvPr id="190" name="Raggruppa"/>
            <p:cNvGrpSpPr/>
            <p:nvPr/>
          </p:nvGrpSpPr>
          <p:grpSpPr>
            <a:xfrm>
              <a:off x="7218599" y="1462701"/>
              <a:ext cx="2753694" cy="3165165"/>
              <a:chOff x="0" y="0"/>
              <a:chExt cx="2753692" cy="3165164"/>
            </a:xfrm>
          </p:grpSpPr>
          <p:sp>
            <p:nvSpPr>
              <p:cNvPr id="188" name="Forma"/>
              <p:cNvSpPr/>
              <p:nvPr/>
            </p:nvSpPr>
            <p:spPr>
              <a:xfrm rot="5400000">
                <a:off x="-205737" y="205735"/>
                <a:ext cx="3165165" cy="2753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4698" y="0"/>
                    </a:lnTo>
                    <a:lnTo>
                      <a:pt x="16902" y="0"/>
                    </a:lnTo>
                    <a:lnTo>
                      <a:pt x="21600" y="10800"/>
                    </a:lnTo>
                    <a:lnTo>
                      <a:pt x="16902" y="21600"/>
                    </a:lnTo>
                    <a:lnTo>
                      <a:pt x="4698" y="21600"/>
                    </a:lnTo>
                    <a:close/>
                  </a:path>
                </a:pathLst>
              </a:cu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89" name="Persone che hanno subito torture, stupri o altre forme gravi di violenza psicologica, fisica o sessuale o legata all'orientamento sessuale o all'identità di genere"/>
              <p:cNvSpPr txBox="1"/>
              <p:nvPr/>
            </p:nvSpPr>
            <p:spPr>
              <a:xfrm>
                <a:off x="46511" y="915820"/>
                <a:ext cx="2637187" cy="1429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3338" tIns="53338" rIns="53338" bIns="53338" numCol="1" anchor="ctr">
                <a:no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b="1" sz="17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Persone che hanno subito torture, stupri o altre forme gravi di violenza psicologica, fisica o sessuale o legata all'orientamento sessuale o all'identità di genere</a:t>
                </a:r>
              </a:p>
            </p:txBody>
          </p:sp>
        </p:grpSp>
        <p:grpSp>
          <p:nvGrpSpPr>
            <p:cNvPr id="193" name="Raggruppa"/>
            <p:cNvGrpSpPr/>
            <p:nvPr/>
          </p:nvGrpSpPr>
          <p:grpSpPr>
            <a:xfrm>
              <a:off x="3058308" y="2958291"/>
              <a:ext cx="1494277" cy="1717559"/>
              <a:chOff x="0" y="0"/>
              <a:chExt cx="1494275" cy="1717557"/>
            </a:xfrm>
          </p:grpSpPr>
          <p:sp>
            <p:nvSpPr>
              <p:cNvPr id="191" name="Forma"/>
              <p:cNvSpPr/>
              <p:nvPr/>
            </p:nvSpPr>
            <p:spPr>
              <a:xfrm rot="5400000">
                <a:off x="-111642" y="111640"/>
                <a:ext cx="1717559" cy="14942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4698" y="0"/>
                    </a:lnTo>
                    <a:lnTo>
                      <a:pt x="16902" y="0"/>
                    </a:lnTo>
                    <a:lnTo>
                      <a:pt x="21600" y="10800"/>
                    </a:lnTo>
                    <a:lnTo>
                      <a:pt x="16902" y="21600"/>
                    </a:lnTo>
                    <a:lnTo>
                      <a:pt x="4698" y="21600"/>
                    </a:lnTo>
                    <a:close/>
                  </a:path>
                </a:pathLst>
              </a:cu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7556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92" name="Vittime di mutilazioni genitali"/>
              <p:cNvSpPr txBox="1"/>
              <p:nvPr/>
            </p:nvSpPr>
            <p:spPr>
              <a:xfrm>
                <a:off x="232856" y="531854"/>
                <a:ext cx="1028561" cy="6538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algn="ctr" defTabSz="755650">
                  <a:lnSpc>
                    <a:spcPct val="90000"/>
                  </a:lnSpc>
                  <a:spcBef>
                    <a:spcPts val="700"/>
                  </a:spcBef>
                  <a:defRPr b="1" sz="17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Vittime di mutilazioni genitali</a:t>
                </a:r>
              </a:p>
            </p:txBody>
          </p:sp>
        </p:grpSp>
        <p:grpSp>
          <p:nvGrpSpPr>
            <p:cNvPr id="196" name="Raggruppa"/>
            <p:cNvGrpSpPr/>
            <p:nvPr/>
          </p:nvGrpSpPr>
          <p:grpSpPr>
            <a:xfrm>
              <a:off x="1286448" y="2958291"/>
              <a:ext cx="1494276" cy="1717559"/>
              <a:chOff x="0" y="0"/>
              <a:chExt cx="1494275" cy="1717557"/>
            </a:xfrm>
          </p:grpSpPr>
          <p:sp>
            <p:nvSpPr>
              <p:cNvPr id="194" name="Forma"/>
              <p:cNvSpPr/>
              <p:nvPr/>
            </p:nvSpPr>
            <p:spPr>
              <a:xfrm rot="5400000">
                <a:off x="-111642" y="111640"/>
                <a:ext cx="1717558" cy="14942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4698" y="0"/>
                    </a:lnTo>
                    <a:lnTo>
                      <a:pt x="16902" y="0"/>
                    </a:lnTo>
                    <a:lnTo>
                      <a:pt x="21600" y="10800"/>
                    </a:lnTo>
                    <a:lnTo>
                      <a:pt x="16902" y="21600"/>
                    </a:lnTo>
                    <a:lnTo>
                      <a:pt x="4698" y="21600"/>
                    </a:lnTo>
                    <a:close/>
                  </a:path>
                </a:pathLst>
              </a:custGeom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7556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95" name="Genitori singoli con minori"/>
              <p:cNvSpPr txBox="1"/>
              <p:nvPr/>
            </p:nvSpPr>
            <p:spPr>
              <a:xfrm>
                <a:off x="232856" y="531854"/>
                <a:ext cx="1028560" cy="6538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algn="ctr" defTabSz="755650">
                  <a:lnSpc>
                    <a:spcPct val="90000"/>
                  </a:lnSpc>
                  <a:spcBef>
                    <a:spcPts val="700"/>
                  </a:spcBef>
                  <a:defRPr b="1" sz="17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Genitori singoli con minori</a:t>
                </a:r>
              </a:p>
            </p:txBody>
          </p:sp>
        </p:grpSp>
      </p:grpSp>
      <p:grpSp>
        <p:nvGrpSpPr>
          <p:cNvPr id="200" name="Raggruppa"/>
          <p:cNvGrpSpPr/>
          <p:nvPr/>
        </p:nvGrpSpPr>
        <p:grpSpPr>
          <a:xfrm>
            <a:off x="571734" y="3620140"/>
            <a:ext cx="1608083" cy="1848370"/>
            <a:chOff x="0" y="0"/>
            <a:chExt cx="1608082" cy="1848369"/>
          </a:xfrm>
        </p:grpSpPr>
        <p:sp>
          <p:nvSpPr>
            <p:cNvPr id="198" name="Forma"/>
            <p:cNvSpPr/>
            <p:nvPr/>
          </p:nvSpPr>
          <p:spPr>
            <a:xfrm rot="5400000">
              <a:off x="-120145" y="120142"/>
              <a:ext cx="1848371" cy="1608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4698" y="0"/>
                  </a:lnTo>
                  <a:lnTo>
                    <a:pt x="16902" y="0"/>
                  </a:lnTo>
                  <a:lnTo>
                    <a:pt x="21600" y="10800"/>
                  </a:lnTo>
                  <a:lnTo>
                    <a:pt x="16902" y="21600"/>
                  </a:lnTo>
                  <a:lnTo>
                    <a:pt x="4698" y="21600"/>
                  </a:lnTo>
                  <a:close/>
                </a:path>
              </a:pathLst>
            </a:custGeom>
            <a:solidFill>
              <a:schemeClr val="accent4">
                <a:hueOff val="-1081314"/>
                <a:satOff val="4338"/>
                <a:lumOff val="-8931"/>
              </a:schemeClr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ts val="1100"/>
                </a:spcBef>
                <a:defRPr sz="2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9" name="Disabili"/>
            <p:cNvSpPr txBox="1"/>
            <p:nvPr/>
          </p:nvSpPr>
          <p:spPr>
            <a:xfrm>
              <a:off x="250591" y="761320"/>
              <a:ext cx="1106897" cy="3257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3338" tIns="53338" rIns="53338" bIns="53338" numCol="1" anchor="ctr">
              <a:spAutoFit/>
            </a:bodyPr>
            <a:lstStyle>
              <a:lvl1pPr algn="ctr" defTabSz="622300">
                <a:lnSpc>
                  <a:spcPct val="90000"/>
                </a:lnSpc>
                <a:spcBef>
                  <a:spcPts val="500"/>
                </a:spcBef>
                <a:defRPr b="1" sz="1700">
                  <a:solidFill>
                    <a:srgbClr val="FFFFFF"/>
                  </a:solidFill>
                </a:defRPr>
              </a:lvl1pPr>
            </a:lstStyle>
            <a:p>
              <a:pPr/>
              <a:r>
                <a:t>Disabili</a:t>
              </a:r>
            </a:p>
          </p:txBody>
        </p:sp>
      </p:grpSp>
      <p:pic>
        <p:nvPicPr>
          <p:cNvPr id="201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Altre categorie non rientranti direttamente nelle categorie ex art. 17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Altre categorie non rientranti direttamente nelle categorie ex art. 17</a:t>
            </a:r>
          </a:p>
        </p:txBody>
      </p:sp>
      <p:grpSp>
        <p:nvGrpSpPr>
          <p:cNvPr id="214" name="Raggruppa"/>
          <p:cNvGrpSpPr/>
          <p:nvPr/>
        </p:nvGrpSpPr>
        <p:grpSpPr>
          <a:xfrm>
            <a:off x="68191" y="1787030"/>
            <a:ext cx="11749489" cy="4428528"/>
            <a:chOff x="0" y="0"/>
            <a:chExt cx="11749487" cy="4428526"/>
          </a:xfrm>
        </p:grpSpPr>
        <p:sp>
          <p:nvSpPr>
            <p:cNvPr id="204" name="Freccia"/>
            <p:cNvSpPr/>
            <p:nvPr/>
          </p:nvSpPr>
          <p:spPr>
            <a:xfrm>
              <a:off x="1577307" y="0"/>
              <a:ext cx="9096816" cy="44285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DD4E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207" name="Raggruppa"/>
            <p:cNvGrpSpPr/>
            <p:nvPr/>
          </p:nvGrpSpPr>
          <p:grpSpPr>
            <a:xfrm>
              <a:off x="4162332" y="1257158"/>
              <a:ext cx="3722443" cy="1914210"/>
              <a:chOff x="0" y="0"/>
              <a:chExt cx="3722441" cy="1914209"/>
            </a:xfrm>
          </p:grpSpPr>
          <p:sp>
            <p:nvSpPr>
              <p:cNvPr id="205" name="Rettangolo arrotondato"/>
              <p:cNvSpPr/>
              <p:nvPr/>
            </p:nvSpPr>
            <p:spPr>
              <a:xfrm>
                <a:off x="0" y="0"/>
                <a:ext cx="3722442" cy="1914210"/>
              </a:xfrm>
              <a:prstGeom prst="roundRect">
                <a:avLst>
                  <a:gd name="adj" fmla="val 15260"/>
                </a:avLst>
              </a:prstGeom>
              <a:solidFill>
                <a:schemeClr val="accent3">
                  <a:hueOff val="914337"/>
                  <a:satOff val="31515"/>
                  <a:lumOff val="-3079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206" name="Persone sopravvissute a naufragio"/>
              <p:cNvSpPr txBox="1"/>
              <p:nvPr/>
            </p:nvSpPr>
            <p:spPr>
              <a:xfrm>
                <a:off x="93444" y="175692"/>
                <a:ext cx="3535555" cy="15757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>
                <a:lvl1pPr algn="just" defTabSz="1155700">
                  <a:lnSpc>
                    <a:spcPct val="90000"/>
                  </a:lnSpc>
                  <a:spcBef>
                    <a:spcPts val="1000"/>
                  </a:spcBef>
                  <a:defRPr b="1" sz="2200">
                    <a:solidFill>
                      <a:srgbClr val="FFFFFF"/>
                    </a:solidFill>
                  </a:defRPr>
                </a:lvl1pPr>
              </a:lstStyle>
              <a:p>
                <a:pPr>
                  <a:defRPr b="0"/>
                </a:pPr>
                <a:r>
                  <a:rPr b="1"/>
                  <a:t>Persone sopravvissute a naufragio</a:t>
                </a:r>
              </a:p>
            </p:txBody>
          </p:sp>
        </p:grpSp>
        <p:grpSp>
          <p:nvGrpSpPr>
            <p:cNvPr id="210" name="Raggruppa"/>
            <p:cNvGrpSpPr/>
            <p:nvPr/>
          </p:nvGrpSpPr>
          <p:grpSpPr>
            <a:xfrm>
              <a:off x="0" y="1149327"/>
              <a:ext cx="4026571" cy="2055502"/>
              <a:chOff x="0" y="0"/>
              <a:chExt cx="4026570" cy="2055501"/>
            </a:xfrm>
          </p:grpSpPr>
          <p:sp>
            <p:nvSpPr>
              <p:cNvPr id="208" name="Rettangolo arrotondato"/>
              <p:cNvSpPr/>
              <p:nvPr/>
            </p:nvSpPr>
            <p:spPr>
              <a:xfrm>
                <a:off x="0" y="0"/>
                <a:ext cx="4026571" cy="2055502"/>
              </a:xfrm>
              <a:prstGeom prst="roundRect">
                <a:avLst>
                  <a:gd name="adj" fmla="val 14829"/>
                </a:avLst>
              </a:prstGeom>
              <a:solidFill>
                <a:schemeClr val="accent3">
                  <a:hueOff val="914337"/>
                  <a:satOff val="31515"/>
                  <a:lumOff val="-30790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557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09" name="Persone provenienti da contesti o esperienze che abbiano inciso sulla capacità di comunicare su aspetti specifici della loro vita (es. repressione severa identità di genere diverse)"/>
              <p:cNvSpPr txBox="1"/>
              <p:nvPr/>
            </p:nvSpPr>
            <p:spPr>
              <a:xfrm>
                <a:off x="129619" y="99991"/>
                <a:ext cx="3799209" cy="1826754"/>
              </a:xfrm>
              <a:prstGeom prst="rect">
                <a:avLst/>
              </a:prstGeom>
              <a:solidFill>
                <a:schemeClr val="accent3">
                  <a:hueOff val="914337"/>
                  <a:satOff val="31515"/>
                  <a:lumOff val="-30790"/>
                </a:scheme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>
                <a:lvl1pPr algn="just" defTabSz="1155700">
                  <a:lnSpc>
                    <a:spcPct val="90000"/>
                  </a:lnSpc>
                  <a:spcBef>
                    <a:spcPts val="1000"/>
                  </a:spcBef>
                  <a:defRPr b="1" sz="2000">
                    <a:solidFill>
                      <a:srgbClr val="FFFFFF"/>
                    </a:solidFill>
                  </a:defRPr>
                </a:lvl1pPr>
              </a:lstStyle>
              <a:p>
                <a:pPr>
                  <a:defRPr b="0"/>
                </a:pPr>
                <a:r>
                  <a:rPr b="1"/>
                  <a:t>Persone provenienti da contesti o esperienze che abbiano inciso sulla capacità di comunicare su aspetti specifici della loro vita (es. repressione severa identità di genere diverse)</a:t>
                </a:r>
              </a:p>
            </p:txBody>
          </p:sp>
        </p:grpSp>
        <p:grpSp>
          <p:nvGrpSpPr>
            <p:cNvPr id="213" name="Raggruppa"/>
            <p:cNvGrpSpPr/>
            <p:nvPr/>
          </p:nvGrpSpPr>
          <p:grpSpPr>
            <a:xfrm>
              <a:off x="8020536" y="1030063"/>
              <a:ext cx="3728952" cy="2294032"/>
              <a:chOff x="0" y="0"/>
              <a:chExt cx="3728951" cy="2294030"/>
            </a:xfrm>
          </p:grpSpPr>
          <p:sp>
            <p:nvSpPr>
              <p:cNvPr id="211" name="Rettangolo arrotondato"/>
              <p:cNvSpPr/>
              <p:nvPr/>
            </p:nvSpPr>
            <p:spPr>
              <a:xfrm>
                <a:off x="0" y="188237"/>
                <a:ext cx="3728952" cy="1917557"/>
              </a:xfrm>
              <a:prstGeom prst="roundRect">
                <a:avLst>
                  <a:gd name="adj" fmla="val 15233"/>
                </a:avLst>
              </a:prstGeom>
              <a:solidFill>
                <a:schemeClr val="accent3">
                  <a:hueOff val="914337"/>
                  <a:satOff val="31515"/>
                  <a:lumOff val="-30790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557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12" name="Persone sopravvissute ad esperienze estreme durante il viaggio (es. perdita di un congiunto)"/>
              <p:cNvSpPr txBox="1"/>
              <p:nvPr/>
            </p:nvSpPr>
            <p:spPr>
              <a:xfrm>
                <a:off x="93607" y="0"/>
                <a:ext cx="3541737" cy="22940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>
                <a:lvl1pPr algn="just" defTabSz="1155700">
                  <a:lnSpc>
                    <a:spcPct val="90000"/>
                  </a:lnSpc>
                  <a:spcBef>
                    <a:spcPts val="1000"/>
                  </a:spcBef>
                  <a:defRPr b="1" sz="2200">
                    <a:solidFill>
                      <a:srgbClr val="FFFFFF"/>
                    </a:solidFill>
                  </a:defRPr>
                </a:lvl1pPr>
              </a:lstStyle>
              <a:p>
                <a:pPr>
                  <a:defRPr b="0"/>
                </a:pPr>
                <a:r>
                  <a:rPr b="1"/>
                  <a:t>Persone sopravvissute ad esperienze estreme durante il viaggio (es. perdita di un congiunto)</a:t>
                </a:r>
              </a:p>
            </p:txBody>
          </p:sp>
        </p:grpSp>
      </p:grpSp>
      <p:pic>
        <p:nvPicPr>
          <p:cNvPr id="215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819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La Commissione Territoriale per il riconoscimento della protezione internazionale - meccanismi di decisione e risorse"/>
          <p:cNvSpPr txBox="1"/>
          <p:nvPr>
            <p:ph type="title"/>
          </p:nvPr>
        </p:nvSpPr>
        <p:spPr>
          <a:xfrm>
            <a:off x="941961" y="97428"/>
            <a:ext cx="10021744" cy="982542"/>
          </a:xfrm>
          <a:prstGeom prst="rect">
            <a:avLst/>
          </a:prstGeom>
        </p:spPr>
        <p:txBody>
          <a:bodyPr/>
          <a:lstStyle>
            <a:lvl1pPr defTabSz="886968">
              <a:defRPr b="1" sz="3104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La Commissione Territoriale per il riconoscimento della protezione internazionale - meccanismi di decisione e risorse</a:t>
            </a:r>
          </a:p>
        </p:txBody>
      </p:sp>
      <p:grpSp>
        <p:nvGrpSpPr>
          <p:cNvPr id="249" name="Raggruppa"/>
          <p:cNvGrpSpPr/>
          <p:nvPr/>
        </p:nvGrpSpPr>
        <p:grpSpPr>
          <a:xfrm>
            <a:off x="2082002" y="1344899"/>
            <a:ext cx="8027996" cy="4559424"/>
            <a:chOff x="0" y="0"/>
            <a:chExt cx="8027995" cy="4559422"/>
          </a:xfrm>
        </p:grpSpPr>
        <p:sp>
          <p:nvSpPr>
            <p:cNvPr id="218" name="Rettangolo"/>
            <p:cNvSpPr/>
            <p:nvPr/>
          </p:nvSpPr>
          <p:spPr>
            <a:xfrm rot="5400000">
              <a:off x="-291552" y="1034710"/>
              <a:ext cx="1621539" cy="195405"/>
            </a:xfrm>
            <a:prstGeom prst="rect">
              <a:avLst/>
            </a:prstGeom>
            <a:solidFill>
              <a:srgbClr val="AEBAD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221" name="Raggruppa"/>
            <p:cNvGrpSpPr/>
            <p:nvPr/>
          </p:nvGrpSpPr>
          <p:grpSpPr>
            <a:xfrm>
              <a:off x="81574" y="0"/>
              <a:ext cx="2171154" cy="1302692"/>
              <a:chOff x="0" y="0"/>
              <a:chExt cx="2171152" cy="1302691"/>
            </a:xfrm>
          </p:grpSpPr>
          <p:sp>
            <p:nvSpPr>
              <p:cNvPr id="219" name="Rettangolo arrotondato"/>
              <p:cNvSpPr/>
              <p:nvPr/>
            </p:nvSpPr>
            <p:spPr>
              <a:xfrm>
                <a:off x="0" y="0"/>
                <a:ext cx="2171153" cy="1302692"/>
              </a:xfrm>
              <a:prstGeom prst="roundRect">
                <a:avLst>
                  <a:gd name="adj" fmla="val 9707"/>
                </a:avLst>
              </a:prstGeom>
              <a:solidFill>
                <a:schemeClr val="accent2">
                  <a:hueOff val="258623"/>
                  <a:satOff val="16006"/>
                  <a:lumOff val="-25223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20" name="Formalizzazione della domanda"/>
              <p:cNvSpPr txBox="1"/>
              <p:nvPr/>
            </p:nvSpPr>
            <p:spPr>
              <a:xfrm>
                <a:off x="38154" y="151503"/>
                <a:ext cx="2094845" cy="9996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7150" tIns="57150" rIns="57150" bIns="57150" numCol="1" anchor="ctr">
                <a:noAutofit/>
              </a:bodyPr>
              <a:lstStyle>
                <a:lvl1pPr algn="ctr" defTabSz="666750">
                  <a:lnSpc>
                    <a:spcPct val="90000"/>
                  </a:lnSpc>
                  <a:spcBef>
                    <a:spcPts val="600"/>
                  </a:spcBef>
                  <a:defRPr b="1" sz="1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Formalizzazione della domanda</a:t>
                </a:r>
              </a:p>
            </p:txBody>
          </p:sp>
        </p:grpSp>
        <p:sp>
          <p:nvSpPr>
            <p:cNvPr id="222" name="Rettangolo"/>
            <p:cNvSpPr/>
            <p:nvPr/>
          </p:nvSpPr>
          <p:spPr>
            <a:xfrm rot="5400000">
              <a:off x="-291552" y="2663076"/>
              <a:ext cx="1621539" cy="195404"/>
            </a:xfrm>
            <a:prstGeom prst="rect">
              <a:avLst/>
            </a:prstGeom>
            <a:solidFill>
              <a:srgbClr val="AEBAD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sp>
          <p:nvSpPr>
            <p:cNvPr id="223" name="Rilevazione precoce delle vulnerabilità"/>
            <p:cNvSpPr/>
            <p:nvPr/>
          </p:nvSpPr>
          <p:spPr>
            <a:xfrm>
              <a:off x="0" y="1679030"/>
              <a:ext cx="2250088" cy="1252027"/>
            </a:xfrm>
            <a:prstGeom prst="roundRect">
              <a:avLst>
                <a:gd name="adj" fmla="val 9182"/>
              </a:avLst>
            </a:prstGeom>
            <a:solidFill>
              <a:schemeClr val="accent2">
                <a:hueOff val="258623"/>
                <a:satOff val="16006"/>
                <a:lumOff val="-25223"/>
              </a:schemeClr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 defTabSz="666750">
                <a:lnSpc>
                  <a:spcPct val="90000"/>
                </a:lnSpc>
                <a:spcBef>
                  <a:spcPts val="600"/>
                </a:spcBef>
                <a:defRPr b="1" sz="19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Rilevazione precoce delle vulnerabilità</a:t>
              </a:r>
            </a:p>
          </p:txBody>
        </p:sp>
        <p:sp>
          <p:nvSpPr>
            <p:cNvPr id="224" name="Rettangolo"/>
            <p:cNvSpPr/>
            <p:nvPr/>
          </p:nvSpPr>
          <p:spPr>
            <a:xfrm>
              <a:off x="522631" y="3477258"/>
              <a:ext cx="2880808" cy="195404"/>
            </a:xfrm>
            <a:prstGeom prst="rect">
              <a:avLst/>
            </a:prstGeom>
            <a:solidFill>
              <a:srgbClr val="AEBAD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227" name="Raggruppa"/>
            <p:cNvGrpSpPr/>
            <p:nvPr/>
          </p:nvGrpSpPr>
          <p:grpSpPr>
            <a:xfrm>
              <a:off x="81574" y="3256730"/>
              <a:ext cx="2171154" cy="1302693"/>
              <a:chOff x="0" y="0"/>
              <a:chExt cx="2171152" cy="1302691"/>
            </a:xfrm>
          </p:grpSpPr>
          <p:sp>
            <p:nvSpPr>
              <p:cNvPr id="225" name="Rettangolo arrotondato"/>
              <p:cNvSpPr/>
              <p:nvPr/>
            </p:nvSpPr>
            <p:spPr>
              <a:xfrm>
                <a:off x="0" y="0"/>
                <a:ext cx="2171153" cy="1302692"/>
              </a:xfrm>
              <a:prstGeom prst="roundRect">
                <a:avLst>
                  <a:gd name="adj" fmla="val 9707"/>
                </a:avLst>
              </a:prstGeom>
              <a:solidFill>
                <a:schemeClr val="accent2">
                  <a:hueOff val="258623"/>
                  <a:satOff val="16006"/>
                  <a:lumOff val="-25223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26" name="Procedure ordinarie - accelerate - esame prioritario"/>
              <p:cNvSpPr txBox="1"/>
              <p:nvPr/>
            </p:nvSpPr>
            <p:spPr>
              <a:xfrm>
                <a:off x="38154" y="230136"/>
                <a:ext cx="2094845" cy="84241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7150" tIns="57150" rIns="57150" bIns="57150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600"/>
                  </a:spcBef>
                  <a:defRPr b="1" sz="1900">
                    <a:solidFill>
                      <a:srgbClr val="FFFFFF"/>
                    </a:solidFill>
                  </a:defRPr>
                </a:pPr>
                <a:r>
                  <a:t>Procedure ordinarie - </a:t>
                </a:r>
                <a:r>
                  <a:rPr>
                    <a:solidFill>
                      <a:schemeClr val="accent5">
                        <a:lumOff val="-29866"/>
                      </a:schemeClr>
                    </a:solidFill>
                  </a:rPr>
                  <a:t>accelerate</a:t>
                </a:r>
                <a:r>
                  <a:t> - esame prioritario</a:t>
                </a:r>
              </a:p>
            </p:txBody>
          </p:sp>
        </p:grpSp>
        <p:sp>
          <p:nvSpPr>
            <p:cNvPr id="228" name="Rettangolo"/>
            <p:cNvSpPr/>
            <p:nvPr/>
          </p:nvSpPr>
          <p:spPr>
            <a:xfrm rot="16200000">
              <a:off x="2596082" y="2663076"/>
              <a:ext cx="1621539" cy="195404"/>
            </a:xfrm>
            <a:prstGeom prst="rect">
              <a:avLst/>
            </a:prstGeom>
            <a:solidFill>
              <a:srgbClr val="AEBAD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231" name="Raggruppa"/>
            <p:cNvGrpSpPr/>
            <p:nvPr/>
          </p:nvGrpSpPr>
          <p:grpSpPr>
            <a:xfrm>
              <a:off x="2969207" y="3256730"/>
              <a:ext cx="2171154" cy="1302693"/>
              <a:chOff x="0" y="0"/>
              <a:chExt cx="2171152" cy="1302691"/>
            </a:xfrm>
          </p:grpSpPr>
          <p:sp>
            <p:nvSpPr>
              <p:cNvPr id="229" name="Rettangolo arrotondato"/>
              <p:cNvSpPr/>
              <p:nvPr/>
            </p:nvSpPr>
            <p:spPr>
              <a:xfrm>
                <a:off x="0" y="0"/>
                <a:ext cx="2171153" cy="1302692"/>
              </a:xfrm>
              <a:prstGeom prst="roundRect">
                <a:avLst>
                  <a:gd name="adj" fmla="val 9707"/>
                </a:avLst>
              </a:prstGeom>
              <a:solidFill>
                <a:srgbClr val="4472C4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30" name="Procedure di Referral"/>
              <p:cNvSpPr txBox="1"/>
              <p:nvPr/>
            </p:nvSpPr>
            <p:spPr>
              <a:xfrm>
                <a:off x="38154" y="75002"/>
                <a:ext cx="2094845" cy="1152687"/>
              </a:xfrm>
              <a:prstGeom prst="rect">
                <a:avLst/>
              </a:prstGeom>
              <a:solidFill>
                <a:schemeClr val="accent2">
                  <a:hueOff val="258623"/>
                  <a:satOff val="16006"/>
                  <a:lumOff val="-25223"/>
                </a:scheme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7150" tIns="57150" rIns="57150" bIns="57150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600"/>
                  </a:spcBef>
                  <a:defRPr b="1" sz="1900">
                    <a:solidFill>
                      <a:srgbClr val="FFFFFF"/>
                    </a:solidFill>
                  </a:defRPr>
                </a:pPr>
                <a:r>
                  <a:t>Procedure di </a:t>
                </a:r>
                <a:r>
                  <a:rPr i="1"/>
                  <a:t>Referral</a:t>
                </a:r>
              </a:p>
            </p:txBody>
          </p:sp>
        </p:grpSp>
        <p:sp>
          <p:nvSpPr>
            <p:cNvPr id="232" name="Rettangolo"/>
            <p:cNvSpPr/>
            <p:nvPr/>
          </p:nvSpPr>
          <p:spPr>
            <a:xfrm rot="16200000">
              <a:off x="2596082" y="1034711"/>
              <a:ext cx="1621539" cy="195404"/>
            </a:xfrm>
            <a:prstGeom prst="rect">
              <a:avLst/>
            </a:prstGeom>
            <a:solidFill>
              <a:srgbClr val="AEBAD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235" name="Raggruppa"/>
            <p:cNvGrpSpPr/>
            <p:nvPr/>
          </p:nvGrpSpPr>
          <p:grpSpPr>
            <a:xfrm>
              <a:off x="2969207" y="1628365"/>
              <a:ext cx="2171154" cy="1302692"/>
              <a:chOff x="0" y="0"/>
              <a:chExt cx="2171152" cy="1302691"/>
            </a:xfrm>
          </p:grpSpPr>
          <p:sp>
            <p:nvSpPr>
              <p:cNvPr id="233" name="Rettangolo arrotondato"/>
              <p:cNvSpPr/>
              <p:nvPr/>
            </p:nvSpPr>
            <p:spPr>
              <a:xfrm>
                <a:off x="0" y="0"/>
                <a:ext cx="2171153" cy="1302692"/>
              </a:xfrm>
              <a:prstGeom prst="roundRect">
                <a:avLst>
                  <a:gd name="adj" fmla="val 9707"/>
                </a:avLst>
              </a:prstGeom>
              <a:solidFill>
                <a:schemeClr val="accent2">
                  <a:hueOff val="258623"/>
                  <a:satOff val="16006"/>
                  <a:lumOff val="-25223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34" name="Colloquio personale"/>
              <p:cNvSpPr txBox="1"/>
              <p:nvPr/>
            </p:nvSpPr>
            <p:spPr>
              <a:xfrm>
                <a:off x="38154" y="462847"/>
                <a:ext cx="2094845" cy="376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7150" tIns="57150" rIns="57150" bIns="57150" numCol="1" anchor="ctr">
                <a:noAutofit/>
              </a:bodyPr>
              <a:lstStyle>
                <a:lvl1pPr algn="ctr" defTabSz="666750">
                  <a:lnSpc>
                    <a:spcPct val="90000"/>
                  </a:lnSpc>
                  <a:spcBef>
                    <a:spcPts val="600"/>
                  </a:spcBef>
                  <a:defRPr b="1" sz="1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Colloquio personale</a:t>
                </a:r>
              </a:p>
            </p:txBody>
          </p:sp>
        </p:grpSp>
        <p:sp>
          <p:nvSpPr>
            <p:cNvPr id="236" name="Rettangolo"/>
            <p:cNvSpPr/>
            <p:nvPr/>
          </p:nvSpPr>
          <p:spPr>
            <a:xfrm>
              <a:off x="3410264" y="220528"/>
              <a:ext cx="2880809" cy="195405"/>
            </a:xfrm>
            <a:prstGeom prst="rect">
              <a:avLst/>
            </a:prstGeom>
            <a:solidFill>
              <a:srgbClr val="AEBAD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239" name="Raggruppa"/>
            <p:cNvGrpSpPr/>
            <p:nvPr/>
          </p:nvGrpSpPr>
          <p:grpSpPr>
            <a:xfrm>
              <a:off x="2969207" y="0"/>
              <a:ext cx="2171154" cy="1302692"/>
              <a:chOff x="0" y="0"/>
              <a:chExt cx="2171152" cy="1302691"/>
            </a:xfrm>
          </p:grpSpPr>
          <p:sp>
            <p:nvSpPr>
              <p:cNvPr id="237" name="Rettangolo arrotondato"/>
              <p:cNvSpPr/>
              <p:nvPr/>
            </p:nvSpPr>
            <p:spPr>
              <a:xfrm>
                <a:off x="0" y="0"/>
                <a:ext cx="2171153" cy="1302692"/>
              </a:xfrm>
              <a:prstGeom prst="roundRect">
                <a:avLst>
                  <a:gd name="adj" fmla="val 9707"/>
                </a:avLst>
              </a:prstGeom>
              <a:solidFill>
                <a:schemeClr val="accent2">
                  <a:hueOff val="258623"/>
                  <a:satOff val="16006"/>
                  <a:lumOff val="-25223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38" name="Definizione della procedura"/>
              <p:cNvSpPr txBox="1"/>
              <p:nvPr/>
            </p:nvSpPr>
            <p:spPr>
              <a:xfrm>
                <a:off x="38154" y="355257"/>
                <a:ext cx="2094845" cy="6717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7150" tIns="57150" rIns="57150" bIns="57150" numCol="1" anchor="ctr">
                <a:noAutofit/>
              </a:bodyPr>
              <a:lstStyle>
                <a:lvl1pPr algn="ctr" defTabSz="666750">
                  <a:lnSpc>
                    <a:spcPct val="90000"/>
                  </a:lnSpc>
                  <a:spcBef>
                    <a:spcPts val="600"/>
                  </a:spcBef>
                  <a:defRPr b="1" sz="1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Definizione della procedura</a:t>
                </a:r>
              </a:p>
            </p:txBody>
          </p:sp>
        </p:grpSp>
        <p:sp>
          <p:nvSpPr>
            <p:cNvPr id="240" name="Rettangolo"/>
            <p:cNvSpPr/>
            <p:nvPr/>
          </p:nvSpPr>
          <p:spPr>
            <a:xfrm rot="5400000">
              <a:off x="5483716" y="1034710"/>
              <a:ext cx="1621539" cy="195405"/>
            </a:xfrm>
            <a:prstGeom prst="rect">
              <a:avLst/>
            </a:prstGeom>
            <a:solidFill>
              <a:srgbClr val="AEBAD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243" name="Raggruppa"/>
            <p:cNvGrpSpPr/>
            <p:nvPr/>
          </p:nvGrpSpPr>
          <p:grpSpPr>
            <a:xfrm>
              <a:off x="5856842" y="0"/>
              <a:ext cx="2171154" cy="1302692"/>
              <a:chOff x="0" y="0"/>
              <a:chExt cx="2171152" cy="1302691"/>
            </a:xfrm>
          </p:grpSpPr>
          <p:sp>
            <p:nvSpPr>
              <p:cNvPr id="241" name="Rettangolo arrotondato"/>
              <p:cNvSpPr/>
              <p:nvPr/>
            </p:nvSpPr>
            <p:spPr>
              <a:xfrm>
                <a:off x="0" y="0"/>
                <a:ext cx="2171153" cy="1302692"/>
              </a:xfrm>
              <a:prstGeom prst="roundRect">
                <a:avLst>
                  <a:gd name="adj" fmla="val 9707"/>
                </a:avLst>
              </a:prstGeom>
              <a:solidFill>
                <a:schemeClr val="accent2">
                  <a:hueOff val="258623"/>
                  <a:satOff val="16006"/>
                  <a:lumOff val="-25223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42" name="Eventuale sospensione della domanda o riconvocazione"/>
              <p:cNvSpPr txBox="1"/>
              <p:nvPr/>
            </p:nvSpPr>
            <p:spPr>
              <a:xfrm>
                <a:off x="38154" y="103204"/>
                <a:ext cx="2094845" cy="10962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7150" tIns="57150" rIns="57150" bIns="57150" numCol="1" anchor="ctr">
                <a:noAutofit/>
              </a:bodyPr>
              <a:lstStyle>
                <a:lvl1pPr algn="ctr" defTabSz="666750">
                  <a:lnSpc>
                    <a:spcPct val="90000"/>
                  </a:lnSpc>
                  <a:spcBef>
                    <a:spcPts val="600"/>
                  </a:spcBef>
                  <a:defRPr b="1" sz="1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Eventuale sospensione della domanda o riconvocazione</a:t>
                </a:r>
              </a:p>
            </p:txBody>
          </p:sp>
        </p:grpSp>
        <p:sp>
          <p:nvSpPr>
            <p:cNvPr id="244" name="Rettangolo"/>
            <p:cNvSpPr/>
            <p:nvPr/>
          </p:nvSpPr>
          <p:spPr>
            <a:xfrm rot="5400000">
              <a:off x="5483716" y="2663076"/>
              <a:ext cx="1621539" cy="195404"/>
            </a:xfrm>
            <a:prstGeom prst="rect">
              <a:avLst/>
            </a:prstGeom>
            <a:solidFill>
              <a:srgbClr val="AEBAD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247" name="Raggruppa"/>
            <p:cNvGrpSpPr/>
            <p:nvPr/>
          </p:nvGrpSpPr>
          <p:grpSpPr>
            <a:xfrm>
              <a:off x="5856842" y="1628365"/>
              <a:ext cx="2171154" cy="1302692"/>
              <a:chOff x="0" y="0"/>
              <a:chExt cx="2171152" cy="1302691"/>
            </a:xfrm>
          </p:grpSpPr>
          <p:sp>
            <p:nvSpPr>
              <p:cNvPr id="245" name="Rettangolo arrotondato"/>
              <p:cNvSpPr/>
              <p:nvPr/>
            </p:nvSpPr>
            <p:spPr>
              <a:xfrm>
                <a:off x="0" y="0"/>
                <a:ext cx="2171153" cy="1302692"/>
              </a:xfrm>
              <a:prstGeom prst="roundRect">
                <a:avLst>
                  <a:gd name="adj" fmla="val 9707"/>
                </a:avLst>
              </a:prstGeom>
              <a:solidFill>
                <a:schemeClr val="accent2">
                  <a:hueOff val="258623"/>
                  <a:satOff val="16006"/>
                  <a:lumOff val="-25223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46" name="Decisione collegiale"/>
              <p:cNvSpPr txBox="1"/>
              <p:nvPr/>
            </p:nvSpPr>
            <p:spPr>
              <a:xfrm>
                <a:off x="38154" y="394360"/>
                <a:ext cx="2094845" cy="3853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7150" tIns="57150" rIns="57150" bIns="57150" numCol="1" anchor="ctr">
                <a:noAutofit/>
              </a:bodyPr>
              <a:lstStyle>
                <a:lvl1pPr algn="ctr" defTabSz="666750">
                  <a:lnSpc>
                    <a:spcPct val="90000"/>
                  </a:lnSpc>
                  <a:spcBef>
                    <a:spcPts val="600"/>
                  </a:spcBef>
                  <a:defRPr b="1" sz="1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Decisione collegiale</a:t>
                </a:r>
              </a:p>
            </p:txBody>
          </p:sp>
        </p:grpSp>
        <p:sp>
          <p:nvSpPr>
            <p:cNvPr id="248" name="Notifica esito"/>
            <p:cNvSpPr/>
            <p:nvPr/>
          </p:nvSpPr>
          <p:spPr>
            <a:xfrm>
              <a:off x="5856842" y="3256730"/>
              <a:ext cx="2171154" cy="1302693"/>
            </a:xfrm>
            <a:prstGeom prst="roundRect">
              <a:avLst>
                <a:gd name="adj" fmla="val 9707"/>
              </a:avLst>
            </a:prstGeom>
            <a:solidFill>
              <a:schemeClr val="accent2">
                <a:hueOff val="258623"/>
                <a:satOff val="16006"/>
                <a:lumOff val="-25223"/>
              </a:schemeClr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 defTabSz="666750">
                <a:lnSpc>
                  <a:spcPct val="90000"/>
                </a:lnSpc>
                <a:spcBef>
                  <a:spcPts val="600"/>
                </a:spcBef>
                <a:defRPr b="1" sz="1900">
                  <a:solidFill>
                    <a:srgbClr val="FFFFFF"/>
                  </a:solidFill>
                </a:defRPr>
              </a:lvl1pPr>
            </a:lstStyle>
            <a:p>
              <a:pPr/>
              <a:r>
                <a:t>Notifica esito</a:t>
              </a:r>
            </a:p>
          </p:txBody>
        </p:sp>
      </p:grpSp>
      <p:pic>
        <p:nvPicPr>
          <p:cNvPr id="250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La Commissione Territoriale per il riconoscimento della protezione internazionale - meccanismi di decisione e risorse"/>
          <p:cNvSpPr txBox="1"/>
          <p:nvPr>
            <p:ph type="title"/>
          </p:nvPr>
        </p:nvSpPr>
        <p:spPr>
          <a:xfrm>
            <a:off x="838200" y="365125"/>
            <a:ext cx="9905231" cy="849070"/>
          </a:xfrm>
          <a:prstGeom prst="rect">
            <a:avLst/>
          </a:prstGeom>
        </p:spPr>
        <p:txBody>
          <a:bodyPr/>
          <a:lstStyle>
            <a:lvl1pPr defTabSz="813816">
              <a:defRPr b="1" sz="2848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La Commissione Territoriale per il riconoscimento della protezione internazionale - meccanismi di decisione e risorse</a:t>
            </a:r>
          </a:p>
        </p:txBody>
      </p:sp>
      <p:grpSp>
        <p:nvGrpSpPr>
          <p:cNvPr id="269" name="Raggruppa"/>
          <p:cNvGrpSpPr/>
          <p:nvPr/>
        </p:nvGrpSpPr>
        <p:grpSpPr>
          <a:xfrm>
            <a:off x="1366845" y="134692"/>
            <a:ext cx="17469675" cy="5745028"/>
            <a:chOff x="0" y="0"/>
            <a:chExt cx="17469674" cy="5745026"/>
          </a:xfrm>
        </p:grpSpPr>
        <p:grpSp>
          <p:nvGrpSpPr>
            <p:cNvPr id="255" name="Raggruppa"/>
            <p:cNvGrpSpPr/>
            <p:nvPr/>
          </p:nvGrpSpPr>
          <p:grpSpPr>
            <a:xfrm>
              <a:off x="0" y="1200248"/>
              <a:ext cx="2081110" cy="2081111"/>
              <a:chOff x="0" y="0"/>
              <a:chExt cx="2081109" cy="2081109"/>
            </a:xfrm>
          </p:grpSpPr>
          <p:sp>
            <p:nvSpPr>
              <p:cNvPr id="253" name="Cerchio"/>
              <p:cNvSpPr/>
              <p:nvPr/>
            </p:nvSpPr>
            <p:spPr>
              <a:xfrm>
                <a:off x="0" y="0"/>
                <a:ext cx="2081110" cy="2081110"/>
              </a:xfrm>
              <a:prstGeom prst="ellipse">
                <a:avLst/>
              </a:prstGeom>
              <a:gradFill flip="none" rotWithShape="1">
                <a:gsLst>
                  <a:gs pos="0">
                    <a:srgbClr val="53699C"/>
                  </a:gs>
                  <a:gs pos="50000">
                    <a:srgbClr val="2D5294"/>
                  </a:gs>
                  <a:gs pos="100000">
                    <a:srgbClr val="244787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7112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54" name="Focal point COI"/>
              <p:cNvSpPr txBox="1"/>
              <p:nvPr/>
            </p:nvSpPr>
            <p:spPr>
              <a:xfrm>
                <a:off x="150323" y="915658"/>
                <a:ext cx="1780464" cy="2497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0320" tIns="20320" rIns="20320" bIns="20320" numCol="1" anchor="ctr">
                <a:spAutoFit/>
              </a:bodyPr>
              <a:lstStyle>
                <a:lvl1pPr algn="ctr" defTabSz="711200">
                  <a:lnSpc>
                    <a:spcPct val="90000"/>
                  </a:lnSpc>
                  <a:spcBef>
                    <a:spcPts val="600"/>
                  </a:spcBef>
                  <a:defRPr b="1" sz="16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Focal point COI</a:t>
                </a:r>
              </a:p>
            </p:txBody>
          </p:sp>
        </p:grpSp>
        <p:sp>
          <p:nvSpPr>
            <p:cNvPr id="256" name="Rettangolo"/>
            <p:cNvSpPr/>
            <p:nvPr/>
          </p:nvSpPr>
          <p:spPr>
            <a:xfrm>
              <a:off x="2410090" y="2098855"/>
              <a:ext cx="887057" cy="283897"/>
            </a:xfrm>
            <a:prstGeom prst="rect">
              <a:avLst/>
            </a:prstGeom>
            <a:solidFill>
              <a:srgbClr val="416DB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ts val="700"/>
                </a:spcBef>
                <a:defRPr sz="13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259" name="Raggruppa"/>
            <p:cNvGrpSpPr/>
            <p:nvPr/>
          </p:nvGrpSpPr>
          <p:grpSpPr>
            <a:xfrm>
              <a:off x="3626127" y="1200248"/>
              <a:ext cx="2081111" cy="2081111"/>
              <a:chOff x="0" y="0"/>
              <a:chExt cx="2081109" cy="2081109"/>
            </a:xfrm>
          </p:grpSpPr>
          <p:sp>
            <p:nvSpPr>
              <p:cNvPr id="257" name="Cerchio"/>
              <p:cNvSpPr/>
              <p:nvPr/>
            </p:nvSpPr>
            <p:spPr>
              <a:xfrm>
                <a:off x="0" y="0"/>
                <a:ext cx="2081110" cy="2081110"/>
              </a:xfrm>
              <a:prstGeom prst="ellipse">
                <a:avLst/>
              </a:prstGeom>
              <a:gradFill flip="none" rotWithShape="1">
                <a:gsLst>
                  <a:gs pos="0">
                    <a:srgbClr val="93A5D3"/>
                  </a:gs>
                  <a:gs pos="50000">
                    <a:srgbClr val="8298D1"/>
                  </a:gs>
                  <a:gs pos="100000">
                    <a:srgbClr val="6E85B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7112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58" name="Focal point Med COI"/>
              <p:cNvSpPr txBox="1"/>
              <p:nvPr/>
            </p:nvSpPr>
            <p:spPr>
              <a:xfrm>
                <a:off x="141070" y="915658"/>
                <a:ext cx="1798970" cy="2497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0320" tIns="20320" rIns="20320" bIns="20320" numCol="1" anchor="ctr">
                <a:spAutoFit/>
              </a:bodyPr>
              <a:lstStyle>
                <a:lvl1pPr algn="ctr" defTabSz="711200">
                  <a:lnSpc>
                    <a:spcPct val="90000"/>
                  </a:lnSpc>
                  <a:spcBef>
                    <a:spcPts val="600"/>
                  </a:spcBef>
                  <a:defRPr b="1" sz="16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Focal point Med COI</a:t>
                </a:r>
              </a:p>
            </p:txBody>
          </p:sp>
        </p:grpSp>
        <p:sp>
          <p:nvSpPr>
            <p:cNvPr id="260" name="Rettangolo"/>
            <p:cNvSpPr/>
            <p:nvPr/>
          </p:nvSpPr>
          <p:spPr>
            <a:xfrm>
              <a:off x="6036217" y="2098855"/>
              <a:ext cx="887057" cy="283897"/>
            </a:xfrm>
            <a:prstGeom prst="rect">
              <a:avLst/>
            </a:prstGeom>
            <a:solidFill>
              <a:srgbClr val="C1C9E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ts val="700"/>
                </a:spcBef>
                <a:defRPr sz="1300"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263" name="Raggruppa"/>
            <p:cNvGrpSpPr/>
            <p:nvPr/>
          </p:nvGrpSpPr>
          <p:grpSpPr>
            <a:xfrm>
              <a:off x="7252254" y="1200248"/>
              <a:ext cx="2081111" cy="2081111"/>
              <a:chOff x="0" y="0"/>
              <a:chExt cx="2081109" cy="2081109"/>
            </a:xfrm>
          </p:grpSpPr>
          <p:sp>
            <p:nvSpPr>
              <p:cNvPr id="261" name="Cerchio"/>
              <p:cNvSpPr/>
              <p:nvPr/>
            </p:nvSpPr>
            <p:spPr>
              <a:xfrm>
                <a:off x="0" y="0"/>
                <a:ext cx="2081110" cy="2081110"/>
              </a:xfrm>
              <a:prstGeom prst="ellipse">
                <a:avLst/>
              </a:prstGeom>
              <a:gradFill flip="none" rotWithShape="1">
                <a:gsLst>
                  <a:gs pos="0">
                    <a:srgbClr val="93A5D3"/>
                  </a:gs>
                  <a:gs pos="50000">
                    <a:srgbClr val="8298D1"/>
                  </a:gs>
                  <a:gs pos="100000">
                    <a:srgbClr val="6E85B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7112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62" name="Focal point Tratta / GBV"/>
              <p:cNvSpPr txBox="1"/>
              <p:nvPr/>
            </p:nvSpPr>
            <p:spPr>
              <a:xfrm>
                <a:off x="304772" y="799115"/>
                <a:ext cx="1471567" cy="4828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0320" tIns="20320" rIns="20320" bIns="20320" numCol="1" anchor="ctr">
                <a:spAutoFit/>
              </a:bodyPr>
              <a:lstStyle>
                <a:lvl1pPr algn="ctr" defTabSz="711200">
                  <a:lnSpc>
                    <a:spcPct val="90000"/>
                  </a:lnSpc>
                  <a:spcBef>
                    <a:spcPts val="600"/>
                  </a:spcBef>
                  <a:defRPr b="1" sz="16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Focal point Tratta / GBV</a:t>
                </a:r>
              </a:p>
            </p:txBody>
          </p:sp>
        </p:grpSp>
        <p:grpSp>
          <p:nvGrpSpPr>
            <p:cNvPr id="268" name="Raggruppa"/>
            <p:cNvGrpSpPr/>
            <p:nvPr/>
          </p:nvGrpSpPr>
          <p:grpSpPr>
            <a:xfrm>
              <a:off x="928322" y="0"/>
              <a:ext cx="16541353" cy="5745027"/>
              <a:chOff x="-2697804" y="0"/>
              <a:chExt cx="16541351" cy="5745027"/>
            </a:xfrm>
          </p:grpSpPr>
          <p:sp>
            <p:nvSpPr>
              <p:cNvPr id="264" name="Cerchio"/>
              <p:cNvSpPr/>
              <p:nvPr/>
            </p:nvSpPr>
            <p:spPr>
              <a:xfrm>
                <a:off x="-2697805" y="3663917"/>
                <a:ext cx="2081111" cy="2081111"/>
              </a:xfrm>
              <a:prstGeom prst="ellipse">
                <a:avLst/>
              </a:prstGeom>
              <a:blipFill rotWithShape="1">
                <a:blip r:embed="rId2"/>
                <a:srcRect l="0" t="0" r="0" b="0"/>
                <a:tile tx="0" ty="0" sx="100000" sy="100000" flip="none" algn="tl"/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7112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65" name="Formazione continua"/>
              <p:cNvSpPr txBox="1"/>
              <p:nvPr/>
            </p:nvSpPr>
            <p:spPr>
              <a:xfrm>
                <a:off x="-2556734" y="4375342"/>
                <a:ext cx="1798970" cy="6582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0320" tIns="20320" rIns="20320" bIns="20320" numCol="1" anchor="ctr">
                <a:spAutoFit/>
              </a:bodyPr>
              <a:lstStyle>
                <a:lvl1pPr algn="ctr" defTabSz="711200">
                  <a:lnSpc>
                    <a:spcPct val="90000"/>
                  </a:lnSpc>
                  <a:spcBef>
                    <a:spcPts val="600"/>
                  </a:spcBef>
                  <a:defRPr b="1" sz="2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Formazione continua</a:t>
                </a:r>
              </a:p>
            </p:txBody>
          </p:sp>
          <p:sp>
            <p:nvSpPr>
              <p:cNvPr id="266" name="Cerchio"/>
              <p:cNvSpPr/>
              <p:nvPr/>
            </p:nvSpPr>
            <p:spPr>
              <a:xfrm>
                <a:off x="11762437" y="0"/>
                <a:ext cx="2081111" cy="2081110"/>
              </a:xfrm>
              <a:prstGeom prst="ellipse">
                <a:avLst/>
              </a:prstGeom>
              <a:gradFill flip="none" rotWithShape="1">
                <a:gsLst>
                  <a:gs pos="0">
                    <a:srgbClr val="93A5D3"/>
                  </a:gs>
                  <a:gs pos="50000">
                    <a:srgbClr val="8298D1"/>
                  </a:gs>
                  <a:gs pos="100000">
                    <a:srgbClr val="6E85BD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7112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67" name="Scenari attuali del sistema delle Commissioni Territoriali…"/>
              <p:cNvSpPr/>
              <p:nvPr/>
            </p:nvSpPr>
            <p:spPr>
              <a:xfrm>
                <a:off x="1874961" y="3603538"/>
                <a:ext cx="3544888" cy="19411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958" y="0"/>
                    </a:moveTo>
                    <a:cubicBezTo>
                      <a:pt x="2631" y="0"/>
                      <a:pt x="2365" y="486"/>
                      <a:pt x="2365" y="1082"/>
                    </a:cubicBezTo>
                    <a:lnTo>
                      <a:pt x="2365" y="8638"/>
                    </a:lnTo>
                    <a:lnTo>
                      <a:pt x="0" y="10798"/>
                    </a:lnTo>
                    <a:lnTo>
                      <a:pt x="2365" y="12957"/>
                    </a:lnTo>
                    <a:lnTo>
                      <a:pt x="2365" y="20518"/>
                    </a:lnTo>
                    <a:cubicBezTo>
                      <a:pt x="2365" y="21114"/>
                      <a:pt x="2631" y="21600"/>
                      <a:pt x="2958" y="21600"/>
                    </a:cubicBezTo>
                    <a:lnTo>
                      <a:pt x="21008" y="21600"/>
                    </a:lnTo>
                    <a:cubicBezTo>
                      <a:pt x="21334" y="21600"/>
                      <a:pt x="21600" y="21114"/>
                      <a:pt x="21600" y="20518"/>
                    </a:cubicBezTo>
                    <a:lnTo>
                      <a:pt x="21600" y="1082"/>
                    </a:lnTo>
                    <a:cubicBezTo>
                      <a:pt x="21600" y="486"/>
                      <a:pt x="21334" y="0"/>
                      <a:pt x="21008" y="0"/>
                    </a:cubicBezTo>
                    <a:lnTo>
                      <a:pt x="2958" y="0"/>
                    </a:lnTo>
                    <a:close/>
                  </a:path>
                </a:pathLst>
              </a:custGeom>
              <a:solidFill>
                <a:schemeClr val="accent2">
                  <a:hueOff val="258623"/>
                  <a:satOff val="16006"/>
                  <a:lumOff val="-25223"/>
                </a:schemeClr>
              </a:solidFill>
              <a:ln w="12700" cap="flat">
                <a:solidFill>
                  <a:srgbClr val="4472C4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>
                  <a:defRPr b="1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Scenari attuali del sistema delle Commissioni Territoriali… </a:t>
                </a:r>
              </a:p>
            </p:txBody>
          </p:sp>
        </p:grpSp>
      </p:grpSp>
      <p:pic>
        <p:nvPicPr>
          <p:cNvPr id="270" name="Intestazione ASPIRE.jpeg" descr="Intestazione ASPIRE.jpeg"/>
          <p:cNvPicPr>
            <a:picLocks noChangeAspect="1"/>
          </p:cNvPicPr>
          <p:nvPr/>
        </p:nvPicPr>
        <p:blipFill>
          <a:blip r:embed="rId3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rofili procedurali complessi nella rilevazione precoce delle vulnerabilità"/>
          <p:cNvSpPr txBox="1"/>
          <p:nvPr>
            <p:ph type="title"/>
          </p:nvPr>
        </p:nvSpPr>
        <p:spPr>
          <a:xfrm>
            <a:off x="838200" y="365125"/>
            <a:ext cx="9995738" cy="1009245"/>
          </a:xfrm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Profili procedurali complessi nella rilevazione precoce delle vulnerabilità</a:t>
            </a:r>
          </a:p>
        </p:txBody>
      </p:sp>
      <p:grpSp>
        <p:nvGrpSpPr>
          <p:cNvPr id="285" name="Raggruppa"/>
          <p:cNvGrpSpPr/>
          <p:nvPr/>
        </p:nvGrpSpPr>
        <p:grpSpPr>
          <a:xfrm>
            <a:off x="918258" y="1498531"/>
            <a:ext cx="10355484" cy="4546561"/>
            <a:chOff x="0" y="0"/>
            <a:chExt cx="10355482" cy="4546559"/>
          </a:xfrm>
        </p:grpSpPr>
        <p:grpSp>
          <p:nvGrpSpPr>
            <p:cNvPr id="275" name="Raggruppa"/>
            <p:cNvGrpSpPr/>
            <p:nvPr/>
          </p:nvGrpSpPr>
          <p:grpSpPr>
            <a:xfrm>
              <a:off x="0" y="0"/>
              <a:ext cx="3216883" cy="2008309"/>
              <a:chOff x="0" y="0"/>
              <a:chExt cx="3216882" cy="2008308"/>
            </a:xfrm>
          </p:grpSpPr>
          <p:sp>
            <p:nvSpPr>
              <p:cNvPr id="273" name="Rettangolo arrotondato"/>
              <p:cNvSpPr/>
              <p:nvPr/>
            </p:nvSpPr>
            <p:spPr>
              <a:xfrm>
                <a:off x="0" y="0"/>
                <a:ext cx="3216883" cy="2008309"/>
              </a:xfrm>
              <a:prstGeom prst="roundRect">
                <a:avLst>
                  <a:gd name="adj" fmla="val 16026"/>
                </a:avLst>
              </a:prstGeom>
              <a:solidFill>
                <a:schemeClr val="accent2">
                  <a:hueOff val="167855"/>
                  <a:satOff val="17755"/>
                  <a:lumOff val="-1667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112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4" name="Nuove procedure accelerate"/>
              <p:cNvSpPr txBox="1"/>
              <p:nvPr/>
            </p:nvSpPr>
            <p:spPr>
              <a:xfrm>
                <a:off x="167080" y="222600"/>
                <a:ext cx="2882722" cy="16155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7625" tIns="47625" rIns="47625" bIns="47625" numCol="1" anchor="ctr">
                <a:noAutofit/>
              </a:bodyPr>
              <a:lstStyle>
                <a:lvl1pPr algn="ctr" defTabSz="1111250">
                  <a:lnSpc>
                    <a:spcPct val="90000"/>
                  </a:lnSpc>
                  <a:spcBef>
                    <a:spcPts val="1000"/>
                  </a:spcBef>
                  <a:defRPr b="1" sz="2500"/>
                </a:lvl1pPr>
              </a:lstStyle>
              <a:p>
                <a:pPr/>
                <a:r>
                  <a:t>Nuove procedure accelerate</a:t>
                </a:r>
              </a:p>
            </p:txBody>
          </p:sp>
        </p:grpSp>
        <p:grpSp>
          <p:nvGrpSpPr>
            <p:cNvPr id="278" name="Raggruppa"/>
            <p:cNvGrpSpPr/>
            <p:nvPr/>
          </p:nvGrpSpPr>
          <p:grpSpPr>
            <a:xfrm>
              <a:off x="5711032" y="0"/>
              <a:ext cx="3216883" cy="2008309"/>
              <a:chOff x="0" y="0"/>
              <a:chExt cx="3216882" cy="2008308"/>
            </a:xfrm>
          </p:grpSpPr>
          <p:sp>
            <p:nvSpPr>
              <p:cNvPr id="276" name="Rettangolo arrotondato"/>
              <p:cNvSpPr/>
              <p:nvPr/>
            </p:nvSpPr>
            <p:spPr>
              <a:xfrm>
                <a:off x="0" y="0"/>
                <a:ext cx="3216883" cy="2008309"/>
              </a:xfrm>
              <a:prstGeom prst="roundRect">
                <a:avLst>
                  <a:gd name="adj" fmla="val 16026"/>
                </a:avLst>
              </a:prstGeom>
              <a:solidFill>
                <a:schemeClr val="accent2">
                  <a:hueOff val="167855"/>
                  <a:satOff val="17755"/>
                  <a:lumOff val="-1667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112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7" name="Nuove procedure di frontiera"/>
              <p:cNvSpPr txBox="1"/>
              <p:nvPr/>
            </p:nvSpPr>
            <p:spPr>
              <a:xfrm>
                <a:off x="167080" y="222600"/>
                <a:ext cx="2882722" cy="16155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7625" tIns="47625" rIns="47625" bIns="47625" numCol="1" anchor="ctr">
                <a:noAutofit/>
              </a:bodyPr>
              <a:lstStyle>
                <a:lvl1pPr algn="ctr" defTabSz="1111250">
                  <a:lnSpc>
                    <a:spcPct val="90000"/>
                  </a:lnSpc>
                  <a:spcBef>
                    <a:spcPts val="1000"/>
                  </a:spcBef>
                  <a:defRPr b="1" sz="2500"/>
                </a:lvl1pPr>
              </a:lstStyle>
              <a:p>
                <a:pPr/>
                <a:r>
                  <a:t>Nuove procedure di frontiera</a:t>
                </a:r>
              </a:p>
            </p:txBody>
          </p:sp>
        </p:grpSp>
        <p:grpSp>
          <p:nvGrpSpPr>
            <p:cNvPr id="281" name="Raggruppa"/>
            <p:cNvGrpSpPr/>
            <p:nvPr/>
          </p:nvGrpSpPr>
          <p:grpSpPr>
            <a:xfrm>
              <a:off x="1047410" y="2538251"/>
              <a:ext cx="5155737" cy="2008309"/>
              <a:chOff x="0" y="0"/>
              <a:chExt cx="5155735" cy="2008308"/>
            </a:xfrm>
          </p:grpSpPr>
          <p:sp>
            <p:nvSpPr>
              <p:cNvPr id="279" name="Rettangolo arrotondato"/>
              <p:cNvSpPr/>
              <p:nvPr/>
            </p:nvSpPr>
            <p:spPr>
              <a:xfrm>
                <a:off x="0" y="0"/>
                <a:ext cx="5155736" cy="2008309"/>
              </a:xfrm>
              <a:prstGeom prst="roundRect">
                <a:avLst>
                  <a:gd name="adj" fmla="val 16026"/>
                </a:avLst>
              </a:prstGeom>
              <a:solidFill>
                <a:schemeClr val="accent3">
                  <a:hueOff val="914337"/>
                  <a:satOff val="31515"/>
                  <a:lumOff val="-30790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112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0" name="Lista Paesi di origine designati come sicuri"/>
              <p:cNvSpPr txBox="1"/>
              <p:nvPr/>
            </p:nvSpPr>
            <p:spPr>
              <a:xfrm>
                <a:off x="849088" y="222600"/>
                <a:ext cx="3511615" cy="16155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7625" tIns="47625" rIns="47625" bIns="47625" numCol="1" anchor="ctr">
                <a:noAutofit/>
              </a:bodyPr>
              <a:lstStyle>
                <a:lvl1pPr algn="ctr" defTabSz="1111250">
                  <a:lnSpc>
                    <a:spcPct val="90000"/>
                  </a:lnSpc>
                  <a:spcBef>
                    <a:spcPts val="1000"/>
                  </a:spcBef>
                  <a:defRPr b="1" sz="25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Lista Paesi di origine designati come sicuri</a:t>
                </a:r>
              </a:p>
            </p:txBody>
          </p:sp>
        </p:grpSp>
        <p:grpSp>
          <p:nvGrpSpPr>
            <p:cNvPr id="284" name="Raggruppa"/>
            <p:cNvGrpSpPr/>
            <p:nvPr/>
          </p:nvGrpSpPr>
          <p:grpSpPr>
            <a:xfrm>
              <a:off x="7138600" y="2313822"/>
              <a:ext cx="3216883" cy="2008309"/>
              <a:chOff x="0" y="0"/>
              <a:chExt cx="3216882" cy="2008308"/>
            </a:xfrm>
          </p:grpSpPr>
          <p:sp>
            <p:nvSpPr>
              <p:cNvPr id="282" name="Rettangolo arrotondato"/>
              <p:cNvSpPr/>
              <p:nvPr/>
            </p:nvSpPr>
            <p:spPr>
              <a:xfrm>
                <a:off x="0" y="0"/>
                <a:ext cx="3216883" cy="2008309"/>
              </a:xfrm>
              <a:prstGeom prst="roundRect">
                <a:avLst>
                  <a:gd name="adj" fmla="val 16026"/>
                </a:avLst>
              </a:prstGeom>
              <a:solidFill>
                <a:schemeClr val="accent2">
                  <a:hueOff val="167855"/>
                  <a:satOff val="17755"/>
                  <a:lumOff val="-16671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1125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3" name="Interviste da remoto + Interviste videoregistrate (art. 14 DL 25/2008)"/>
              <p:cNvSpPr txBox="1"/>
              <p:nvPr/>
            </p:nvSpPr>
            <p:spPr>
              <a:xfrm>
                <a:off x="167080" y="222600"/>
                <a:ext cx="2882722" cy="16155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7625" tIns="47625" rIns="47625" bIns="47625" numCol="1" anchor="ctr">
                <a:noAutofit/>
              </a:bodyPr>
              <a:lstStyle/>
              <a:p>
                <a:pPr algn="just" defTabSz="1111250">
                  <a:lnSpc>
                    <a:spcPct val="90000"/>
                  </a:lnSpc>
                  <a:spcBef>
                    <a:spcPts val="1000"/>
                  </a:spcBef>
                  <a:defRPr b="1" sz="2000"/>
                </a:pPr>
                <a:r>
                  <a:t>Interviste da remoto + Interviste videoregistrate </a:t>
                </a:r>
                <a:r>
                  <a:rPr sz="1500"/>
                  <a:t>(art. 14 DL 25/2008)</a:t>
                </a:r>
              </a:p>
            </p:txBody>
          </p:sp>
        </p:grpSp>
      </p:grpSp>
      <p:pic>
        <p:nvPicPr>
          <p:cNvPr id="286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aesi di origine designati come sicuri - ITALIA"/>
          <p:cNvSpPr txBox="1"/>
          <p:nvPr>
            <p:ph type="title"/>
          </p:nvPr>
        </p:nvSpPr>
        <p:spPr>
          <a:xfrm>
            <a:off x="838200" y="365125"/>
            <a:ext cx="10515600" cy="944523"/>
          </a:xfrm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Paesi di origine designati come sicuri - ITALIA</a:t>
            </a:r>
          </a:p>
        </p:txBody>
      </p:sp>
      <p:grpSp>
        <p:nvGrpSpPr>
          <p:cNvPr id="291" name="Raggruppa"/>
          <p:cNvGrpSpPr/>
          <p:nvPr/>
        </p:nvGrpSpPr>
        <p:grpSpPr>
          <a:xfrm>
            <a:off x="718058" y="1602898"/>
            <a:ext cx="4426638" cy="1987792"/>
            <a:chOff x="0" y="0"/>
            <a:chExt cx="4426637" cy="1987790"/>
          </a:xfrm>
        </p:grpSpPr>
        <p:sp>
          <p:nvSpPr>
            <p:cNvPr id="289" name="Rettangolo arrotondato"/>
            <p:cNvSpPr/>
            <p:nvPr/>
          </p:nvSpPr>
          <p:spPr>
            <a:xfrm>
              <a:off x="0" y="0"/>
              <a:ext cx="4426638" cy="1987791"/>
            </a:xfrm>
            <a:prstGeom prst="roundRect">
              <a:avLst>
                <a:gd name="adj" fmla="val 13902"/>
              </a:avLst>
            </a:prstGeom>
            <a:solidFill>
              <a:schemeClr val="accent3">
                <a:hueOff val="914337"/>
                <a:satOff val="31515"/>
                <a:lumOff val="-30790"/>
              </a:schemeClr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1111250">
                <a:lnSpc>
                  <a:spcPct val="90000"/>
                </a:lnSpc>
                <a:spcBef>
                  <a:spcPts val="1100"/>
                </a:spcBef>
                <a:defRPr sz="2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0" name="Lista Paesi di origine designati come sicuri"/>
            <p:cNvSpPr txBox="1"/>
            <p:nvPr/>
          </p:nvSpPr>
          <p:spPr>
            <a:xfrm>
              <a:off x="151493" y="138166"/>
              <a:ext cx="4123651" cy="17114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7625" tIns="47625" rIns="47625" bIns="47625" numCol="1" anchor="ctr">
              <a:noAutofit/>
            </a:bodyPr>
            <a:lstStyle>
              <a:lvl1pPr algn="just" defTabSz="1111250">
                <a:lnSpc>
                  <a:spcPct val="90000"/>
                </a:lnSpc>
                <a:spcBef>
                  <a:spcPts val="1000"/>
                </a:spcBef>
                <a:defRPr b="1" sz="2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Lista Paesi di origine designati come sicuri </a:t>
              </a:r>
            </a:p>
          </p:txBody>
        </p:sp>
      </p:grpSp>
      <p:sp>
        <p:nvSpPr>
          <p:cNvPr id="292" name="Albania - Algeria, Bangladesh Bosnia-Erzegovina - Capo Verde - Costa d’Avorio - Egitto - Gambia - Georgia - Ghana - Kosovo - Macedonia del Nord - Marocco - Montenegro - Perù - Senegal - Serbia - Sri Lanka - Tunisia"/>
          <p:cNvSpPr/>
          <p:nvPr/>
        </p:nvSpPr>
        <p:spPr>
          <a:xfrm>
            <a:off x="6791500" y="1517731"/>
            <a:ext cx="4025442" cy="4275928"/>
          </a:xfrm>
          <a:prstGeom prst="rect">
            <a:avLst/>
          </a:prstGeom>
          <a:solidFill>
            <a:schemeClr val="accent2">
              <a:hueOff val="167855"/>
              <a:satOff val="17755"/>
              <a:lumOff val="-16671"/>
            </a:schemeClr>
          </a:solidFill>
          <a:ln w="12700">
            <a:solidFill>
              <a:srgbClr val="4472C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just" defTabSz="457200">
              <a:spcBef>
                <a:spcPts val="1200"/>
              </a:spcBef>
              <a:defRPr sz="2533">
                <a:solidFill>
                  <a:schemeClr val="accent1">
                    <a:hueOff val="114395"/>
                    <a:lumOff val="-24975"/>
                  </a:schemeClr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Albania - Algeria, Bangladesh Bosnia-Erzegovina - Capo Verde - Costa d’Avorio - Egitto - Gambia - Georgia - Ghana - Kosovo - Macedonia del Nord - Marocco - Montenegro - Perù - Senegal - Serbia - Sri Lanka - Tunisia</a:t>
            </a:r>
          </a:p>
        </p:txBody>
      </p:sp>
      <p:pic>
        <p:nvPicPr>
          <p:cNvPr id="293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6" name="Raggruppa"/>
          <p:cNvGrpSpPr/>
          <p:nvPr/>
        </p:nvGrpSpPr>
        <p:grpSpPr>
          <a:xfrm>
            <a:off x="762048" y="3725391"/>
            <a:ext cx="2333389" cy="1047813"/>
            <a:chOff x="0" y="0"/>
            <a:chExt cx="2333388" cy="1047812"/>
          </a:xfrm>
        </p:grpSpPr>
        <p:sp>
          <p:nvSpPr>
            <p:cNvPr id="294" name="Rettangolo arrotondato"/>
            <p:cNvSpPr/>
            <p:nvPr/>
          </p:nvSpPr>
          <p:spPr>
            <a:xfrm>
              <a:off x="0" y="0"/>
              <a:ext cx="2333389" cy="1047813"/>
            </a:xfrm>
            <a:prstGeom prst="roundRect">
              <a:avLst>
                <a:gd name="adj" fmla="val 13902"/>
              </a:avLst>
            </a:prstGeom>
            <a:solidFill>
              <a:schemeClr val="accent3">
                <a:hueOff val="914337"/>
                <a:satOff val="31515"/>
                <a:lumOff val="-30790"/>
              </a:schemeClr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1111250">
                <a:lnSpc>
                  <a:spcPct val="90000"/>
                </a:lnSpc>
                <a:spcBef>
                  <a:spcPts val="1100"/>
                </a:spcBef>
                <a:defRPr sz="2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5" name="DL 23 ottobre 2024, n. 158 - criteri Direttiva 2013/32/UE"/>
            <p:cNvSpPr txBox="1"/>
            <p:nvPr/>
          </p:nvSpPr>
          <p:spPr>
            <a:xfrm>
              <a:off x="79855" y="72831"/>
              <a:ext cx="2173678" cy="902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7625" tIns="47625" rIns="47625" bIns="47625" numCol="1" anchor="ctr">
              <a:noAutofit/>
            </a:bodyPr>
            <a:lstStyle>
              <a:lvl1pPr algn="just" defTabSz="1111250">
                <a:lnSpc>
                  <a:spcPct val="90000"/>
                </a:lnSpc>
                <a:spcBef>
                  <a:spcPts val="1000"/>
                </a:spcBef>
                <a:defRPr b="1" sz="1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DL 23 ottobre 2024, n. 158 - criteri Direttiva 2013/32/UE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aesi di origine designati come sicuri - Unione Europea"/>
          <p:cNvSpPr txBox="1"/>
          <p:nvPr/>
        </p:nvSpPr>
        <p:spPr>
          <a:xfrm>
            <a:off x="153372" y="209482"/>
            <a:ext cx="9761667" cy="619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lnSpc>
                <a:spcPct val="90000"/>
              </a:lnSpc>
              <a:defRPr b="1" sz="3200">
                <a:solidFill>
                  <a:srgbClr val="4472C4"/>
                </a:solidFill>
              </a:defRPr>
            </a:lvl1pPr>
          </a:lstStyle>
          <a:p>
            <a:pPr/>
            <a:r>
              <a:t>Paesi di origine designati come sicuri - Unione Europea</a:t>
            </a:r>
          </a:p>
        </p:txBody>
      </p:sp>
      <p:pic>
        <p:nvPicPr>
          <p:cNvPr id="299" name="fonte EUAA liste .png" descr="fonte EUAA liste 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0573" y="947569"/>
            <a:ext cx="9061568" cy="5103094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Fonte: EUAA"/>
          <p:cNvSpPr txBox="1"/>
          <p:nvPr/>
        </p:nvSpPr>
        <p:spPr>
          <a:xfrm>
            <a:off x="10392215" y="5701168"/>
            <a:ext cx="1015716" cy="290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/>
            </a:lvl1pPr>
          </a:lstStyle>
          <a:p>
            <a:pPr/>
            <a:r>
              <a:t>Fonte: EUAA</a:t>
            </a:r>
          </a:p>
        </p:txBody>
      </p:sp>
      <p:pic>
        <p:nvPicPr>
          <p:cNvPr id="301" name="Intestazione ASPIRE.jpeg" descr="Intestazione ASPIRE.jpeg"/>
          <p:cNvPicPr>
            <a:picLocks noChangeAspect="1"/>
          </p:cNvPicPr>
          <p:nvPr/>
        </p:nvPicPr>
        <p:blipFill>
          <a:blip r:embed="rId3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aesi di origine designati come sicuri - Unione Europea"/>
          <p:cNvSpPr txBox="1"/>
          <p:nvPr/>
        </p:nvSpPr>
        <p:spPr>
          <a:xfrm>
            <a:off x="236382" y="250987"/>
            <a:ext cx="9392016" cy="548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lnSpc>
                <a:spcPct val="90000"/>
              </a:lnSpc>
              <a:defRPr b="1" sz="3200">
                <a:solidFill>
                  <a:srgbClr val="4472C4"/>
                </a:solidFill>
              </a:defRPr>
            </a:lvl1pPr>
          </a:lstStyle>
          <a:p>
            <a:pPr/>
            <a:r>
              <a:t>Paesi di origine designati come sicuri - Unione Europea</a:t>
            </a:r>
          </a:p>
        </p:txBody>
      </p:sp>
      <p:pic>
        <p:nvPicPr>
          <p:cNvPr id="304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fonte EUAA.png" descr="fonte EUA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038" y="791702"/>
            <a:ext cx="11314641" cy="5012150"/>
          </a:xfrm>
          <a:prstGeom prst="rect">
            <a:avLst/>
          </a:prstGeom>
          <a:ln w="12700">
            <a:miter lim="400000"/>
          </a:ln>
        </p:spPr>
      </p:pic>
      <p:sp>
        <p:nvSpPr>
          <p:cNvPr id="306" name="Fonte: EUAA"/>
          <p:cNvSpPr txBox="1"/>
          <p:nvPr/>
        </p:nvSpPr>
        <p:spPr>
          <a:xfrm>
            <a:off x="10745005" y="5742673"/>
            <a:ext cx="1015716" cy="290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/>
            </a:lvl1pPr>
          </a:lstStyle>
          <a:p>
            <a:pPr/>
            <a:r>
              <a:t>Fonte: EUAA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La rilevanza dei profili di vulnerabilità nel processo decisionale"/>
          <p:cNvSpPr txBox="1"/>
          <p:nvPr>
            <p:ph type="title"/>
          </p:nvPr>
        </p:nvSpPr>
        <p:spPr>
          <a:xfrm>
            <a:off x="838200" y="365125"/>
            <a:ext cx="9832070" cy="1025789"/>
          </a:xfrm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La rilevanza dei profili di vulnerabilità nel processo decisionale</a:t>
            </a:r>
          </a:p>
        </p:txBody>
      </p:sp>
      <p:grpSp>
        <p:nvGrpSpPr>
          <p:cNvPr id="318" name="Raggruppa"/>
          <p:cNvGrpSpPr/>
          <p:nvPr/>
        </p:nvGrpSpPr>
        <p:grpSpPr>
          <a:xfrm>
            <a:off x="2878747" y="1610899"/>
            <a:ext cx="6902181" cy="4038672"/>
            <a:chOff x="0" y="0"/>
            <a:chExt cx="6902180" cy="4038671"/>
          </a:xfrm>
        </p:grpSpPr>
        <p:grpSp>
          <p:nvGrpSpPr>
            <p:cNvPr id="311" name="Raggruppa"/>
            <p:cNvGrpSpPr/>
            <p:nvPr/>
          </p:nvGrpSpPr>
          <p:grpSpPr>
            <a:xfrm>
              <a:off x="0" y="-1"/>
              <a:ext cx="6902181" cy="1454336"/>
              <a:chOff x="0" y="0"/>
              <a:chExt cx="6902180" cy="1454335"/>
            </a:xfrm>
          </p:grpSpPr>
          <p:sp>
            <p:nvSpPr>
              <p:cNvPr id="309" name="Forma"/>
              <p:cNvSpPr/>
              <p:nvPr/>
            </p:nvSpPr>
            <p:spPr>
              <a:xfrm rot="10800000">
                <a:off x="0" y="0"/>
                <a:ext cx="6902181" cy="14543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3600" y="0"/>
                    </a:lnTo>
                    <a:lnTo>
                      <a:pt x="18000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5B9BD5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lnSpc>
                    <a:spcPct val="93000"/>
                  </a:lnSpc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0" name="Diretta connessione con bisogni di protezione internazionale"/>
              <p:cNvSpPr txBox="1"/>
              <p:nvPr/>
            </p:nvSpPr>
            <p:spPr>
              <a:xfrm>
                <a:off x="1207881" y="301492"/>
                <a:ext cx="4486418" cy="8513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0480" tIns="30480" rIns="30480" bIns="30480" numCol="1" anchor="ctr">
                <a:noAutofit/>
              </a:bodyPr>
              <a:lstStyle>
                <a:lvl1pPr algn="ctr">
                  <a:lnSpc>
                    <a:spcPct val="93000"/>
                  </a:lnSpc>
                  <a:defRPr b="1" sz="2400">
                    <a:solidFill>
                      <a:srgbClr val="FFFFFF"/>
                    </a:solidFill>
                    <a:latin typeface="Bookman Old Style"/>
                    <a:ea typeface="Bookman Old Style"/>
                    <a:cs typeface="Bookman Old Style"/>
                    <a:sym typeface="Bookman Old Style"/>
                  </a:defRPr>
                </a:lvl1pPr>
              </a:lstStyle>
              <a:p>
                <a:pPr/>
                <a:r>
                  <a:t>Diretta connessione con bisogni di protezione internazionale</a:t>
                </a:r>
              </a:p>
            </p:txBody>
          </p:sp>
        </p:grpSp>
        <p:grpSp>
          <p:nvGrpSpPr>
            <p:cNvPr id="314" name="Raggruppa"/>
            <p:cNvGrpSpPr/>
            <p:nvPr/>
          </p:nvGrpSpPr>
          <p:grpSpPr>
            <a:xfrm>
              <a:off x="1501026" y="1461927"/>
              <a:ext cx="3900127" cy="1232674"/>
              <a:chOff x="0" y="0"/>
              <a:chExt cx="3900125" cy="1232673"/>
            </a:xfrm>
          </p:grpSpPr>
          <p:sp>
            <p:nvSpPr>
              <p:cNvPr id="312" name="Forma"/>
              <p:cNvSpPr/>
              <p:nvPr/>
            </p:nvSpPr>
            <p:spPr>
              <a:xfrm rot="10800000">
                <a:off x="0" y="-1"/>
                <a:ext cx="3900126" cy="12326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5400" y="0"/>
                    </a:lnTo>
                    <a:lnTo>
                      <a:pt x="16200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4DC58D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lnSpc>
                    <a:spcPct val="93000"/>
                  </a:lnSpc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3" name="Compelling reasons"/>
              <p:cNvSpPr txBox="1"/>
              <p:nvPr/>
            </p:nvSpPr>
            <p:spPr>
              <a:xfrm>
                <a:off x="682521" y="362344"/>
                <a:ext cx="2535083" cy="5079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0480" tIns="30480" rIns="30480" bIns="30480" numCol="1" anchor="ctr">
                <a:noAutofit/>
              </a:bodyPr>
              <a:lstStyle>
                <a:lvl1pPr algn="ctr">
                  <a:lnSpc>
                    <a:spcPct val="93000"/>
                  </a:lnSpc>
                  <a:defRPr b="1" sz="2400">
                    <a:solidFill>
                      <a:srgbClr val="FFFFFF"/>
                    </a:solidFill>
                    <a:latin typeface="Bookman Old Style"/>
                    <a:ea typeface="Bookman Old Style"/>
                    <a:cs typeface="Bookman Old Style"/>
                    <a:sym typeface="Bookman Old Style"/>
                  </a:defRPr>
                </a:lvl1pPr>
              </a:lstStyle>
              <a:p>
                <a:pPr/>
                <a:r>
                  <a:t>Compelling reasons</a:t>
                </a:r>
              </a:p>
            </p:txBody>
          </p:sp>
        </p:grpSp>
        <p:grpSp>
          <p:nvGrpSpPr>
            <p:cNvPr id="317" name="Raggruppa"/>
            <p:cNvGrpSpPr/>
            <p:nvPr/>
          </p:nvGrpSpPr>
          <p:grpSpPr>
            <a:xfrm>
              <a:off x="2393950" y="2702193"/>
              <a:ext cx="2114280" cy="1336479"/>
              <a:chOff x="0" y="0"/>
              <a:chExt cx="2114279" cy="1336477"/>
            </a:xfrm>
          </p:grpSpPr>
          <p:sp>
            <p:nvSpPr>
              <p:cNvPr id="315" name="Triangolo"/>
              <p:cNvSpPr/>
              <p:nvPr/>
            </p:nvSpPr>
            <p:spPr>
              <a:xfrm rot="10800000">
                <a:off x="-1" y="0"/>
                <a:ext cx="2114281" cy="13364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800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70AD47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lnSpc>
                    <a:spcPct val="93000"/>
                  </a:lnSpc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6" name="Altre…"/>
              <p:cNvSpPr txBox="1"/>
              <p:nvPr/>
            </p:nvSpPr>
            <p:spPr>
              <a:xfrm>
                <a:off x="0" y="122088"/>
                <a:ext cx="2114280" cy="5507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0480" tIns="30480" rIns="30480" bIns="30480" numCol="1" anchor="ctr">
                <a:noAutofit/>
              </a:bodyPr>
              <a:lstStyle/>
              <a:p>
                <a:pPr algn="ctr">
                  <a:lnSpc>
                    <a:spcPct val="93000"/>
                  </a:lnSpc>
                  <a:defRPr b="1" sz="2000">
                    <a:solidFill>
                      <a:srgbClr val="FFFFFF"/>
                    </a:solidFill>
                    <a:latin typeface="Bookman Old Style"/>
                    <a:ea typeface="Bookman Old Style"/>
                    <a:cs typeface="Bookman Old Style"/>
                    <a:sym typeface="Bookman Old Style"/>
                  </a:defRPr>
                </a:pPr>
                <a:r>
                  <a:t>Altre </a:t>
                </a:r>
              </a:p>
              <a:p>
                <a:pPr algn="ctr">
                  <a:lnSpc>
                    <a:spcPct val="93000"/>
                  </a:lnSpc>
                  <a:defRPr b="1" sz="2000">
                    <a:solidFill>
                      <a:srgbClr val="FFFFFF"/>
                    </a:solidFill>
                    <a:latin typeface="Bookman Old Style"/>
                    <a:ea typeface="Bookman Old Style"/>
                    <a:cs typeface="Bookman Old Style"/>
                    <a:sym typeface="Bookman Old Style"/>
                  </a:defRPr>
                </a:pPr>
                <a:r>
                  <a:t>protezioni</a:t>
                </a:r>
              </a:p>
            </p:txBody>
          </p:sp>
        </p:grpSp>
      </p:grpSp>
      <p:pic>
        <p:nvPicPr>
          <p:cNvPr id="319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Rilevanza degli aspetti di natura medica"/>
          <p:cNvSpPr txBox="1"/>
          <p:nvPr>
            <p:ph type="title"/>
          </p:nvPr>
        </p:nvSpPr>
        <p:spPr>
          <a:xfrm>
            <a:off x="70363" y="13625"/>
            <a:ext cx="9549685" cy="820212"/>
          </a:xfrm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Rilevanza degli aspetti di natura medica</a:t>
            </a:r>
          </a:p>
        </p:txBody>
      </p:sp>
      <p:grpSp>
        <p:nvGrpSpPr>
          <p:cNvPr id="334" name="Raggruppa"/>
          <p:cNvGrpSpPr/>
          <p:nvPr/>
        </p:nvGrpSpPr>
        <p:grpSpPr>
          <a:xfrm>
            <a:off x="1867357" y="990832"/>
            <a:ext cx="8851449" cy="4865148"/>
            <a:chOff x="0" y="0"/>
            <a:chExt cx="8851448" cy="4865146"/>
          </a:xfrm>
        </p:grpSpPr>
        <p:grpSp>
          <p:nvGrpSpPr>
            <p:cNvPr id="324" name="Raggruppa"/>
            <p:cNvGrpSpPr/>
            <p:nvPr/>
          </p:nvGrpSpPr>
          <p:grpSpPr>
            <a:xfrm>
              <a:off x="679795" y="3392401"/>
              <a:ext cx="7491859" cy="1472746"/>
              <a:chOff x="0" y="0"/>
              <a:chExt cx="7491858" cy="1472744"/>
            </a:xfrm>
          </p:grpSpPr>
          <p:sp>
            <p:nvSpPr>
              <p:cNvPr id="322" name="Rettangolo"/>
              <p:cNvSpPr/>
              <p:nvPr/>
            </p:nvSpPr>
            <p:spPr>
              <a:xfrm>
                <a:off x="0" y="-1"/>
                <a:ext cx="7491859" cy="1472746"/>
              </a:xfrm>
              <a:prstGeom prst="rect">
                <a:avLst/>
              </a:prstGeom>
              <a:solidFill>
                <a:srgbClr val="ED7D31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779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23" name="Condizioni oggettive nel Paese di origine"/>
              <p:cNvSpPr txBox="1"/>
              <p:nvPr/>
            </p:nvSpPr>
            <p:spPr>
              <a:xfrm>
                <a:off x="0" y="456688"/>
                <a:ext cx="7491859" cy="5593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56463" tIns="156463" rIns="156463" bIns="156463" numCol="1" anchor="ctr">
                <a:noAutofit/>
              </a:bodyPr>
              <a:lstStyle>
                <a:lvl1pPr algn="ctr" defTabSz="977900">
                  <a:lnSpc>
                    <a:spcPct val="90000"/>
                  </a:lnSpc>
                  <a:spcBef>
                    <a:spcPts val="900"/>
                  </a:spcBef>
                  <a:defRPr b="1" sz="22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Condizioni oggettive nel Paese di origine</a:t>
                </a:r>
              </a:p>
            </p:txBody>
          </p:sp>
        </p:grpSp>
        <p:grpSp>
          <p:nvGrpSpPr>
            <p:cNvPr id="327" name="Raggruppa"/>
            <p:cNvGrpSpPr/>
            <p:nvPr/>
          </p:nvGrpSpPr>
          <p:grpSpPr>
            <a:xfrm>
              <a:off x="0" y="1561029"/>
              <a:ext cx="8851450" cy="1849342"/>
              <a:chOff x="0" y="0"/>
              <a:chExt cx="8851448" cy="1849340"/>
            </a:xfrm>
          </p:grpSpPr>
          <p:sp>
            <p:nvSpPr>
              <p:cNvPr id="325" name="Forma"/>
              <p:cNvSpPr/>
              <p:nvPr/>
            </p:nvSpPr>
            <p:spPr>
              <a:xfrm rot="10800000">
                <a:off x="0" y="7132"/>
                <a:ext cx="8851449" cy="1842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565"/>
                    </a:moveTo>
                    <a:lnTo>
                      <a:pt x="10238" y="7565"/>
                    </a:lnTo>
                    <a:lnTo>
                      <a:pt x="10238" y="5400"/>
                    </a:lnTo>
                    <a:lnTo>
                      <a:pt x="9676" y="5400"/>
                    </a:lnTo>
                    <a:lnTo>
                      <a:pt x="10800" y="0"/>
                    </a:lnTo>
                    <a:lnTo>
                      <a:pt x="11924" y="5400"/>
                    </a:lnTo>
                    <a:lnTo>
                      <a:pt x="11362" y="5400"/>
                    </a:lnTo>
                    <a:lnTo>
                      <a:pt x="11362" y="7565"/>
                    </a:lnTo>
                    <a:lnTo>
                      <a:pt x="21600" y="7565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ED7D31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77900">
                  <a:lnSpc>
                    <a:spcPct val="90000"/>
                  </a:lnSpc>
                  <a:spcBef>
                    <a:spcPts val="700"/>
                  </a:spcBef>
                  <a:defRPr sz="22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26" name="Sentenza CGUE M’Bodj vs Belgio 18 dicembre 2014 (rispetto art. 3 CEDU)"/>
              <p:cNvSpPr txBox="1"/>
              <p:nvPr/>
            </p:nvSpPr>
            <p:spPr>
              <a:xfrm>
                <a:off x="0" y="0"/>
                <a:ext cx="8851449" cy="6608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56463" tIns="156463" rIns="156463" bIns="156463" numCol="1" anchor="ctr">
                <a:noAutofit/>
              </a:bodyPr>
              <a:lstStyle/>
              <a:p>
                <a:pPr algn="ctr" defTabSz="977900">
                  <a:lnSpc>
                    <a:spcPct val="90000"/>
                  </a:lnSpc>
                  <a:spcBef>
                    <a:spcPts val="900"/>
                  </a:spcBef>
                  <a:defRPr b="1" sz="2200">
                    <a:solidFill>
                      <a:srgbClr val="FFFFFF"/>
                    </a:solidFill>
                  </a:defRPr>
                </a:pPr>
                <a:r>
                  <a:t>Sentenza CGUE</a:t>
                </a:r>
                <a:r>
                  <a:rPr i="1"/>
                  <a:t> M’Bodj vs Belgio</a:t>
                </a:r>
                <a:r>
                  <a:t> 18 dicembre 2014 (rispetto art. 3 CEDU)</a:t>
                </a:r>
              </a:p>
            </p:txBody>
          </p:sp>
        </p:grpSp>
        <p:grpSp>
          <p:nvGrpSpPr>
            <p:cNvPr id="330" name="Raggruppa"/>
            <p:cNvGrpSpPr/>
            <p:nvPr/>
          </p:nvGrpSpPr>
          <p:grpSpPr>
            <a:xfrm>
              <a:off x="543621" y="2088123"/>
              <a:ext cx="7513964" cy="653124"/>
              <a:chOff x="0" y="0"/>
              <a:chExt cx="7513962" cy="653122"/>
            </a:xfrm>
          </p:grpSpPr>
          <p:sp>
            <p:nvSpPr>
              <p:cNvPr id="328" name="Rettangolo"/>
              <p:cNvSpPr/>
              <p:nvPr/>
            </p:nvSpPr>
            <p:spPr>
              <a:xfrm>
                <a:off x="0" y="36349"/>
                <a:ext cx="7513963" cy="531682"/>
              </a:xfrm>
              <a:prstGeom prst="rect">
                <a:avLst/>
              </a:prstGeom>
              <a:solidFill>
                <a:srgbClr val="F8D6CC">
                  <a:alpha val="90000"/>
                </a:srgbClr>
              </a:solidFill>
              <a:ln w="12700" cap="flat">
                <a:solidFill>
                  <a:srgbClr val="F8D6CC">
                    <a:alpha val="9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77900">
                  <a:lnSpc>
                    <a:spcPct val="90000"/>
                  </a:lnSpc>
                  <a:spcBef>
                    <a:spcPts val="700"/>
                  </a:spcBef>
                </a:pPr>
              </a:p>
            </p:txBody>
          </p:sp>
          <p:sp>
            <p:nvSpPr>
              <p:cNvPr id="329" name="Problemi di natura medica non rilevanti di per sé salvo per privazione intenzionale"/>
              <p:cNvSpPr txBox="1"/>
              <p:nvPr/>
            </p:nvSpPr>
            <p:spPr>
              <a:xfrm>
                <a:off x="238864" y="0"/>
                <a:ext cx="6992480" cy="6531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7940" tIns="27940" rIns="27940" bIns="27940" numCol="1" anchor="ctr">
                <a:noAutofit/>
              </a:bodyPr>
              <a:lstStyle/>
              <a:p>
                <a:pPr algn="ctr" defTabSz="977900">
                  <a:lnSpc>
                    <a:spcPct val="90000"/>
                  </a:lnSpc>
                  <a:spcBef>
                    <a:spcPts val="900"/>
                  </a:spcBef>
                  <a:defRPr sz="2000"/>
                </a:pPr>
                <a:r>
                  <a:t>Problemi di natura medica non rilevanti di per sé salvo per </a:t>
                </a:r>
                <a:r>
                  <a:rPr b="1"/>
                  <a:t>privazione intenzionale</a:t>
                </a:r>
              </a:p>
            </p:txBody>
          </p:sp>
        </p:grpSp>
        <p:grpSp>
          <p:nvGrpSpPr>
            <p:cNvPr id="333" name="Raggruppa"/>
            <p:cNvGrpSpPr/>
            <p:nvPr/>
          </p:nvGrpSpPr>
          <p:grpSpPr>
            <a:xfrm>
              <a:off x="0" y="-1"/>
              <a:ext cx="8851450" cy="1586129"/>
              <a:chOff x="0" y="0"/>
              <a:chExt cx="8851448" cy="1586127"/>
            </a:xfrm>
          </p:grpSpPr>
          <p:sp>
            <p:nvSpPr>
              <p:cNvPr id="331" name="Forma"/>
              <p:cNvSpPr/>
              <p:nvPr/>
            </p:nvSpPr>
            <p:spPr>
              <a:xfrm rot="10800000">
                <a:off x="0" y="0"/>
                <a:ext cx="8851449" cy="1586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565"/>
                    </a:moveTo>
                    <a:lnTo>
                      <a:pt x="10238" y="7565"/>
                    </a:lnTo>
                    <a:lnTo>
                      <a:pt x="10238" y="5400"/>
                    </a:lnTo>
                    <a:lnTo>
                      <a:pt x="9676" y="5400"/>
                    </a:lnTo>
                    <a:lnTo>
                      <a:pt x="10800" y="0"/>
                    </a:lnTo>
                    <a:lnTo>
                      <a:pt x="11924" y="5400"/>
                    </a:lnTo>
                    <a:lnTo>
                      <a:pt x="11362" y="5400"/>
                    </a:lnTo>
                    <a:lnTo>
                      <a:pt x="11362" y="7565"/>
                    </a:lnTo>
                    <a:lnTo>
                      <a:pt x="21600" y="7565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ED7D31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779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2" name="Peculiare condizione soggettiva"/>
              <p:cNvSpPr txBox="1"/>
              <p:nvPr/>
            </p:nvSpPr>
            <p:spPr>
              <a:xfrm>
                <a:off x="0" y="128968"/>
                <a:ext cx="8851449" cy="6608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56463" tIns="156463" rIns="156463" bIns="156463" numCol="1" anchor="ctr">
                <a:noAutofit/>
              </a:bodyPr>
              <a:lstStyle>
                <a:lvl1pPr algn="ctr" defTabSz="977900">
                  <a:lnSpc>
                    <a:spcPct val="90000"/>
                  </a:lnSpc>
                  <a:spcBef>
                    <a:spcPts val="900"/>
                  </a:spcBef>
                  <a:defRPr b="1" sz="22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Peculiare condizione soggettiva</a:t>
                </a:r>
              </a:p>
            </p:txBody>
          </p:sp>
        </p:grpSp>
      </p:grpSp>
      <p:pic>
        <p:nvPicPr>
          <p:cNvPr id="335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Rilevanza degli aspetti di natura medic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Rilevanza degli aspetti di natura medica</a:t>
            </a:r>
          </a:p>
        </p:txBody>
      </p:sp>
      <p:sp>
        <p:nvSpPr>
          <p:cNvPr id="338" name="Stigma sociale (possibile persecuzione)…"/>
          <p:cNvSpPr txBox="1"/>
          <p:nvPr>
            <p:ph type="body" idx="1"/>
          </p:nvPr>
        </p:nvSpPr>
        <p:spPr>
          <a:xfrm>
            <a:off x="724492" y="2041067"/>
            <a:ext cx="10515601" cy="3612649"/>
          </a:xfrm>
          <a:prstGeom prst="rect">
            <a:avLst/>
          </a:prstGeom>
          <a:gradFill>
            <a:gsLst>
              <a:gs pos="0">
                <a:srgbClr val="FFDB9B"/>
              </a:gs>
              <a:gs pos="50000">
                <a:srgbClr val="FFD58D"/>
              </a:gs>
              <a:gs pos="100000">
                <a:srgbClr val="FFD078"/>
              </a:gs>
            </a:gsLst>
            <a:lin ang="5400000"/>
          </a:gradFill>
          <a:ln w="6350">
            <a:solidFill>
              <a:srgbClr val="FFC000"/>
            </a:solidFill>
          </a:ln>
        </p:spPr>
        <p:txBody>
          <a:bodyPr/>
          <a:lstStyle/>
          <a:p>
            <a:pPr marL="250031" indent="-250031">
              <a:lnSpc>
                <a:spcPct val="150000"/>
              </a:lnSpc>
              <a:spcBef>
                <a:spcPts val="0"/>
              </a:spcBef>
              <a:buSzPct val="50000"/>
              <a:buBlip>
                <a:blip r:embed="rId2"/>
              </a:buBlip>
              <a:defRPr sz="2400"/>
            </a:pPr>
            <a:r>
              <a:rPr b="1"/>
              <a:t>Stigma sociale</a:t>
            </a:r>
            <a:r>
              <a:t> (possibile persecuzione)</a:t>
            </a:r>
          </a:p>
          <a:p>
            <a:pPr marL="250031" indent="-250031">
              <a:lnSpc>
                <a:spcPct val="150000"/>
              </a:lnSpc>
              <a:spcBef>
                <a:spcPts val="0"/>
              </a:spcBef>
              <a:buSzPct val="50000"/>
              <a:buBlip>
                <a:blip r:embed="rId2"/>
              </a:buBlip>
              <a:defRPr sz="2400"/>
            </a:pPr>
            <a:r>
              <a:t>Rischio legato all’intenzionale</a:t>
            </a:r>
            <a:r>
              <a:rPr b="1"/>
              <a:t> impedimento di accesso </a:t>
            </a:r>
            <a:r>
              <a:t>alle cure da parte dello Stato di origine (protezione sussidiaria)</a:t>
            </a:r>
          </a:p>
          <a:p>
            <a:pPr marL="250031" indent="-250031">
              <a:lnSpc>
                <a:spcPct val="150000"/>
              </a:lnSpc>
              <a:spcBef>
                <a:spcPts val="0"/>
              </a:spcBef>
              <a:buSzPct val="50000"/>
              <a:buBlip>
                <a:blip r:embed="rId2"/>
              </a:buBlip>
              <a:defRPr sz="2400"/>
            </a:pPr>
            <a:r>
              <a:rPr b="1"/>
              <a:t>Limite di accesso alle cure non intenzionale</a:t>
            </a:r>
            <a:r>
              <a:t> da parte dello Stato (possibile bisogno di </a:t>
            </a:r>
            <a:r>
              <a:rPr i="1"/>
              <a:t>non refoulement</a:t>
            </a:r>
            <a:r>
              <a:t> o cure mediche) - </a:t>
            </a:r>
          </a:p>
        </p:txBody>
      </p:sp>
      <p:pic>
        <p:nvPicPr>
          <p:cNvPr id="339" name="Intestazione ASPIRE.jpeg" descr="Intestazione ASPIRE.jpeg"/>
          <p:cNvPicPr>
            <a:picLocks noChangeAspect="1"/>
          </p:cNvPicPr>
          <p:nvPr/>
        </p:nvPicPr>
        <p:blipFill>
          <a:blip r:embed="rId3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Compelling reasons"/>
          <p:cNvSpPr txBox="1"/>
          <p:nvPr>
            <p:ph type="title"/>
          </p:nvPr>
        </p:nvSpPr>
        <p:spPr>
          <a:xfrm>
            <a:off x="838200" y="365125"/>
            <a:ext cx="9517823" cy="1038395"/>
          </a:xfrm>
          <a:prstGeom prst="rect">
            <a:avLst/>
          </a:prstGeom>
        </p:spPr>
        <p:txBody>
          <a:bodyPr/>
          <a:lstStyle>
            <a:lvl1pPr>
              <a:defRPr b="1" i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Compelling reasons</a:t>
            </a:r>
          </a:p>
        </p:txBody>
      </p:sp>
      <p:grpSp>
        <p:nvGrpSpPr>
          <p:cNvPr id="354" name="Raggruppa"/>
          <p:cNvGrpSpPr/>
          <p:nvPr/>
        </p:nvGrpSpPr>
        <p:grpSpPr>
          <a:xfrm>
            <a:off x="1183460" y="1518567"/>
            <a:ext cx="9517823" cy="4279194"/>
            <a:chOff x="0" y="0"/>
            <a:chExt cx="9517822" cy="4279193"/>
          </a:xfrm>
        </p:grpSpPr>
        <p:sp>
          <p:nvSpPr>
            <p:cNvPr id="342" name="Rettangolo"/>
            <p:cNvSpPr/>
            <p:nvPr/>
          </p:nvSpPr>
          <p:spPr>
            <a:xfrm>
              <a:off x="0" y="608571"/>
              <a:ext cx="9517823" cy="729885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12700" cap="flat">
              <a:solidFill>
                <a:srgbClr val="4472C4"/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345" name="Raggruppa"/>
            <p:cNvGrpSpPr/>
            <p:nvPr/>
          </p:nvGrpSpPr>
          <p:grpSpPr>
            <a:xfrm>
              <a:off x="319626" y="0"/>
              <a:ext cx="7710638" cy="1105298"/>
              <a:chOff x="0" y="0"/>
              <a:chExt cx="7710637" cy="1105297"/>
            </a:xfrm>
          </p:grpSpPr>
          <p:sp>
            <p:nvSpPr>
              <p:cNvPr id="343" name="Rettangolo arrotondato"/>
              <p:cNvSpPr/>
              <p:nvPr/>
            </p:nvSpPr>
            <p:spPr>
              <a:xfrm>
                <a:off x="0" y="0"/>
                <a:ext cx="7710638" cy="1105298"/>
              </a:xfrm>
              <a:prstGeom prst="roundRect">
                <a:avLst>
                  <a:gd name="adj" fmla="val 16201"/>
                </a:avLst>
              </a:prstGeom>
              <a:solidFill>
                <a:srgbClr val="4472C4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066800">
                  <a:lnSpc>
                    <a:spcPct val="90000"/>
                  </a:lnSpc>
                  <a:spcBef>
                    <a:spcPts val="1100"/>
                  </a:spcBef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4" name="Handbook on Procedures and Criteria for Determining Refugee Status under the 1951 Convention and the 1967 Protocol relating to the Status of Refugees"/>
              <p:cNvSpPr txBox="1"/>
              <p:nvPr/>
            </p:nvSpPr>
            <p:spPr>
              <a:xfrm>
                <a:off x="228913" y="54709"/>
                <a:ext cx="7283685" cy="9958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just" defTabSz="449580">
                  <a:lnSpc>
                    <a:spcPct val="107916"/>
                  </a:lnSpc>
                  <a:spcBef>
                    <a:spcPts val="800"/>
                  </a:spcBef>
                  <a:defRPr sz="1900">
                    <a:solidFill>
                      <a:srgbClr val="FFFFFF"/>
                    </a:solidFill>
                    <a:uFill>
                      <a:solidFill>
                        <a:srgbClr val="000000"/>
                      </a:solidFill>
                    </a:uFill>
                  </a:defRPr>
                </a:pPr>
                <a:r>
                  <a:rPr b="1"/>
                  <a:t>Handbook on Procedures and Criteria for Determining Refugee Status under the 1951 Convention </a:t>
                </a:r>
                <a:r>
                  <a:rPr b="1"/>
                  <a:t>and the 1967 Protocol relating to the Status of Refugees</a:t>
                </a:r>
                <a:r>
                  <a:rPr b="1" u="sng"/>
                  <a:t> </a:t>
                </a:r>
              </a:p>
            </p:txBody>
          </p:sp>
        </p:grpSp>
        <p:sp>
          <p:nvSpPr>
            <p:cNvPr id="346" name="Rettangolo"/>
            <p:cNvSpPr/>
            <p:nvPr/>
          </p:nvSpPr>
          <p:spPr>
            <a:xfrm>
              <a:off x="0" y="1922362"/>
              <a:ext cx="9517823" cy="729886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12700" cap="flat">
              <a:solidFill>
                <a:srgbClr val="4472C4"/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349" name="Raggruppa"/>
            <p:cNvGrpSpPr/>
            <p:nvPr/>
          </p:nvGrpSpPr>
          <p:grpSpPr>
            <a:xfrm>
              <a:off x="475891" y="1494859"/>
              <a:ext cx="7618592" cy="962040"/>
              <a:chOff x="0" y="0"/>
              <a:chExt cx="7618591" cy="962039"/>
            </a:xfrm>
          </p:grpSpPr>
          <p:sp>
            <p:nvSpPr>
              <p:cNvPr id="347" name="Rettangolo arrotondato"/>
              <p:cNvSpPr/>
              <p:nvPr/>
            </p:nvSpPr>
            <p:spPr>
              <a:xfrm>
                <a:off x="0" y="0"/>
                <a:ext cx="7618592" cy="962040"/>
              </a:xfrm>
              <a:prstGeom prst="roundRect">
                <a:avLst>
                  <a:gd name="adj" fmla="val 13960"/>
                </a:avLst>
              </a:prstGeom>
              <a:solidFill>
                <a:srgbClr val="4472C4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0668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8" name="Le compelling reasons intervengono sui casi di cessazione (possibile ritorno) ma anche in via di interpretazione estensiva"/>
              <p:cNvSpPr txBox="1"/>
              <p:nvPr/>
            </p:nvSpPr>
            <p:spPr>
              <a:xfrm>
                <a:off x="293563" y="138217"/>
                <a:ext cx="7175466" cy="5785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1066800">
                  <a:lnSpc>
                    <a:spcPct val="90000"/>
                  </a:lnSpc>
                  <a:spcBef>
                    <a:spcPts val="1000"/>
                  </a:spcBef>
                  <a:defRPr b="1" sz="1900">
                    <a:solidFill>
                      <a:srgbClr val="FFFFFF"/>
                    </a:solidFill>
                  </a:defRPr>
                </a:pPr>
                <a:r>
                  <a:t>Le </a:t>
                </a:r>
                <a:r>
                  <a:rPr i="1"/>
                  <a:t>compelling reasons</a:t>
                </a:r>
                <a:r>
                  <a:t> intervengono sui casi di cessazione (possibile ritorno) ma anche in via di interpretazione estensiva</a:t>
                </a:r>
              </a:p>
            </p:txBody>
          </p:sp>
        </p:grpSp>
        <p:sp>
          <p:nvSpPr>
            <p:cNvPr id="350" name="Rettangolo"/>
            <p:cNvSpPr/>
            <p:nvPr/>
          </p:nvSpPr>
          <p:spPr>
            <a:xfrm>
              <a:off x="0" y="3236154"/>
              <a:ext cx="9517823" cy="729886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12700" cap="flat">
              <a:solidFill>
                <a:srgbClr val="4472C4"/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353" name="Raggruppa"/>
            <p:cNvGrpSpPr/>
            <p:nvPr/>
          </p:nvGrpSpPr>
          <p:grpSpPr>
            <a:xfrm>
              <a:off x="475891" y="2808651"/>
              <a:ext cx="8243390" cy="1470543"/>
              <a:chOff x="0" y="0"/>
              <a:chExt cx="8243389" cy="1470541"/>
            </a:xfrm>
          </p:grpSpPr>
          <p:sp>
            <p:nvSpPr>
              <p:cNvPr id="351" name="Rettangolo arrotondato"/>
              <p:cNvSpPr/>
              <p:nvPr/>
            </p:nvSpPr>
            <p:spPr>
              <a:xfrm>
                <a:off x="0" y="0"/>
                <a:ext cx="8243390" cy="1470542"/>
              </a:xfrm>
              <a:prstGeom prst="roundRect">
                <a:avLst>
                  <a:gd name="adj" fmla="val 9133"/>
                </a:avLst>
              </a:prstGeom>
              <a:solidFill>
                <a:srgbClr val="4472C4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0668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2" name="Circostanze in cui, per ragioni di straordinaria gravità e nei casi di atroce persecuzione subita o conseguenti durevoli effetti psicologici e traumatici, è la stessa persecuzione passata a fondare il presupposto per il riconoscimento della protezione in"/>
              <p:cNvSpPr txBox="1"/>
              <p:nvPr/>
            </p:nvSpPr>
            <p:spPr>
              <a:xfrm>
                <a:off x="336011" y="148357"/>
                <a:ext cx="7571368" cy="11738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just" defTabSz="457200">
                  <a:defRPr b="1" sz="1900">
                    <a:solidFill>
                      <a:srgbClr val="FFFFFF"/>
                    </a:solidFill>
                  </a:defRPr>
                </a:pPr>
                <a:r>
                  <a:t>Circostanze in cui, per ragioni di straordinaria gravità e nei casi di </a:t>
                </a:r>
                <a:r>
                  <a:rPr>
                    <a:solidFill>
                      <a:schemeClr val="accent6">
                        <a:hueOff val="-146070"/>
                        <a:satOff val="-10048"/>
                        <a:lumOff val="-30626"/>
                      </a:schemeClr>
                    </a:solidFill>
                  </a:rPr>
                  <a:t>atroce</a:t>
                </a:r>
                <a:r>
                  <a:rPr>
                    <a:solidFill>
                      <a:schemeClr val="accent6">
                        <a:satOff val="-15808"/>
                        <a:lumOff val="-17557"/>
                      </a:schemeClr>
                    </a:solidFill>
                  </a:rPr>
                  <a:t> </a:t>
                </a:r>
                <a:r>
                  <a:rPr>
                    <a:solidFill>
                      <a:schemeClr val="accent6">
                        <a:hueOff val="-146070"/>
                        <a:satOff val="-10048"/>
                        <a:lumOff val="-30626"/>
                      </a:schemeClr>
                    </a:solidFill>
                  </a:rPr>
                  <a:t>persecuzione</a:t>
                </a:r>
                <a:r>
                  <a:t> subita o conseguenti </a:t>
                </a:r>
                <a:r>
                  <a:rPr>
                    <a:solidFill>
                      <a:schemeClr val="accent6">
                        <a:hueOff val="-146070"/>
                        <a:satOff val="-10048"/>
                        <a:lumOff val="-30626"/>
                      </a:schemeClr>
                    </a:solidFill>
                  </a:rPr>
                  <a:t>durevoli effetti psicologici e traumatici</a:t>
                </a:r>
                <a:r>
                  <a:t>, è la stessa persecuzione passata a fondare il presupposto per il riconoscimento della protezione internazionale.</a:t>
                </a:r>
              </a:p>
            </p:txBody>
          </p:sp>
        </p:grpSp>
      </p:grpSp>
      <p:pic>
        <p:nvPicPr>
          <p:cNvPr id="355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Riconoscimento della Protezione Speciale (vulnerabilità e motivi di salute)…"/>
          <p:cNvSpPr txBox="1"/>
          <p:nvPr>
            <p:ph type="body" idx="1"/>
          </p:nvPr>
        </p:nvSpPr>
        <p:spPr>
          <a:xfrm>
            <a:off x="838200" y="2217285"/>
            <a:ext cx="10515600" cy="457135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>
                <a:solidFill>
                  <a:srgbClr val="2F5597"/>
                </a:solidFill>
              </a:defRPr>
            </a:pPr>
          </a:p>
          <a:p>
            <a:pPr>
              <a:buFont typeface="Courier New"/>
              <a:buChar char="o"/>
              <a:defRPr b="1">
                <a:solidFill>
                  <a:srgbClr val="2F5597"/>
                </a:solidFill>
              </a:defRPr>
            </a:pPr>
            <a:r>
              <a:rPr b="0"/>
              <a:t>Riconoscimento della </a:t>
            </a:r>
            <a:r>
              <a:rPr i="1"/>
              <a:t>Protezione Speciale</a:t>
            </a:r>
            <a:r>
              <a:rPr b="0"/>
              <a:t> (vulnerabilità e motivi di salute)</a:t>
            </a:r>
            <a:endParaRPr b="0"/>
          </a:p>
          <a:p>
            <a:pPr>
              <a:buFont typeface="Courier New"/>
              <a:buChar char="o"/>
              <a:defRPr b="1">
                <a:solidFill>
                  <a:srgbClr val="2F5597"/>
                </a:solidFill>
              </a:defRPr>
            </a:pPr>
            <a:r>
              <a:rPr b="0"/>
              <a:t>Parere sul rinnovo di protezione internazionale e protezioni complementari</a:t>
            </a:r>
          </a:p>
          <a:p>
            <a:pPr>
              <a:buFont typeface="Courier New"/>
              <a:buChar char="o"/>
              <a:defRPr>
                <a:solidFill>
                  <a:srgbClr val="2F5597"/>
                </a:solidFill>
              </a:defRPr>
            </a:pPr>
            <a:r>
              <a:t>Vaglio di ammissibilità su domande reiterate</a:t>
            </a:r>
          </a:p>
          <a:p>
            <a:pPr>
              <a:buFont typeface="Courier New"/>
              <a:buChar char="o"/>
              <a:defRPr>
                <a:solidFill>
                  <a:srgbClr val="2F5597"/>
                </a:solidFill>
              </a:defRPr>
            </a:pPr>
            <a:r>
              <a:t>Permesso per cure mediche</a:t>
            </a:r>
          </a:p>
        </p:txBody>
      </p:sp>
      <p:sp>
        <p:nvSpPr>
          <p:cNvPr id="358" name="Rettangolo"/>
          <p:cNvSpPr/>
          <p:nvPr/>
        </p:nvSpPr>
        <p:spPr>
          <a:xfrm>
            <a:off x="10674410" y="575661"/>
            <a:ext cx="1384848" cy="18353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solidFill>
              <a:srgbClr val="FFFFFF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59" name="Altri atti di competenza della Commissione Territoria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Altri atti di competenza della Commissione Territoriale</a:t>
            </a:r>
          </a:p>
        </p:txBody>
      </p:sp>
      <p:pic>
        <p:nvPicPr>
          <p:cNvPr id="360" name="Intestazione ASPIRE.jpeg" descr="Intestazione ASPIRE.jpeg"/>
          <p:cNvPicPr>
            <a:picLocks noChangeAspect="1"/>
          </p:cNvPicPr>
          <p:nvPr/>
        </p:nvPicPr>
        <p:blipFill>
          <a:blip r:embed="rId3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Art. 19 comma 2 lett. d-bis) (…) non è consentita l’espulsione (…) degli stranieri che versano in ((condizioni di salute derivanti da patologie di particolare gravità, non adeguatamente curabili nel Paese di origine)), accertate mediante idonea documenta"/>
          <p:cNvSpPr txBox="1"/>
          <p:nvPr>
            <p:ph type="body" idx="1"/>
          </p:nvPr>
        </p:nvSpPr>
        <p:spPr>
          <a:xfrm>
            <a:off x="464657" y="1791861"/>
            <a:ext cx="10515601" cy="457135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>
                <a:solidFill>
                  <a:srgbClr val="2F5597"/>
                </a:solidFill>
              </a:defRPr>
            </a:pPr>
          </a:p>
          <a:p>
            <a:pPr lvl="1" algn="just">
              <a:buFont typeface="Courier New"/>
              <a:buChar char="o"/>
              <a:defRPr b="1">
                <a:solidFill>
                  <a:srgbClr val="2F5597"/>
                </a:solidFill>
              </a:defRPr>
            </a:pPr>
            <a:r>
              <a:rPr b="0"/>
              <a:t>Art. 19 comma 2 lett. d-bis) </a:t>
            </a:r>
            <a:r>
              <a:rPr b="0" i="1"/>
              <a:t>(…) non è consentita l’espulsione (…) degli stranieri che versano in ((</a:t>
            </a:r>
            <a:r>
              <a:rPr i="1"/>
              <a:t>condizioni di salute derivanti da patologie di particolare gravità, non adeguatamente curabili nel Paese di origine</a:t>
            </a:r>
            <a:r>
              <a:rPr b="0" i="1"/>
              <a:t>)), </a:t>
            </a:r>
            <a:r>
              <a:rPr b="0" i="1" u="sng"/>
              <a:t>accertate mediante idonea documentazione</a:t>
            </a:r>
            <a:r>
              <a:rPr b="0" i="1"/>
              <a:t> rilasciata da una struttura sanitaria pubblica o da un medico convenzionato con il Servizio sanitario nazionale, tali da determinare un rilevante pregiudizio alla salute degli stessi, in caso di rientro nel Paese di origine o di provenienza (…)</a:t>
            </a:r>
          </a:p>
        </p:txBody>
      </p:sp>
      <p:sp>
        <p:nvSpPr>
          <p:cNvPr id="363" name="Rettangolo"/>
          <p:cNvSpPr/>
          <p:nvPr/>
        </p:nvSpPr>
        <p:spPr>
          <a:xfrm>
            <a:off x="10684786" y="110257"/>
            <a:ext cx="1384848" cy="183529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solidFill>
              <a:srgbClr val="FFFFFF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64" name="Il Permesso di soggiorno per cure medich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Il Permesso di soggiorno per cure mediche</a:t>
            </a:r>
          </a:p>
        </p:txBody>
      </p:sp>
      <p:pic>
        <p:nvPicPr>
          <p:cNvPr id="365" name="Intestazione ASPIRE.jpeg" descr="Intestazione ASPIRE.jpeg"/>
          <p:cNvPicPr>
            <a:picLocks noChangeAspect="1"/>
          </p:cNvPicPr>
          <p:nvPr/>
        </p:nvPicPr>
        <p:blipFill>
          <a:blip r:embed="rId3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Il concetto di stigma"/>
          <p:cNvSpPr txBox="1"/>
          <p:nvPr>
            <p:ph type="title"/>
          </p:nvPr>
        </p:nvSpPr>
        <p:spPr>
          <a:xfrm>
            <a:off x="307563" y="-216049"/>
            <a:ext cx="10515601" cy="1325564"/>
          </a:xfrm>
          <a:prstGeom prst="rect">
            <a:avLst/>
          </a:prstGeom>
        </p:spPr>
        <p:txBody>
          <a:bodyPr/>
          <a:lstStyle/>
          <a:p>
            <a:pPr>
              <a:defRPr b="1" sz="3200">
                <a:latin typeface="+mn-lt"/>
                <a:ea typeface="+mn-ea"/>
                <a:cs typeface="+mn-cs"/>
                <a:sym typeface="Calibri"/>
              </a:defRPr>
            </a:pPr>
            <a:r>
              <a:t>Il concetto di </a:t>
            </a:r>
            <a:r>
              <a:rPr i="1"/>
              <a:t>stigma</a:t>
            </a:r>
          </a:p>
        </p:txBody>
      </p:sp>
      <p:grpSp>
        <p:nvGrpSpPr>
          <p:cNvPr id="381" name="Raggruppa"/>
          <p:cNvGrpSpPr/>
          <p:nvPr/>
        </p:nvGrpSpPr>
        <p:grpSpPr>
          <a:xfrm>
            <a:off x="2268332" y="1198416"/>
            <a:ext cx="7865273" cy="4700376"/>
            <a:chOff x="0" y="0"/>
            <a:chExt cx="7865271" cy="4700375"/>
          </a:xfrm>
        </p:grpSpPr>
        <p:sp>
          <p:nvSpPr>
            <p:cNvPr id="368" name="Poligono"/>
            <p:cNvSpPr/>
            <p:nvPr/>
          </p:nvSpPr>
          <p:spPr>
            <a:xfrm>
              <a:off x="0" y="0"/>
              <a:ext cx="7293452" cy="4700376"/>
            </a:xfrm>
            <a:prstGeom prst="diamond">
              <a:avLst/>
            </a:prstGeom>
            <a:solidFill>
              <a:srgbClr val="5E5E5E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50800" dist="63500" dir="2700000">
                <a:srgbClr val="000000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371" name="Raggruppa"/>
            <p:cNvGrpSpPr/>
            <p:nvPr/>
          </p:nvGrpSpPr>
          <p:grpSpPr>
            <a:xfrm>
              <a:off x="5070671" y="256306"/>
              <a:ext cx="2679102" cy="1768007"/>
              <a:chOff x="0" y="0"/>
              <a:chExt cx="2679100" cy="1768006"/>
            </a:xfrm>
          </p:grpSpPr>
          <p:sp>
            <p:nvSpPr>
              <p:cNvPr id="369" name="Rettangolo arrotondato"/>
              <p:cNvSpPr/>
              <p:nvPr/>
            </p:nvSpPr>
            <p:spPr>
              <a:xfrm>
                <a:off x="0" y="0"/>
                <a:ext cx="2679101" cy="1768007"/>
              </a:xfrm>
              <a:prstGeom prst="roundRect">
                <a:avLst>
                  <a:gd name="adj" fmla="val 15451"/>
                </a:avLst>
              </a:prstGeom>
              <a:solidFill>
                <a:srgbClr val="929292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557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70" name="Difficoltà di integrazione"/>
              <p:cNvSpPr txBox="1"/>
              <p:nvPr/>
            </p:nvSpPr>
            <p:spPr>
              <a:xfrm>
                <a:off x="118673" y="118217"/>
                <a:ext cx="2468424" cy="15625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>
                <a:lvl1pPr algn="just" defTabSz="457200">
                  <a:defRPr i="1"/>
                </a:lvl1pPr>
              </a:lstStyle>
              <a:p>
                <a:pPr/>
                <a:r>
                  <a:t>Difficoltà di integrazione</a:t>
                </a:r>
              </a:p>
            </p:txBody>
          </p:sp>
        </p:grpSp>
        <p:grpSp>
          <p:nvGrpSpPr>
            <p:cNvPr id="374" name="Raggruppa"/>
            <p:cNvGrpSpPr/>
            <p:nvPr/>
          </p:nvGrpSpPr>
          <p:grpSpPr>
            <a:xfrm>
              <a:off x="4955172" y="2694274"/>
              <a:ext cx="2910100" cy="1920449"/>
              <a:chOff x="0" y="0"/>
              <a:chExt cx="2910099" cy="1920447"/>
            </a:xfrm>
          </p:grpSpPr>
          <p:sp>
            <p:nvSpPr>
              <p:cNvPr id="372" name="Rettangolo arrotondato"/>
              <p:cNvSpPr/>
              <p:nvPr/>
            </p:nvSpPr>
            <p:spPr>
              <a:xfrm>
                <a:off x="0" y="0"/>
                <a:ext cx="2910100" cy="1920448"/>
              </a:xfrm>
              <a:prstGeom prst="roundRect">
                <a:avLst>
                  <a:gd name="adj" fmla="val 15451"/>
                </a:avLst>
              </a:prstGeom>
              <a:solidFill>
                <a:srgbClr val="929292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557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73" name="Esacerbazione del trauma"/>
              <p:cNvSpPr txBox="1"/>
              <p:nvPr/>
            </p:nvSpPr>
            <p:spPr>
              <a:xfrm>
                <a:off x="128905" y="128410"/>
                <a:ext cx="2681257" cy="16972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>
                <a:lvl1pPr algn="just" defTabSz="457200">
                  <a:defRPr i="1"/>
                </a:lvl1pPr>
              </a:lstStyle>
              <a:p>
                <a:pPr/>
                <a:r>
                  <a:t>Esacerbazione del trauma </a:t>
                </a:r>
              </a:p>
            </p:txBody>
          </p:sp>
        </p:grpSp>
        <p:grpSp>
          <p:nvGrpSpPr>
            <p:cNvPr id="377" name="Raggruppa"/>
            <p:cNvGrpSpPr/>
            <p:nvPr/>
          </p:nvGrpSpPr>
          <p:grpSpPr>
            <a:xfrm>
              <a:off x="144476" y="256306"/>
              <a:ext cx="2679102" cy="1768007"/>
              <a:chOff x="0" y="0"/>
              <a:chExt cx="2679100" cy="1768006"/>
            </a:xfrm>
          </p:grpSpPr>
          <p:sp>
            <p:nvSpPr>
              <p:cNvPr id="375" name="Rettangolo arrotondato"/>
              <p:cNvSpPr/>
              <p:nvPr/>
            </p:nvSpPr>
            <p:spPr>
              <a:xfrm>
                <a:off x="0" y="0"/>
                <a:ext cx="2679101" cy="1768007"/>
              </a:xfrm>
              <a:prstGeom prst="roundRect">
                <a:avLst>
                  <a:gd name="adj" fmla="val 15451"/>
                </a:avLst>
              </a:prstGeom>
              <a:solidFill>
                <a:srgbClr val="929292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557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76" name="Percezione pubblica negativa"/>
              <p:cNvSpPr txBox="1"/>
              <p:nvPr/>
            </p:nvSpPr>
            <p:spPr>
              <a:xfrm>
                <a:off x="118673" y="118217"/>
                <a:ext cx="2468424" cy="15625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>
                <a:lvl1pPr algn="just" defTabSz="457200">
                  <a:defRPr i="1"/>
                </a:lvl1pPr>
              </a:lstStyle>
              <a:p>
                <a:pPr/>
                <a:r>
                  <a:t>Percezione pubblica negativa</a:t>
                </a:r>
              </a:p>
            </p:txBody>
          </p:sp>
        </p:grpSp>
        <p:grpSp>
          <p:nvGrpSpPr>
            <p:cNvPr id="380" name="Raggruppa"/>
            <p:cNvGrpSpPr/>
            <p:nvPr/>
          </p:nvGrpSpPr>
          <p:grpSpPr>
            <a:xfrm>
              <a:off x="28977" y="2694274"/>
              <a:ext cx="2910100" cy="1920449"/>
              <a:chOff x="0" y="0"/>
              <a:chExt cx="2910099" cy="1920447"/>
            </a:xfrm>
          </p:grpSpPr>
          <p:sp>
            <p:nvSpPr>
              <p:cNvPr id="378" name="Rettangolo arrotondato"/>
              <p:cNvSpPr/>
              <p:nvPr/>
            </p:nvSpPr>
            <p:spPr>
              <a:xfrm>
                <a:off x="0" y="0"/>
                <a:ext cx="2910100" cy="1920448"/>
              </a:xfrm>
              <a:prstGeom prst="roundRect">
                <a:avLst>
                  <a:gd name="adj" fmla="val 15451"/>
                </a:avLst>
              </a:prstGeom>
              <a:solidFill>
                <a:srgbClr val="929292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557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79" name="Isolamento sociale e psicologico"/>
              <p:cNvSpPr txBox="1"/>
              <p:nvPr/>
            </p:nvSpPr>
            <p:spPr>
              <a:xfrm>
                <a:off x="128905" y="128410"/>
                <a:ext cx="2681257" cy="16972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>
                <a:lvl1pPr algn="just" defTabSz="457200">
                  <a:defRPr i="1"/>
                </a:lvl1pPr>
              </a:lstStyle>
              <a:p>
                <a:pPr/>
                <a:r>
                  <a:t>Isolamento sociale e psicologico</a:t>
                </a:r>
              </a:p>
            </p:txBody>
          </p:sp>
        </p:grpSp>
      </p:grpSp>
      <p:pic>
        <p:nvPicPr>
          <p:cNvPr id="382" name="Intestazione ASPIRE.jpeg" descr="Intestazione ASPIRE.jpeg"/>
          <p:cNvPicPr>
            <a:picLocks noChangeAspect="1"/>
          </p:cNvPicPr>
          <p:nvPr/>
        </p:nvPicPr>
        <p:blipFill>
          <a:blip r:embed="rId3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Il concetto di stigma: alcuni esempi"/>
          <p:cNvSpPr txBox="1"/>
          <p:nvPr>
            <p:ph type="title"/>
          </p:nvPr>
        </p:nvSpPr>
        <p:spPr>
          <a:xfrm>
            <a:off x="307563" y="-216049"/>
            <a:ext cx="10515601" cy="1325564"/>
          </a:xfrm>
          <a:prstGeom prst="rect">
            <a:avLst/>
          </a:prstGeom>
        </p:spPr>
        <p:txBody>
          <a:bodyPr/>
          <a:lstStyle/>
          <a:p>
            <a:pPr>
              <a:defRPr b="1" sz="3200">
                <a:latin typeface="+mn-lt"/>
                <a:ea typeface="+mn-ea"/>
                <a:cs typeface="+mn-cs"/>
                <a:sym typeface="Calibri"/>
              </a:defRPr>
            </a:pPr>
            <a:r>
              <a:t>Il concetto di </a:t>
            </a:r>
            <a:r>
              <a:rPr i="1"/>
              <a:t>stigma</a:t>
            </a:r>
            <a:r>
              <a:t>: alcuni esempi</a:t>
            </a:r>
          </a:p>
        </p:txBody>
      </p:sp>
      <p:grpSp>
        <p:nvGrpSpPr>
          <p:cNvPr id="398" name="Raggruppa"/>
          <p:cNvGrpSpPr/>
          <p:nvPr/>
        </p:nvGrpSpPr>
        <p:grpSpPr>
          <a:xfrm>
            <a:off x="1016023" y="758128"/>
            <a:ext cx="9648858" cy="5169878"/>
            <a:chOff x="0" y="0"/>
            <a:chExt cx="9648856" cy="5169876"/>
          </a:xfrm>
        </p:grpSpPr>
        <p:sp>
          <p:nvSpPr>
            <p:cNvPr id="385" name="Poligono"/>
            <p:cNvSpPr/>
            <p:nvPr/>
          </p:nvSpPr>
          <p:spPr>
            <a:xfrm>
              <a:off x="1625851" y="126597"/>
              <a:ext cx="6259524" cy="4979601"/>
            </a:xfrm>
            <a:prstGeom prst="diamond">
              <a:avLst/>
            </a:prstGeom>
            <a:solidFill>
              <a:srgbClr val="5E5E5E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50800" dist="63500" dir="2700000">
                <a:srgbClr val="000000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388" name="Raggruppa"/>
            <p:cNvGrpSpPr/>
            <p:nvPr/>
          </p:nvGrpSpPr>
          <p:grpSpPr>
            <a:xfrm>
              <a:off x="378810" y="48381"/>
              <a:ext cx="3581529" cy="2363541"/>
              <a:chOff x="0" y="0"/>
              <a:chExt cx="3581528" cy="2363540"/>
            </a:xfrm>
          </p:grpSpPr>
          <p:sp>
            <p:nvSpPr>
              <p:cNvPr id="386" name="Rettangolo arrotondato"/>
              <p:cNvSpPr/>
              <p:nvPr/>
            </p:nvSpPr>
            <p:spPr>
              <a:xfrm>
                <a:off x="0" y="0"/>
                <a:ext cx="3581529" cy="2363541"/>
              </a:xfrm>
              <a:prstGeom prst="roundRect">
                <a:avLst>
                  <a:gd name="adj" fmla="val 15451"/>
                </a:avLst>
              </a:prstGeom>
              <a:solidFill>
                <a:srgbClr val="929292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557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87" name="Afganistan_anni di conflitto hanno lasciato il segno sulla salute mentale di molti afghani, soprattutto donne, e la questione è spesso poco compresa e soggetta a stigmatizzazione."/>
              <p:cNvSpPr txBox="1"/>
              <p:nvPr/>
            </p:nvSpPr>
            <p:spPr>
              <a:xfrm>
                <a:off x="158647" y="158037"/>
                <a:ext cx="3299886" cy="20888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/>
              <a:p>
                <a:pPr algn="just" defTabSz="457200">
                  <a:defRPr i="1"/>
                </a:pPr>
                <a:r>
                  <a:rPr b="1" i="0"/>
                  <a:t>Afganistan</a:t>
                </a:r>
                <a:r>
                  <a:t>_anni di conflitto hanno lasciato il segno sulla </a:t>
                </a:r>
                <a:r>
                  <a:rPr u="sng">
                    <a:solidFill>
                      <a:schemeClr val="accent6">
                        <a:hueOff val="-146070"/>
                        <a:satOff val="-10048"/>
                        <a:lumOff val="-30626"/>
                      </a:schemeClr>
                    </a:solidFill>
                  </a:rPr>
                  <a:t>salute mentale</a:t>
                </a:r>
                <a:r>
                  <a:t> di molti afghani, soprattutto donne, e la questione è spesso poco compresa e soggetta a stigmatizzazione.</a:t>
                </a:r>
              </a:p>
            </p:txBody>
          </p:sp>
        </p:grpSp>
        <p:grpSp>
          <p:nvGrpSpPr>
            <p:cNvPr id="391" name="Raggruppa"/>
            <p:cNvGrpSpPr/>
            <p:nvPr/>
          </p:nvGrpSpPr>
          <p:grpSpPr>
            <a:xfrm>
              <a:off x="5089048" y="0"/>
              <a:ext cx="3728155" cy="2460303"/>
              <a:chOff x="0" y="0"/>
              <a:chExt cx="3728154" cy="2460302"/>
            </a:xfrm>
          </p:grpSpPr>
          <p:sp>
            <p:nvSpPr>
              <p:cNvPr id="389" name="Rettangolo arrotondato"/>
              <p:cNvSpPr/>
              <p:nvPr/>
            </p:nvSpPr>
            <p:spPr>
              <a:xfrm>
                <a:off x="0" y="0"/>
                <a:ext cx="3728155" cy="2460303"/>
              </a:xfrm>
              <a:prstGeom prst="roundRect">
                <a:avLst>
                  <a:gd name="adj" fmla="val 15293"/>
                </a:avLst>
              </a:prstGeom>
              <a:solidFill>
                <a:srgbClr val="929292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557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0" name="Nigeria_the stigma around epilepsy is worse than epilepsy itself. You are stigmatized by your family, relatives, in-laws, and friends because people don’t even believe it’s a medical condition. People call it a strange disease."/>
              <p:cNvSpPr txBox="1"/>
              <p:nvPr/>
            </p:nvSpPr>
            <p:spPr>
              <a:xfrm>
                <a:off x="181012" y="120371"/>
                <a:ext cx="3537133" cy="22195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/>
              <a:p>
                <a:pPr algn="just" defTabSz="457200">
                  <a:defRPr i="1"/>
                </a:pPr>
                <a:r>
                  <a:rPr b="1" i="0"/>
                  <a:t>Nigeria</a:t>
                </a:r>
                <a:r>
                  <a:t>_the </a:t>
                </a:r>
                <a:r>
                  <a:rPr u="sng"/>
                  <a:t>stigma around </a:t>
                </a:r>
                <a:r>
                  <a:rPr u="sng">
                    <a:solidFill>
                      <a:schemeClr val="accent6">
                        <a:hueOff val="-146070"/>
                        <a:satOff val="-10048"/>
                        <a:lumOff val="-30626"/>
                      </a:schemeClr>
                    </a:solidFill>
                  </a:rPr>
                  <a:t>epilepsy</a:t>
                </a:r>
                <a:r>
                  <a:rPr u="sng"/>
                  <a:t> is worse than epilepsy itself</a:t>
                </a:r>
                <a:r>
                  <a:t>. You are stigmatized by your family, relatives, in-laws, and friends because people don’t even believe it’s a medical condition. People call it a strange disease.</a:t>
                </a:r>
              </a:p>
            </p:txBody>
          </p:sp>
        </p:grpSp>
        <p:grpSp>
          <p:nvGrpSpPr>
            <p:cNvPr id="394" name="Raggruppa"/>
            <p:cNvGrpSpPr/>
            <p:nvPr/>
          </p:nvGrpSpPr>
          <p:grpSpPr>
            <a:xfrm>
              <a:off x="5035984" y="2581774"/>
              <a:ext cx="4612873" cy="2547636"/>
              <a:chOff x="0" y="0"/>
              <a:chExt cx="4612872" cy="2547635"/>
            </a:xfrm>
          </p:grpSpPr>
          <p:sp>
            <p:nvSpPr>
              <p:cNvPr id="392" name="Rettangolo arrotondato"/>
              <p:cNvSpPr/>
              <p:nvPr/>
            </p:nvSpPr>
            <p:spPr>
              <a:xfrm>
                <a:off x="0" y="0"/>
                <a:ext cx="4612873" cy="2547636"/>
              </a:xfrm>
              <a:prstGeom prst="roundRect">
                <a:avLst>
                  <a:gd name="adj" fmla="val 14335"/>
                </a:avLst>
              </a:prstGeom>
              <a:solidFill>
                <a:srgbClr val="929292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557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3" name="Colombia_stigma and prejudice continue to present a huge barrier to dignity and enjoyment of the rights of persons with disabilities (…)"/>
              <p:cNvSpPr txBox="1"/>
              <p:nvPr/>
            </p:nvSpPr>
            <p:spPr>
              <a:xfrm>
                <a:off x="255153" y="397687"/>
                <a:ext cx="4102566" cy="2125803"/>
              </a:xfrm>
              <a:prstGeom prst="rect">
                <a:avLst/>
              </a:prstGeom>
              <a:solidFill>
                <a:srgbClr val="92929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/>
              <a:p>
                <a:pPr algn="just" defTabSz="457200">
                  <a:defRPr i="1"/>
                </a:pPr>
                <a:r>
                  <a:rPr b="1" i="0"/>
                  <a:t>Colombia</a:t>
                </a:r>
                <a:r>
                  <a:t>_</a:t>
                </a:r>
                <a:r>
                  <a:rPr u="sng"/>
                  <a:t>stigma and prejudice</a:t>
                </a:r>
                <a:r>
                  <a:t> continue to present a huge barrier to dignity and enjoyment of the rights of </a:t>
                </a:r>
                <a:r>
                  <a:rPr u="sng">
                    <a:solidFill>
                      <a:schemeClr val="accent6">
                        <a:hueOff val="-146070"/>
                        <a:satOff val="-10048"/>
                        <a:lumOff val="-30626"/>
                      </a:schemeClr>
                    </a:solidFill>
                  </a:rPr>
                  <a:t>persons with disabilities</a:t>
                </a:r>
                <a:r>
                  <a:t> (…)</a:t>
                </a:r>
                <a:endParaRPr u="sng">
                  <a:solidFill>
                    <a:schemeClr val="accent6">
                      <a:hueOff val="-146070"/>
                      <a:satOff val="-10048"/>
                      <a:lumOff val="-30626"/>
                    </a:schemeClr>
                  </a:solidFill>
                </a:endParaRPr>
              </a:p>
              <a:p>
                <a:pPr algn="just" defTabSz="449580">
                  <a:defRPr i="1">
                    <a:uFill>
                      <a:solidFill>
                        <a:srgbClr val="000000"/>
                      </a:solidFill>
                    </a:uFill>
                  </a:defRPr>
                </a:pPr>
              </a:p>
            </p:txBody>
          </p:sp>
        </p:grpSp>
        <p:grpSp>
          <p:nvGrpSpPr>
            <p:cNvPr id="397" name="Raggruppa"/>
            <p:cNvGrpSpPr/>
            <p:nvPr/>
          </p:nvGrpSpPr>
          <p:grpSpPr>
            <a:xfrm>
              <a:off x="0" y="2610279"/>
              <a:ext cx="4459312" cy="2559598"/>
              <a:chOff x="0" y="0"/>
              <a:chExt cx="4459311" cy="2559597"/>
            </a:xfrm>
          </p:grpSpPr>
          <p:sp>
            <p:nvSpPr>
              <p:cNvPr id="395" name="Rettangolo arrotondato"/>
              <p:cNvSpPr/>
              <p:nvPr/>
            </p:nvSpPr>
            <p:spPr>
              <a:xfrm>
                <a:off x="0" y="0"/>
                <a:ext cx="4459312" cy="2559598"/>
              </a:xfrm>
              <a:prstGeom prst="roundRect">
                <a:avLst>
                  <a:gd name="adj" fmla="val 15551"/>
                </a:avLst>
              </a:prstGeom>
              <a:solidFill>
                <a:srgbClr val="929292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1557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6" name="Ghana_stigma, intimidation, and the perceived bias of some police against LGBTQI+ persons dissuaded survivors from reporting abuse. Activists noted great difficulty in engaging officials on problems facing the LGBTQI+ community because of social and poli"/>
              <p:cNvSpPr txBox="1"/>
              <p:nvPr/>
            </p:nvSpPr>
            <p:spPr>
              <a:xfrm>
                <a:off x="94587" y="180515"/>
                <a:ext cx="4230569" cy="22969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/>
              <a:p>
                <a:pPr algn="just" defTabSz="1155700">
                  <a:lnSpc>
                    <a:spcPct val="90000"/>
                  </a:lnSpc>
                  <a:spcBef>
                    <a:spcPts val="1000"/>
                  </a:spcBef>
                  <a:defRPr b="1"/>
                </a:pPr>
                <a:r>
                  <a:t>Ghana_</a:t>
                </a:r>
                <a:r>
                  <a:rPr b="0" i="1" u="sng"/>
                  <a:t>stigma, intimidation,</a:t>
                </a:r>
                <a:r>
                  <a:rPr b="0" i="1"/>
                  <a:t> and the perceived bias </a:t>
                </a:r>
                <a:r>
                  <a:rPr b="0" i="1" u="sng"/>
                  <a:t>of some police against </a:t>
                </a:r>
                <a:r>
                  <a:rPr b="0" i="1" u="sng">
                    <a:solidFill>
                      <a:schemeClr val="accent6">
                        <a:hueOff val="-146070"/>
                        <a:satOff val="-10048"/>
                        <a:lumOff val="-30626"/>
                      </a:schemeClr>
                    </a:solidFill>
                  </a:rPr>
                  <a:t>LGBTQI+</a:t>
                </a:r>
                <a:r>
                  <a:rPr b="0" i="1" u="sng"/>
                  <a:t> persons</a:t>
                </a:r>
                <a:r>
                  <a:rPr b="0" i="1"/>
                  <a:t> dissuaded survivors from reporting abuse. Activists noted great difficulty in engaging officials on problems facing the LGBTQI+ community because of social and political prejudice (…)</a:t>
                </a:r>
              </a:p>
            </p:txBody>
          </p:sp>
        </p:grpSp>
      </p:grpSp>
      <p:pic>
        <p:nvPicPr>
          <p:cNvPr id="399" name="Intestazione ASPIRE.jpeg" descr="Intestazione ASPIRE.jpeg"/>
          <p:cNvPicPr>
            <a:picLocks noChangeAspect="1"/>
          </p:cNvPicPr>
          <p:nvPr/>
        </p:nvPicPr>
        <p:blipFill>
          <a:blip r:embed="rId3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trumenti per gli addetti ai lavor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Strumenti per gli addetti ai lavori</a:t>
            </a:r>
          </a:p>
        </p:txBody>
      </p:sp>
      <p:pic>
        <p:nvPicPr>
          <p:cNvPr id="402" name="Vademecum_2023.jpg" descr="Vademecum_202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35051" y="1714897"/>
            <a:ext cx="3247236" cy="3831007"/>
          </a:xfrm>
          <a:prstGeom prst="rect">
            <a:avLst/>
          </a:prstGeom>
          <a:ln w="12700">
            <a:miter lim="400000"/>
          </a:ln>
        </p:spPr>
      </p:pic>
      <p:pic>
        <p:nvPicPr>
          <p:cNvPr id="403" name="Mitigazione del rischio 2024.jpg" descr="Mitigazione del rischio 202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1695" y="1548315"/>
            <a:ext cx="3513148" cy="4164171"/>
          </a:xfrm>
          <a:prstGeom prst="rect">
            <a:avLst/>
          </a:prstGeom>
          <a:ln w="12700">
            <a:miter lim="400000"/>
          </a:ln>
        </p:spPr>
      </p:pic>
      <p:sp>
        <p:nvSpPr>
          <p:cNvPr id="404" name="2024"/>
          <p:cNvSpPr txBox="1"/>
          <p:nvPr/>
        </p:nvSpPr>
        <p:spPr>
          <a:xfrm>
            <a:off x="4749496" y="1623459"/>
            <a:ext cx="577751" cy="3432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6">
                    <a:hueOff val="-146070"/>
                    <a:satOff val="-10048"/>
                    <a:lumOff val="-30626"/>
                  </a:schemeClr>
                </a:solidFill>
              </a:defRPr>
            </a:lvl1pPr>
          </a:lstStyle>
          <a:p>
            <a:pPr/>
            <a:r>
              <a:t>2024</a:t>
            </a:r>
          </a:p>
        </p:txBody>
      </p:sp>
      <p:sp>
        <p:nvSpPr>
          <p:cNvPr id="405" name="2023"/>
          <p:cNvSpPr txBox="1"/>
          <p:nvPr/>
        </p:nvSpPr>
        <p:spPr>
          <a:xfrm>
            <a:off x="10988728" y="1457440"/>
            <a:ext cx="577752" cy="3432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6">
                    <a:hueOff val="-146070"/>
                    <a:satOff val="-10048"/>
                    <a:lumOff val="-30626"/>
                  </a:schemeClr>
                </a:solidFill>
              </a:defRPr>
            </a:lvl1pPr>
          </a:lstStyle>
          <a:p>
            <a:pPr/>
            <a:r>
              <a:t>2023</a:t>
            </a:r>
          </a:p>
        </p:txBody>
      </p:sp>
      <p:pic>
        <p:nvPicPr>
          <p:cNvPr id="406" name="Intestazione ASPIRE.jpeg" descr="Intestazione ASPIRE.jpeg"/>
          <p:cNvPicPr>
            <a:picLocks noChangeAspect="1"/>
          </p:cNvPicPr>
          <p:nvPr/>
        </p:nvPicPr>
        <p:blipFill>
          <a:blip r:embed="rId4">
            <a:alphaModFix amt="83409"/>
            <a:extLst/>
          </a:blip>
          <a:stretch>
            <a:fillRect/>
          </a:stretch>
        </p:blipFill>
        <p:spPr>
          <a:xfrm>
            <a:off x="0" y="6190004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trumenti per gli addetti ai lavori"/>
          <p:cNvSpPr txBox="1"/>
          <p:nvPr>
            <p:ph type="title"/>
          </p:nvPr>
        </p:nvSpPr>
        <p:spPr>
          <a:xfrm>
            <a:off x="838200" y="11367"/>
            <a:ext cx="10515600" cy="1325564"/>
          </a:xfrm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Strumenti per gli addetti ai lavori</a:t>
            </a:r>
          </a:p>
        </p:txBody>
      </p:sp>
      <p:pic>
        <p:nvPicPr>
          <p:cNvPr id="409" name="Referral 2021.jpg" descr="Referral 202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1968" y="1255942"/>
            <a:ext cx="3359755" cy="3912674"/>
          </a:xfrm>
          <a:prstGeom prst="rect">
            <a:avLst/>
          </a:prstGeom>
          <a:ln w="12700">
            <a:miter lim="400000"/>
          </a:ln>
        </p:spPr>
      </p:pic>
      <p:sp>
        <p:nvSpPr>
          <p:cNvPr id="410" name="2021"/>
          <p:cNvSpPr txBox="1"/>
          <p:nvPr/>
        </p:nvSpPr>
        <p:spPr>
          <a:xfrm>
            <a:off x="4341166" y="4717672"/>
            <a:ext cx="577752" cy="3432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6">
                    <a:hueOff val="-146070"/>
                    <a:satOff val="-10048"/>
                    <a:lumOff val="-30626"/>
                  </a:schemeClr>
                </a:solidFill>
              </a:defRPr>
            </a:lvl1pPr>
          </a:lstStyle>
          <a:p>
            <a:pPr/>
            <a:r>
              <a:t>2021</a:t>
            </a:r>
          </a:p>
        </p:txBody>
      </p:sp>
      <p:pic>
        <p:nvPicPr>
          <p:cNvPr id="411" name="LG interventi 2017.jpg" descr="LG interventi 2017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15585" y="1274056"/>
            <a:ext cx="3297663" cy="3912674"/>
          </a:xfrm>
          <a:prstGeom prst="rect">
            <a:avLst/>
          </a:prstGeom>
          <a:ln w="12700">
            <a:miter lim="400000"/>
          </a:ln>
        </p:spPr>
      </p:pic>
      <p:sp>
        <p:nvSpPr>
          <p:cNvPr id="412" name="2017"/>
          <p:cNvSpPr txBox="1"/>
          <p:nvPr/>
        </p:nvSpPr>
        <p:spPr>
          <a:xfrm>
            <a:off x="10609915" y="4841419"/>
            <a:ext cx="577752" cy="3432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6">
                    <a:hueOff val="-146070"/>
                    <a:satOff val="-10048"/>
                    <a:lumOff val="-30626"/>
                  </a:schemeClr>
                </a:solidFill>
              </a:defRPr>
            </a:lvl1pPr>
          </a:lstStyle>
          <a:p>
            <a:pPr/>
            <a:r>
              <a:t>2017</a:t>
            </a:r>
          </a:p>
        </p:txBody>
      </p:sp>
      <p:pic>
        <p:nvPicPr>
          <p:cNvPr id="413" name="Intestazione ASPIRE.jpeg" descr="Intestazione ASPIRE.jpeg"/>
          <p:cNvPicPr>
            <a:picLocks noChangeAspect="1"/>
          </p:cNvPicPr>
          <p:nvPr/>
        </p:nvPicPr>
        <p:blipFill>
          <a:blip r:embed="rId4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trumenti per gli addetti ai lavori"/>
          <p:cNvSpPr txBox="1"/>
          <p:nvPr>
            <p:ph type="title"/>
          </p:nvPr>
        </p:nvSpPr>
        <p:spPr>
          <a:xfrm>
            <a:off x="838200" y="74538"/>
            <a:ext cx="10515600" cy="1325564"/>
          </a:xfrm>
          <a:prstGeom prst="rect">
            <a:avLst/>
          </a:prstGeom>
        </p:spPr>
        <p:txBody>
          <a:bodyPr/>
          <a:lstStyle>
            <a:lvl1pPr>
              <a:defRPr b="1" sz="3200">
                <a:solidFill>
                  <a:srgbClr val="4472C4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Strumenti per gli addetti ai lavori</a:t>
            </a:r>
          </a:p>
        </p:txBody>
      </p:sp>
      <p:sp>
        <p:nvSpPr>
          <p:cNvPr id="416" name="2007"/>
          <p:cNvSpPr txBox="1"/>
          <p:nvPr/>
        </p:nvSpPr>
        <p:spPr>
          <a:xfrm>
            <a:off x="10096960" y="4364115"/>
            <a:ext cx="577752" cy="3432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6">
                    <a:hueOff val="-146070"/>
                    <a:satOff val="-10048"/>
                    <a:lumOff val="-30626"/>
                  </a:schemeClr>
                </a:solidFill>
              </a:defRPr>
            </a:lvl1pPr>
          </a:lstStyle>
          <a:p>
            <a:pPr/>
            <a:r>
              <a:t>2007</a:t>
            </a:r>
          </a:p>
        </p:txBody>
      </p:sp>
      <p:pic>
        <p:nvPicPr>
          <p:cNvPr id="417" name="LG Mutilazioni 2008.pdf" descr="LG Mutilazioni 200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0240" y="669819"/>
            <a:ext cx="3133927" cy="4433261"/>
          </a:xfrm>
          <a:prstGeom prst="rect">
            <a:avLst/>
          </a:prstGeom>
          <a:ln w="12700">
            <a:miter lim="400000"/>
          </a:ln>
        </p:spPr>
      </p:pic>
      <p:pic>
        <p:nvPicPr>
          <p:cNvPr id="418" name="LG MGF_all.jpg" descr="LG MGF_all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13157" y="1481640"/>
            <a:ext cx="3493169" cy="3045748"/>
          </a:xfrm>
          <a:prstGeom prst="rect">
            <a:avLst/>
          </a:prstGeom>
          <a:ln w="12700">
            <a:miter lim="400000"/>
          </a:ln>
        </p:spPr>
      </p:pic>
      <p:pic>
        <p:nvPicPr>
          <p:cNvPr id="419" name="Intestazione ASPIRE.jpeg" descr="Intestazione ASPIRE.jpeg"/>
          <p:cNvPicPr>
            <a:picLocks noChangeAspect="1"/>
          </p:cNvPicPr>
          <p:nvPr/>
        </p:nvPicPr>
        <p:blipFill>
          <a:blip r:embed="rId4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Nota - Disclaim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b="1" sz="3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Nota - Disclaimer</a:t>
            </a:r>
          </a:p>
        </p:txBody>
      </p:sp>
      <p:sp>
        <p:nvSpPr>
          <p:cNvPr id="422" name="Le presenti slides non sono un documento pubblico, né possono essere pubblicate.…"/>
          <p:cNvSpPr txBox="1"/>
          <p:nvPr/>
        </p:nvSpPr>
        <p:spPr>
          <a:xfrm>
            <a:off x="640488" y="2113870"/>
            <a:ext cx="11162041" cy="4107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 sz="3000"/>
            </a:pPr>
            <a:r>
              <a:t>Le presenti slides non sono un documento pubblico, né possono essere pubblicate.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 sz="3000"/>
            </a:pPr>
          </a:p>
          <a:p>
            <a:pPr algn="ctr">
              <a:lnSpc>
                <a:spcPct val="90000"/>
              </a:lnSpc>
              <a:spcBef>
                <a:spcPts val="1000"/>
              </a:spcBef>
              <a:defRPr sz="3000"/>
            </a:pPr>
            <a:r>
              <a:t>Non sono condivisibili con terzi.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 sz="3000"/>
            </a:pPr>
          </a:p>
          <a:p>
            <a:pPr algn="ctr">
              <a:lnSpc>
                <a:spcPct val="90000"/>
              </a:lnSpc>
              <a:spcBef>
                <a:spcPts val="1000"/>
              </a:spcBef>
              <a:defRPr sz="3000"/>
            </a:pPr>
            <a:r>
              <a:t>Non possono essere considerate fonti e non possono essere citate come tali.</a:t>
            </a:r>
          </a:p>
        </p:txBody>
      </p:sp>
      <p:pic>
        <p:nvPicPr>
          <p:cNvPr id="423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RAZI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4472C4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</a:lstStyle>
          <a:p>
            <a:pPr/>
            <a:r>
              <a:t>GRAZIE</a:t>
            </a:r>
          </a:p>
        </p:txBody>
      </p:sp>
      <p:pic>
        <p:nvPicPr>
          <p:cNvPr id="426" name="Intestazione ASPIRE.jpeg" descr="Intestazione ASPIRE.jpeg"/>
          <p:cNvPicPr>
            <a:picLocks noChangeAspect="1"/>
          </p:cNvPicPr>
          <p:nvPr/>
        </p:nvPicPr>
        <p:blipFill>
          <a:blip r:embed="rId2">
            <a:alphaModFix amt="83409"/>
            <a:extLst/>
          </a:blip>
          <a:stretch>
            <a:fillRect/>
          </a:stretch>
        </p:blipFill>
        <p:spPr>
          <a:xfrm>
            <a:off x="0" y="6169252"/>
            <a:ext cx="6531245" cy="711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4472C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4472C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4472C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4472C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