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8" r:id="rId2"/>
    <p:sldId id="408" r:id="rId3"/>
    <p:sldId id="416" r:id="rId4"/>
    <p:sldId id="418" r:id="rId5"/>
    <p:sldId id="417" r:id="rId6"/>
    <p:sldId id="409" r:id="rId7"/>
    <p:sldId id="259" r:id="rId8"/>
    <p:sldId id="419" r:id="rId9"/>
    <p:sldId id="268" r:id="rId10"/>
    <p:sldId id="262" r:id="rId11"/>
    <p:sldId id="411" r:id="rId12"/>
    <p:sldId id="412" r:id="rId13"/>
    <p:sldId id="373" r:id="rId14"/>
    <p:sldId id="294" r:id="rId15"/>
    <p:sldId id="405" r:id="rId16"/>
    <p:sldId id="407" r:id="rId17"/>
    <p:sldId id="261" r:id="rId18"/>
    <p:sldId id="269" r:id="rId19"/>
    <p:sldId id="260" r:id="rId20"/>
    <p:sldId id="257" r:id="rId21"/>
    <p:sldId id="263" r:id="rId22"/>
    <p:sldId id="264" r:id="rId23"/>
    <p:sldId id="265" r:id="rId24"/>
    <p:sldId id="266" r:id="rId25"/>
    <p:sldId id="267" r:id="rId26"/>
    <p:sldId id="271" r:id="rId27"/>
    <p:sldId id="270" r:id="rId28"/>
    <p:sldId id="41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3"/>
    <p:restoredTop sz="94469"/>
  </p:normalViewPr>
  <p:slideViewPr>
    <p:cSldViewPr snapToGrid="0">
      <p:cViewPr varScale="1">
        <p:scale>
          <a:sx n="109" d="100"/>
          <a:sy n="109" d="100"/>
        </p:scale>
        <p:origin x="20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43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6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23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3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0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90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3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8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7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2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73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89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685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87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13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05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7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45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52BA9E-557E-EFF8-A573-8FF3EA246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31" y="327802"/>
            <a:ext cx="11590020" cy="4842510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rgbClr val="FFC000"/>
                </a:solidFill>
              </a:rPr>
              <a:t>“Conoscere per Curare: Formazione Multidisciplinare sull'Assistenza alle Persone Immigrate”, erogata nell’ambito del progetto ASPIRE </a:t>
            </a:r>
            <a:r>
              <a:rPr lang="it-IT" sz="1400" dirty="0">
                <a:solidFill>
                  <a:srgbClr val="FFC000"/>
                </a:solidFill>
              </a:rPr>
              <a:t>(Alfabetizzazione Sanitaria per Persone Immigrate)</a:t>
            </a:r>
          </a:p>
          <a:p>
            <a:pPr marL="0" indent="0" algn="ctr">
              <a:buNone/>
            </a:pPr>
            <a:r>
              <a:rPr lang="it-IT" sz="1400" dirty="0">
                <a:solidFill>
                  <a:srgbClr val="FFC000"/>
                </a:solidFill>
              </a:rPr>
              <a:t>Università degli studi di Bari</a:t>
            </a:r>
          </a:p>
          <a:p>
            <a:pPr algn="ctr"/>
            <a:endParaRPr lang="it-IT" sz="2800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it-IT" sz="1400" dirty="0"/>
              <a:t>29  settembre 2025</a:t>
            </a:r>
          </a:p>
          <a:p>
            <a:pPr marL="0" indent="0" algn="ctr">
              <a:buNone/>
            </a:pPr>
            <a:endParaRPr lang="it-IT" sz="1400" dirty="0"/>
          </a:p>
          <a:p>
            <a:pPr marL="0" indent="0" algn="ctr">
              <a:buNone/>
            </a:pPr>
            <a:r>
              <a:rPr lang="it-IT" sz="1600" dirty="0"/>
              <a:t>Prof. Michele Corriero</a:t>
            </a:r>
          </a:p>
          <a:p>
            <a:pPr algn="ctr"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Professore Associato in Pedagogia Generale e Sociale, docente di Teorie e modelli dei processi educativi e Pedagogia Generale- Università N. Cusano- Roma</a:t>
            </a:r>
          </a:p>
          <a:p>
            <a:pPr algn="ctr"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Supervisore per i Professionisti degli Ambiti Territoriali sociali e sociosanitari </a:t>
            </a:r>
          </a:p>
          <a:p>
            <a:pPr algn="ctr"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Già Giudice Onorario Tribunale per i Minorenni di Bari</a:t>
            </a:r>
          </a:p>
          <a:p>
            <a:pPr algn="ctr">
              <a:buNone/>
            </a:pP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88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4B6D-64DC-EC67-DE7E-93334F2A4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4A9E96-1444-29AC-3627-1DC0C11EF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148590"/>
            <a:ext cx="11776364" cy="653795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it-IT" b="1" dirty="0">
                <a:solidFill>
                  <a:schemeClr val="accent5"/>
                </a:solidFill>
              </a:rPr>
              <a:t>LAVORO MULTIDISCIPLINARE E INTERDISCIPLINARE  TRA RICERCA E NUOVI APPROCCI INNOVATIVI </a:t>
            </a:r>
          </a:p>
          <a:p>
            <a:pPr marL="0" indent="0" algn="ctr">
              <a:lnSpc>
                <a:spcPct val="200000"/>
              </a:lnSpc>
              <a:buNone/>
            </a:pPr>
            <a:endParaRPr lang="it-IT" sz="1800" b="1" dirty="0">
              <a:solidFill>
                <a:schemeClr val="accent5"/>
              </a:solidFill>
            </a:endParaRP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rgbClr val="00B050"/>
                </a:solidFill>
              </a:rPr>
              <a:t>CONSAPEVOLEZZA </a:t>
            </a:r>
            <a:r>
              <a:rPr lang="it-IT" sz="1600" b="1" dirty="0"/>
              <a:t>( consapevolezza professionale, metodologie, curiosità,  sé personale e sé professionale, gestione del «potere», del ruolo,….)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rgbClr val="00B050"/>
                </a:solidFill>
              </a:rPr>
              <a:t>AUTODETERMINAZIONE </a:t>
            </a:r>
            <a:r>
              <a:rPr lang="it-IT" sz="1600" b="1" dirty="0"/>
              <a:t>( intenzionalità e riconoscimento del valore del metodo didattico-relazionale educativo di rilevazione) 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rgbClr val="00B050"/>
                </a:solidFill>
              </a:rPr>
              <a:t>GESTIONE DELLA COMPLESSITA’ </a:t>
            </a:r>
            <a:r>
              <a:rPr lang="it-IT" sz="1600" dirty="0"/>
              <a:t>(da riconoscere, gestirla emotivamente, armonizzarla e viverla,..)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chemeClr val="accent5"/>
                </a:solidFill>
              </a:rPr>
              <a:t>COMPETENZE DI BASE,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chemeClr val="accent5"/>
                </a:solidFill>
              </a:rPr>
              <a:t>TRASVERSALI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chemeClr val="accent5"/>
                </a:solidFill>
              </a:rPr>
              <a:t> METACOMPETENZE </a:t>
            </a:r>
          </a:p>
          <a:p>
            <a:pPr algn="ctr">
              <a:lnSpc>
                <a:spcPct val="200000"/>
              </a:lnSpc>
              <a:buFont typeface="Wingdings" pitchFamily="2" charset="2"/>
              <a:buChar char="ü"/>
            </a:pPr>
            <a:r>
              <a:rPr lang="it-IT" sz="1600" b="1" dirty="0">
                <a:solidFill>
                  <a:schemeClr val="accent5"/>
                </a:solidFill>
              </a:rPr>
              <a:t>APPROCCI INTERDISCIPLINARI E TRANSDISCIPLINARI AI SERVIZI DI CURA E DI RELAZIONE DI AIUTO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716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60D7-F804-67EC-8A1B-3B7808AB1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78EAEE-A7C5-5B0A-C587-614B3ACF7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148590"/>
            <a:ext cx="11776364" cy="653795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it-IT" sz="1800" b="1" dirty="0">
                <a:solidFill>
                  <a:schemeClr val="accent5"/>
                </a:solidFill>
              </a:rPr>
              <a:t>RIFLETTERE E SPERIMENTARE NUOVI PARADIGMI ORGANIZZATIVI PER LA PRESA IN CARICO E GESTIONE DEI CASI </a:t>
            </a:r>
            <a:r>
              <a:rPr lang="it-IT" b="1" dirty="0">
                <a:solidFill>
                  <a:schemeClr val="accent5"/>
                </a:solidFill>
              </a:rPr>
              <a:t>ATTRAVERSO: </a:t>
            </a:r>
            <a:endParaRPr lang="it-IT" sz="1800" b="1" dirty="0">
              <a:solidFill>
                <a:schemeClr val="accent5"/>
              </a:solidFill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it-IT" b="1" dirty="0">
                <a:solidFill>
                  <a:srgbClr val="FFC000"/>
                </a:solidFill>
              </a:rPr>
              <a:t>RETE  SOCIALE</a:t>
            </a:r>
            <a:r>
              <a:rPr lang="it-IT" b="1" dirty="0">
                <a:solidFill>
                  <a:srgbClr val="00B050"/>
                </a:solidFill>
              </a:rPr>
              <a:t>, SOCIOSANITARIA  E SOCIO EDUCATIVA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it-IT" sz="1800" b="1" dirty="0">
                <a:solidFill>
                  <a:srgbClr val="FFC000"/>
                </a:solidFill>
              </a:rPr>
              <a:t>LAVORO INTEDISCIPLINARE (TRANSDISCIPLINARE) </a:t>
            </a:r>
            <a:r>
              <a:rPr lang="it-IT" sz="1800" b="1" dirty="0">
                <a:solidFill>
                  <a:srgbClr val="00B050"/>
                </a:solidFill>
              </a:rPr>
              <a:t>DI CONOSCENZA</a:t>
            </a:r>
            <a:r>
              <a:rPr lang="it-IT" b="1" dirty="0">
                <a:solidFill>
                  <a:srgbClr val="00B050"/>
                </a:solidFill>
              </a:rPr>
              <a:t>, METODOLOGIA E RICONOSCIMENTO DI DIVERSA RECIPROCITA’ 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it-IT" sz="1800" b="1" dirty="0">
                <a:solidFill>
                  <a:srgbClr val="FFC000"/>
                </a:solidFill>
              </a:rPr>
              <a:t>CORRESPONSABILIT</a:t>
            </a:r>
            <a:r>
              <a:rPr lang="it-IT" b="1" dirty="0">
                <a:solidFill>
                  <a:srgbClr val="FFC000"/>
                </a:solidFill>
              </a:rPr>
              <a:t>A’ </a:t>
            </a:r>
            <a:r>
              <a:rPr lang="it-IT" b="1" dirty="0">
                <a:solidFill>
                  <a:srgbClr val="00B050"/>
                </a:solidFill>
              </a:rPr>
              <a:t>PER  IL PROCESSO, L’ESITO  E LA  MISURAZIONE DEL CONCORSO AL RISULTATO ( VALUTAZIONE IMPATTO)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it-IT" sz="1800" b="1" dirty="0">
                <a:solidFill>
                  <a:srgbClr val="FFC000"/>
                </a:solidFill>
              </a:rPr>
              <a:t>OFFERTA DI UN REALE </a:t>
            </a:r>
            <a:r>
              <a:rPr lang="it-IT" b="1" dirty="0">
                <a:solidFill>
                  <a:srgbClr val="FFC000"/>
                </a:solidFill>
              </a:rPr>
              <a:t>SE</a:t>
            </a:r>
            <a:r>
              <a:rPr lang="it-IT" sz="1800" b="1" dirty="0">
                <a:solidFill>
                  <a:srgbClr val="FFC000"/>
                </a:solidFill>
              </a:rPr>
              <a:t>R</a:t>
            </a:r>
            <a:r>
              <a:rPr lang="it-IT" b="1" dirty="0">
                <a:solidFill>
                  <a:srgbClr val="FFC000"/>
                </a:solidFill>
              </a:rPr>
              <a:t>VIZIO INTEGRATO </a:t>
            </a:r>
            <a:r>
              <a:rPr lang="it-IT" b="1" dirty="0">
                <a:solidFill>
                  <a:srgbClr val="00B050"/>
                </a:solidFill>
              </a:rPr>
              <a:t>DI QUALITA’ PER IL BENESSERE DELLA PERSONA E COMUNITA’</a:t>
            </a:r>
            <a:endParaRPr lang="it-IT" sz="1800" b="1" dirty="0">
              <a:solidFill>
                <a:schemeClr val="accent5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260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33D4E8-0143-9486-B98D-919A655E5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05840"/>
            <a:ext cx="10584179" cy="530352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b="1" kern="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LAVORARE  NEL SOCIALE E SOCIOSANITARIO</a:t>
            </a:r>
            <a:r>
              <a:rPr lang="it-IT" kern="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MA NON SOLO, SUI </a:t>
            </a:r>
            <a:r>
              <a:rPr lang="it-IT" b="1" kern="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CONFINI DISCIPLINARI SOCIALI, EDUCATIVI, FORMATIVI, CLINICI, ORGANIZZATIVI E MATODOLOGICI  (intra professionali, interprofessionali, multiprofessionale, pubblico-privato) </a:t>
            </a: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endParaRPr lang="it-IT" b="1" kern="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b="1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INVESTIRE SUL CONFINE INTERDISCIPLINARE COME SPAZIO DI INCONTRO E DI INNOVAZIONE</a:t>
            </a:r>
            <a:r>
              <a:rPr lang="it-IT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FORMATIVA  E PROPEDEUTICO ALLA TRANSDISCIPLINARIETÀ, </a:t>
            </a:r>
            <a:r>
              <a:rPr lang="it-IT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RISORSA </a:t>
            </a:r>
            <a:r>
              <a:rPr lang="it-IT" b="1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CREATIVA PER GESTIRE LA COMPLESSITÀ </a:t>
            </a:r>
            <a:r>
              <a:rPr lang="it-IT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(meta competenze, riconoscimento e valorizzazione dell’altro, gestione comparata dei modelli di intervento, dinamismo sociale e sociosanitario, valorizzazione delle differenze, spazio neutro di riflessione professionale e cultura dell’organizzazione,)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185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E592B1-1C9B-51C5-A54A-6ED11DD68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262890"/>
            <a:ext cx="11658599" cy="621792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t-IT" sz="1600" dirty="0"/>
              <a:t>LA COMPLESSITÀ DEI PROBLEMI STESSI È DIVENUTA TALE CHE È NECESSARIO AFFRONTARLI UTILIZZANDO UNA VARIETÀ DI DIFFERENTI APPROCCI DISCIPLINARI. DI QUI, LA </a:t>
            </a:r>
            <a:r>
              <a:rPr lang="it-IT" sz="1600" dirty="0">
                <a:solidFill>
                  <a:srgbClr val="FFC000"/>
                </a:solidFill>
              </a:rPr>
              <a:t>NECESSITÀ DI UNA COOPERAZIONE TRA LE DISCIPLINE</a:t>
            </a:r>
            <a:r>
              <a:rPr lang="it-IT" sz="1600" dirty="0"/>
              <a:t>, DA QUI LA NECESSITÀ </a:t>
            </a:r>
            <a:r>
              <a:rPr lang="it-IT" sz="1600" b="1" dirty="0">
                <a:solidFill>
                  <a:schemeClr val="accent5"/>
                </a:solidFill>
              </a:rPr>
              <a:t>DI INTERDISCIPLINARIETÀ COME PRINCIPIO (E COME PRATICA), DA QUI L’ IMPORTANZA DELLA  COESISTENZA –DIFFERENZA  DELLA MULTICULTURALITÀ</a:t>
            </a:r>
            <a:r>
              <a:rPr lang="it-IT" sz="1600" dirty="0"/>
              <a:t>.</a:t>
            </a:r>
          </a:p>
          <a:p>
            <a:pPr algn="just">
              <a:lnSpc>
                <a:spcPct val="150000"/>
              </a:lnSpc>
            </a:pPr>
            <a:endParaRPr lang="it-IT" sz="1600" dirty="0"/>
          </a:p>
          <a:p>
            <a:pPr algn="just">
              <a:lnSpc>
                <a:spcPct val="150000"/>
              </a:lnSpc>
            </a:pPr>
            <a:r>
              <a:rPr lang="it-IT" sz="1600" dirty="0"/>
              <a:t> </a:t>
            </a:r>
            <a:r>
              <a:rPr lang="it-IT" sz="1600" i="1" dirty="0">
                <a:solidFill>
                  <a:schemeClr val="accent5"/>
                </a:solidFill>
              </a:rPr>
              <a:t>GUARDANDO AL FUTURO E’ INDISPENSABILE UN COORDINAMENTO DELLE DISCIPLINE STESSE. CON UN PROGETTO DI INTENZIONALITA’ E RIFORMULAZIONE DEL SISTEMA INTERGTAO PER I SERVIZI SOCIALI E SOCIOSANITARI IN PROSPETTIVA TRANSDISCIPLINARE </a:t>
            </a:r>
            <a:endParaRPr lang="it-IT" sz="1600" dirty="0">
              <a:solidFill>
                <a:schemeClr val="accent5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369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8368F-FED0-D05B-DA24-F91AFC71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247405-3D10-7FEA-A1FA-38AA40DB8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364451"/>
            <a:ext cx="11633662" cy="615064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LA TRANSDISCIPLINARITÀ </a:t>
            </a:r>
            <a:r>
              <a:rPr lang="it-IT" sz="1600" b="0" i="0" u="none" strike="noStrike" dirty="0">
                <a:effectLst/>
                <a:latin typeface="heeboregular"/>
              </a:rPr>
              <a:t>ESPRIME L’ESIGENZA DI PERCORSI DI EDUCAZIONE, FORMAZIONE E RICERCA CAPACI DI OLTREPASSARE I CONFINI DISCIPLINARI SENZA LIMITARSI A GIUSTAPPORRE DISCIPLINE DIVERSE </a:t>
            </a: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(MULTIDISCIPLINARITÀ) </a:t>
            </a:r>
            <a:r>
              <a:rPr lang="it-IT" sz="1600" b="0" i="0" u="none" strike="noStrike" dirty="0">
                <a:effectLst/>
                <a:latin typeface="heeboregular"/>
              </a:rPr>
              <a:t>O A CONTAMINARLE LOCALMENTE </a:t>
            </a: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(INTERDISCIPLINARITÀ).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600" b="0" i="0" u="none" strike="noStrike" dirty="0">
              <a:effectLst/>
              <a:latin typeface="heeboregular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0" i="0" u="none" strike="noStrike" dirty="0">
                <a:effectLst/>
                <a:latin typeface="heeboregular"/>
              </a:rPr>
              <a:t>L’IDEA È QUELLA DI UNA RIORGANIZZAZIONE PROFONDA DELLA DINAMICA DI COSTRUZIONE DEL SAPERE. SI TRATTA DI UN ASPETTO </a:t>
            </a:r>
            <a:r>
              <a:rPr lang="it-IT" sz="1600" b="1" i="0" u="none" strike="noStrike" dirty="0">
                <a:solidFill>
                  <a:srgbClr val="00B050"/>
                </a:solidFill>
                <a:effectLst/>
                <a:latin typeface="heeboregular"/>
              </a:rPr>
              <a:t>ESSENZIALE DELLA RIFORMA DEL NOSTRO PARADIGMA DI CONOSCENZA</a:t>
            </a:r>
            <a:r>
              <a:rPr lang="it-IT" sz="1600" b="0" i="0" u="none" strike="noStrike" dirty="0">
                <a:effectLst/>
                <a:latin typeface="heeboregular"/>
              </a:rPr>
              <a:t>, PER AFFRONTARE LE SFIDE E LE CRISI DELLA CONTEMPORANEITÀ.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600" dirty="0">
              <a:latin typeface="heeboregular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0" i="0" u="none" strike="noStrike" dirty="0">
                <a:effectLst/>
                <a:latin typeface="heeboregular"/>
              </a:rPr>
              <a:t>TUTTE LE SFIDE E LE CRISI DELL’UMANITÀ PLANETARIA – DEMOCRATICA, FORMATIVA, AMBIENTALE, ENERGETICA, PANDEMICA, ECONOMICA, GEOPOLITICA, EDUCATIVA … – SONO ALTRETTANTE SFIDE E CRISI COGNITIVE. </a:t>
            </a: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L’OSTACOLO ALLA COMPRENSIONE DELLE SFIDE E DELLE CRISI </a:t>
            </a:r>
            <a:r>
              <a:rPr lang="it-IT" sz="1600" b="0" i="0" u="none" strike="noStrike" dirty="0">
                <a:solidFill>
                  <a:schemeClr val="accent5"/>
                </a:solidFill>
                <a:effectLst/>
                <a:latin typeface="heeboregular"/>
              </a:rPr>
              <a:t>NON STA SOLO NELLA NOSTRA IGNORANZA, MA SI ANNIDA ANCHE E SOPRATTUTTO </a:t>
            </a: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NELLA NOSTRA CONOSCENZA</a:t>
            </a:r>
            <a:r>
              <a:rPr lang="it-IT" sz="1600" b="0" i="0" u="none" strike="noStrike" dirty="0">
                <a:solidFill>
                  <a:schemeClr val="accent5"/>
                </a:solidFill>
                <a:effectLst/>
                <a:latin typeface="heeboregular"/>
              </a:rPr>
              <a:t>, NEL MODO IN CUI </a:t>
            </a:r>
            <a:r>
              <a:rPr lang="it-IT" sz="1600" b="1" i="0" u="none" strike="noStrike" dirty="0">
                <a:solidFill>
                  <a:schemeClr val="accent5"/>
                </a:solidFill>
                <a:effectLst/>
                <a:latin typeface="heeboregular"/>
              </a:rPr>
              <a:t>QUESTA È PRODOTTA, ORGANIZZATA E TRASMESSA.</a:t>
            </a:r>
            <a:endParaRPr lang="it-IT" sz="1600" b="1" dirty="0">
              <a:solidFill>
                <a:schemeClr val="accent5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066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093957-9541-E2F6-F112-11EBA1FC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240031"/>
            <a:ext cx="11885122" cy="6332220"/>
          </a:xfrm>
        </p:spPr>
        <p:txBody>
          <a:bodyPr>
            <a:normAutofit/>
          </a:bodyPr>
          <a:lstStyle/>
          <a:p>
            <a:pPr algn="ctr">
              <a:lnSpc>
                <a:spcPct val="160000"/>
              </a:lnSpc>
            </a:pPr>
            <a:r>
              <a:rPr lang="it-IT" dirty="0">
                <a:latin typeface="ArnoPro"/>
              </a:rPr>
              <a:t>LA RIFLESSIONE  SULLA TRANSDISCIPLINARIERTA’ </a:t>
            </a:r>
            <a:r>
              <a:rPr lang="it-IT" sz="1800" dirty="0">
                <a:effectLst/>
                <a:latin typeface="ArnoPro"/>
              </a:rPr>
              <a:t>SI INSERISCE NELLA CORNICE DELLA RELAZIONE TRA:          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it-IT" sz="1800" b="1" dirty="0">
                <a:solidFill>
                  <a:schemeClr val="accent5"/>
                </a:solidFill>
                <a:effectLst/>
                <a:latin typeface="ArnoPro"/>
              </a:rPr>
              <a:t>COMPLESSITÀ, CAMBIAMENTO, APPRENDIMENTO   E INNOVAZIONE </a:t>
            </a:r>
            <a:r>
              <a:rPr lang="it-IT" b="1" dirty="0">
                <a:solidFill>
                  <a:schemeClr val="accent5"/>
                </a:solidFill>
                <a:latin typeface="ArnoPro"/>
              </a:rPr>
              <a:t> DEL SISTEMA INTEGRATO SOCIALE E SOCIOSANITARIO</a:t>
            </a:r>
            <a:endParaRPr lang="it-IT" dirty="0">
              <a:latin typeface="ArnoPro"/>
            </a:endParaRPr>
          </a:p>
          <a:p>
            <a:pPr algn="ctr">
              <a:lnSpc>
                <a:spcPct val="160000"/>
              </a:lnSpc>
            </a:pPr>
            <a:r>
              <a:rPr lang="it-IT" sz="1800" dirty="0">
                <a:effectLst/>
                <a:latin typeface="ArnoPro"/>
              </a:rPr>
              <a:t>IL TERMINE </a:t>
            </a:r>
            <a:r>
              <a:rPr lang="it-IT" sz="1800" dirty="0">
                <a:solidFill>
                  <a:schemeClr val="accent5"/>
                </a:solidFill>
                <a:effectLst/>
                <a:latin typeface="ArnoPro"/>
              </a:rPr>
              <a:t>COMPLESSO</a:t>
            </a:r>
            <a:r>
              <a:rPr lang="it-IT" sz="1800" dirty="0">
                <a:effectLst/>
                <a:latin typeface="ArnoPro"/>
              </a:rPr>
              <a:t> CI INDUCE AD EVIDENZIARE  CHE SI TRATTA DI UN FENOMENO FORMATO DI PIÙ PARTI O ELEMENTI CONNESSI TRA LORO IN UNA PROSPETTIVA DI PLURALITÀ</a:t>
            </a:r>
            <a:endParaRPr lang="it-IT" b="1" dirty="0">
              <a:solidFill>
                <a:srgbClr val="00B050"/>
              </a:solidFill>
              <a:latin typeface="ArnoPro"/>
            </a:endParaRPr>
          </a:p>
          <a:p>
            <a:pPr algn="ctr">
              <a:lnSpc>
                <a:spcPct val="160000"/>
              </a:lnSpc>
            </a:pPr>
            <a:endParaRPr lang="it-IT" b="1" dirty="0">
              <a:solidFill>
                <a:srgbClr val="00B05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198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43F536-48C9-317E-5AA1-497535387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0"/>
            <a:ext cx="11816861" cy="652975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endParaRPr lang="it-IT" dirty="0"/>
          </a:p>
          <a:p>
            <a:pPr>
              <a:lnSpc>
                <a:spcPct val="150000"/>
              </a:lnSpc>
            </a:pPr>
            <a:r>
              <a:rPr lang="it-IT" dirty="0">
                <a:solidFill>
                  <a:schemeClr val="tx2"/>
                </a:solidFill>
              </a:rPr>
              <a:t>LO SPOSTAMENTO PROGRESSIVO DELL’ ATTENZIONE DALLA DIMENSIONE ESCLUSIVA DELLA RELAZIONE CON L’UTENTE (LIVELLO MICRO) ALLA DIMENSIONE SOCIALE E DI COMUNITA’ (LIVELO MESO) E SOCIETARIA (MACRO) E LA “CONQUISTA” DI NUOVI SPAZI DI LAVORO (NON SOLO ENTI PUBBLICI MA ANCHE STRUTTURE DEL PRIVATO SOCIALE ED ESERCIZIO DELLA LIBERA PROFESSIONE)</a:t>
            </a:r>
          </a:p>
          <a:p>
            <a:pPr>
              <a:lnSpc>
                <a:spcPct val="150000"/>
              </a:lnSpc>
            </a:pPr>
            <a:endParaRPr lang="it-IT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it-IT" dirty="0">
                <a:solidFill>
                  <a:schemeClr val="accent5"/>
                </a:solidFill>
              </a:rPr>
              <a:t>QUINDI, FA SÌ CHE L’APPORTO DEL PROFESSIONISTA ALL’INTEGRAZIONE  SOCIALE E  SOCIO-SANITARIA NON SIA PIÙ SOLO RINVENIBILE AL LIVELLO PROFESSIONALE MA CHE SI ESPANDA ANCHE AI LIVELLI GESTIONALE, ISTITUZIONALE, E PROFESSIONALE ANDANDO TALVOLTA A “SCONFINARE” IN CAMPI DI AZIONE DIVERSI </a:t>
            </a:r>
          </a:p>
          <a:p>
            <a:pPr marL="0" indent="0">
              <a:buNone/>
            </a:pPr>
            <a:endParaRPr lang="it-IT" dirty="0"/>
          </a:p>
          <a:p>
            <a:pPr>
              <a:lnSpc>
                <a:spcPct val="160000"/>
              </a:lnSpc>
            </a:pPr>
            <a:r>
              <a:rPr lang="it-IT" dirty="0"/>
              <a:t> UNA RIFORMULAZIONE LA RIDEFINIZIONE DAI  PROFILI PROFESSIONALI E LA FORMALIZZAZIONE DEI REQUISITI CHE CONSENTONO L’ACCESSO A DETERMINATI RUOLI</a:t>
            </a:r>
          </a:p>
          <a:p>
            <a:pPr>
              <a:lnSpc>
                <a:spcPct val="160000"/>
              </a:lnSpc>
            </a:pPr>
            <a:endParaRPr lang="it-IT" dirty="0"/>
          </a:p>
          <a:p>
            <a:pPr>
              <a:lnSpc>
                <a:spcPct val="160000"/>
              </a:lnSpc>
            </a:pPr>
            <a:r>
              <a:rPr lang="it-IT" dirty="0"/>
              <a:t> </a:t>
            </a:r>
            <a:r>
              <a:rPr lang="it-IT" dirty="0">
                <a:solidFill>
                  <a:schemeClr val="accent5"/>
                </a:solidFill>
              </a:rPr>
              <a:t>LA RICOMPOSIZIONE  DI COMPETENZE, RUOLI E FUNZIONI, FACENDO RIFERIMENTO AI CRITERI PROPRI DELLA INTEGRAZIONE E INCLUSIONE PROFESSIONALE CHE, NELL’EVITARE RIGOROSAMENTE LA PARCELLIZZAZIONE DEI PROFILI PROFESSIONALI, TENDE ALL’ACCORPAMENTO E ALLA AGGREGAZIONE DEGLI STESSI. </a:t>
            </a:r>
          </a:p>
          <a:p>
            <a:pPr marL="0" indent="0">
              <a:lnSpc>
                <a:spcPct val="160000"/>
              </a:lnSpc>
              <a:buNone/>
            </a:pPr>
            <a:endParaRPr lang="it-IT" dirty="0">
              <a:solidFill>
                <a:schemeClr val="accent5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517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85C956-BEDA-7564-3956-042410C9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5" y="304800"/>
            <a:ext cx="11651673" cy="634435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600" dirty="0">
                <a:latin typeface="TimesNewRomanPSMT"/>
              </a:rPr>
              <a:t>DALL’ </a:t>
            </a:r>
            <a:r>
              <a:rPr lang="it-IT" sz="1600" b="1" dirty="0">
                <a:solidFill>
                  <a:schemeClr val="accent5"/>
                </a:solidFill>
                <a:latin typeface="TimesNewRomanPSMT"/>
              </a:rPr>
              <a:t>L’EPISTEMOLOGIA DELLE DISCIPLINE SEPARATE </a:t>
            </a:r>
            <a:r>
              <a:rPr lang="it-IT" sz="1600" dirty="0">
                <a:latin typeface="TimesNewRomanPSMT"/>
              </a:rPr>
              <a:t>CHE ADOTTANO L’APPROCCIO LINEARE,  </a:t>
            </a:r>
            <a:r>
              <a:rPr lang="it-IT" sz="1600" b="1" dirty="0">
                <a:solidFill>
                  <a:schemeClr val="accent5"/>
                </a:solidFill>
                <a:latin typeface="TimesNewRomanPSMT"/>
              </a:rPr>
              <a:t>ALL’EPISTEMOLOGIA DELLA SCIENZA TRANSDISCIPLINARE, </a:t>
            </a:r>
            <a:r>
              <a:rPr lang="it-IT" sz="1600" dirty="0">
                <a:latin typeface="TimesNewRomanPSMT"/>
              </a:rPr>
              <a:t>NEL CAMMINO IMPERVIO, MA INDISPENSABILE DELL’APPROCCIO COMPLESSO.</a:t>
            </a:r>
            <a:r>
              <a:rPr lang="it-IT" sz="1600" b="1" dirty="0">
                <a:latin typeface="TimesNewRomanPSMT"/>
              </a:rPr>
              <a:t> (</a:t>
            </a:r>
            <a:r>
              <a:rPr lang="it-IT" sz="1600" b="1" dirty="0" err="1">
                <a:latin typeface="TimesNewRomanPSMT"/>
              </a:rPr>
              <a:t>Unifi</a:t>
            </a:r>
            <a:r>
              <a:rPr lang="it-IT" sz="1600" b="1" dirty="0">
                <a:latin typeface="TimesNewRomanPSMT"/>
              </a:rPr>
              <a:t>) 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600" dirty="0">
              <a:latin typeface="TimesNewRomanPSMT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>
                <a:latin typeface="TimesNewRomanPSMT"/>
              </a:rPr>
              <a:t>IL TERMINE </a:t>
            </a:r>
            <a:r>
              <a:rPr lang="it-IT" sz="1600" b="1" dirty="0">
                <a:solidFill>
                  <a:schemeClr val="accent5"/>
                </a:solidFill>
                <a:latin typeface="TimesNewRomanPSMT"/>
              </a:rPr>
              <a:t>TRANSDISCIPLINARITÀ NASCE INVECE NEL 1970 AD OPERA DI JEAN PIAGET, PSICOLOGO, FILOSOFO E BIOLOGO SVIZZERO</a:t>
            </a:r>
            <a:r>
              <a:rPr lang="it-IT" sz="1600" dirty="0">
                <a:latin typeface="TimesNewRomanPSMT"/>
              </a:rPr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600" dirty="0">
              <a:latin typeface="TimesNewRomanPSMT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>
                <a:latin typeface="TimesNewRomanPSMT"/>
              </a:rPr>
              <a:t>LA DEFINIZIONE INDICA </a:t>
            </a:r>
            <a:r>
              <a:rPr lang="it-IT" sz="1600" b="1" dirty="0">
                <a:solidFill>
                  <a:schemeClr val="accent5"/>
                </a:solidFill>
                <a:latin typeface="TimesNewRomanPSMT"/>
              </a:rPr>
              <a:t>UN APPROCCIO CHE ALLO STESSO TEMPO OLTREPASSA ED INTRECCIA DIVERSE DISCIPLINE, PASSANDO PER IL RIFIUTO DELLA FRAMMENTARIETÀ DELLA CONOSCENZA, PUNTANDO INVECE AD UNA COMPRENSIONE INTEGRATA ED UNITARIA DEL MONDO.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400" b="1" dirty="0">
                <a:latin typeface="TimesNewRomanPSMT"/>
              </a:rPr>
              <a:t>                                            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35578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ED3412-DAF4-2878-2855-960943268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235528"/>
            <a:ext cx="11914909" cy="651163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t-IT" sz="1600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«MULTIDISCIPLINARE» </a:t>
            </a:r>
            <a:r>
              <a:rPr lang="it-IT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È LA SITUAZIONE IN CUI UNA SCIENZA UTILIZZA STRUMENTALMENTE E SENZA UN’INFLUENZA DI RITORNO GLI APPORTI DI UN’ALTRA SCIENZA; </a:t>
            </a:r>
          </a:p>
          <a:p>
            <a:pPr algn="just">
              <a:lnSpc>
                <a:spcPct val="150000"/>
              </a:lnSpc>
            </a:pPr>
            <a:endParaRPr lang="it-IT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«INTERDISCIPLINARE» </a:t>
            </a:r>
            <a:r>
              <a:rPr lang="it-IT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È LA SITUAZIONE DI RECIPROCA INFLUENZA FRA SCIENZE, CHE RISCONTRANO FORME STRUTTURALI E LI SVILUPPANO PER RECIPROCO ADATTAMENTO;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600" b="0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sz="1600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TRANSDISCIPLINARE</a:t>
            </a:r>
            <a:r>
              <a:rPr lang="it-IT" sz="1600" b="0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it-IT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È LA SITUAZIONE, ANCORA ASSAI RARA, DI REALE UNIFICAZIONE NON «RIDUZIONISTICA», TRA SCIENZE GIÀ DIFFERENTI CHE SI AVVIANO A COSTITUIRE UN SISTEMA ASSIOMATICO (di assioma, che ha carattere di assioma, quindi, in genere, evidente, indiscutibile UNICO (VISALBERGHI, 1973). </a:t>
            </a: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1706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33505B-89E3-3FA4-F950-24D0E7B1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12889"/>
            <a:ext cx="11785600" cy="666044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500"/>
              </a:spcAft>
              <a:buNone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SECONDO LA DEFINIZIONE DELL’UNESCO,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TRANSDISCIPLINARITÀ È QUELLO SPAZIO INTELLETTUALE DOVE LE CONNESSIONI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DIVERSI ARGOMENTI ISOLATI POSSONO ESSERE ESPLORATE E SVELATE.</a:t>
            </a:r>
          </a:p>
          <a:p>
            <a:pPr algn="just">
              <a:lnSpc>
                <a:spcPct val="150000"/>
              </a:lnSpc>
              <a:spcAft>
                <a:spcPts val="1500"/>
              </a:spcAft>
              <a:buNone/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500"/>
              </a:spcAft>
              <a:buNone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   CONSISTE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NELL’ESSERE IN GRADO DI MANEGGIARE FACILMENTE QUESTA DIVERSITÀ DI ARGOMENTI E LE RELAZIONI TRA DI ESSI SE SI CONNETTONO E SI INTEGRANO LE PERSONE E GLI ARGOMENTI DI DISCUSSIONE</a:t>
            </a:r>
          </a:p>
          <a:p>
            <a:pPr algn="just">
              <a:lnSpc>
                <a:spcPct val="150000"/>
              </a:lnSpc>
              <a:spcAft>
                <a:spcPts val="1500"/>
              </a:spcAft>
              <a:buNone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    AUMENTA LA COMPLESSITÀ E SI SVILUPPA UNA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MAGGIORE COMPETENZA NEL CONNETTERE ED INTEGRARE LE COMPETENZE PERSONALI- PROFESSIONALI </a:t>
            </a:r>
          </a:p>
          <a:p>
            <a:pPr algn="just">
              <a:lnSpc>
                <a:spcPct val="150000"/>
              </a:lnSpc>
              <a:spcAft>
                <a:spcPts val="1500"/>
              </a:spcAft>
              <a:buNone/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CONCETTO DI COMPETENZA (MONODISCIPLINARE)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DILATA I SUI CONFINI, CON CONSEGUENTE ED INEVITABILE SUDDIVISIONE ( postura pedagogica plurale)  DELLA CONOSCENZA  E  VIENE IN BUONA SOSTANZA SUPERATO</a:t>
            </a: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È NECESSARIO </a:t>
            </a:r>
            <a:r>
              <a:rPr lang="it-IT" sz="1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CREARE DEI PROCESSI COMPLESSI ED INTEGRATI,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PERCHÉ LA SEMPLICE MONO-DISCIPLINARITÀ, NON  SEMPRE RIESCE PIÙ A RISPONDERE A DETERMINATE DOMANDE DI PROBLEM SOLVING, BISOGNI PEDAGOGICI , RELAZIONI EDUCATIVE, METODOLOGIE, MONITORAGGIO E VALUTAZIONE.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519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2DC1E3-197F-15B6-B7EE-5065EBCA5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56" y="491490"/>
            <a:ext cx="11257844" cy="586359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DISCIPLINE SI MODIFICANO NEI LORO CONCETTI O STRUMENTI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, PER MEZZO DI ALTRE. IN QUESTO APPROCCIO PERÒ, QUELLE CHE COLLABORANO E SI MODIFICANO SONO DELLE DISCIPLINE VICINE TRA LORO, CHE PER LORO NATURA HANNO DEI PUNTI DI RACCORDO.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ES. MECCATRONICA, BIOTECNOLOGIE ECC,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TUTTE NASCONO DAL MATRIMONIO DI DUE SCIENZE, DAL GENIO DI INDIVIDUI CHE HANNO SAPUTO UNIRLE E FARLE PARLARE, CHE HANNO SAPUTO GESTIRE AL MEGLIO LA COMPLESSITÀ DI ALCUNI FENOMENI, E LA DIVERSITÀ DELLE DUE DISCIPLINE, CREANDO UNA SINERGIATRA DI ESSE, DANDO VITA A QUALCOSA DI NUOVO. SOLO CON L’UNIONE DI DUE PUNTI DI VISTA COSÌ DIVERSI SI È POTUTO RISOLVERE PROBLEMI ED ANALIZZARE FATTORI FINORA RIMASTI NEL BUIO.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solidFill>
                <a:schemeClr val="accent5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1600" b="1" dirty="0">
                <a:solidFill>
                  <a:schemeClr val="accent5"/>
                </a:solidFill>
              </a:rPr>
              <a:t>ED È PROPRIO QUESTA SINERGIA CHE CONTRADDISTINGUE L’APPROCCIO TRANSDISCIPLINARE DAI PRECEDENTI, QUELLO MULTIDISCIPLINARE E INTERDISCIPLINARE.</a:t>
            </a:r>
          </a:p>
          <a:p>
            <a:pPr algn="just"/>
            <a:br>
              <a:rPr lang="it-IT" b="1" dirty="0">
                <a:solidFill>
                  <a:schemeClr val="accent5"/>
                </a:solidFill>
              </a:rPr>
            </a:b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159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CCBDAA00-3886-06EA-3134-ABB5FC8D3E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9024" y="323385"/>
            <a:ext cx="7214838" cy="6066263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ED454C-8A11-B90C-D550-7E9BD963A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383823"/>
            <a:ext cx="10131425" cy="5904088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50000"/>
              </a:lnSpc>
            </a:pPr>
            <a:r>
              <a:rPr lang="it-IT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PRESTAZIONISMO –ASSISTENZIALISMO COME FATTORE DI RISCHIO PER LA COMPLESSITA’  SOCIOEDUCATIVA E SOCIOSANITARIA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it-IT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PRESTAZIONISMO COME :</a:t>
            </a:r>
          </a:p>
          <a:p>
            <a:pPr marL="0" indent="0" algn="ctr">
              <a:lnSpc>
                <a:spcPct val="150000"/>
              </a:lnSpc>
              <a:buNone/>
            </a:pPr>
            <a:br>
              <a:rPr lang="it-IT" sz="1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ALIBI -DIFESA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COMFORT ZONE–PRASSI E ROUTINE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DEMOTIVAZIONE-ACCOMODAMENTO DISFUNZIONALE 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BUROCRATIZZAZIONE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GESTIONE DELLA RELAZIONE DI POTERE ( manipolativo, coercitivo, seduttivo, dipendenza,..)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STRESS- BURNOUT 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VUOTO INNOVATIVO 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NON  RIFORMULARE LE PRATICAHE DELL’AVER CURA  E PRENDERSI CURA  (in chiave generativa)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NON RICONOSCERE E VALORIZZARE LE CAPACITÀ/RISORSE  ( proprie e degli altri)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DIFFICOLTA’ NEL LAVORO  SISTEMICO PARTECIPATIVO TRA RESISTENZE E DIFFIDENZE 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  <a:t>…………..</a:t>
            </a:r>
            <a:br>
              <a:rPr lang="it-I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7998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contenuto 2">
            <a:extLst>
              <a:ext uri="{FF2B5EF4-FFF2-40B4-BE49-F238E27FC236}">
                <a16:creationId xmlns:a16="http://schemas.microsoft.com/office/drawing/2014/main" id="{A7F51F9C-B919-B0E0-4458-4FD9459EA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58" y="196568"/>
            <a:ext cx="8955420" cy="616994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  <a:defRPr/>
            </a:pPr>
            <a:endParaRPr lang="it-IT" altLang="it-IT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Char char=""/>
              <a:defRPr/>
            </a:pPr>
            <a:r>
              <a:rPr lang="it-IT" alt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 DI COMPELSSITÀ DA GESTIRE </a:t>
            </a: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Char char=""/>
              <a:defRPr/>
            </a:pP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ACCOGLIERE ED ASCOLTARE  LA DIVERSITÀ , LA COMPLESSITÀ LA FRAGILITÀ È GIÀ COMPLESSITÀ</a:t>
            </a:r>
            <a:r>
              <a:rPr lang="it-IT" altLang="it-IT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altLang="it-I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BISOGNA ESSERE CAPACI DI RICONOSCERE UN </a:t>
            </a:r>
            <a:r>
              <a:rPr lang="it-IT" altLang="it-IT" sz="14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ANIMO FRAGILE</a:t>
            </a:r>
            <a:r>
              <a:rPr lang="it-IT" altLang="it-IT" sz="1400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altLang="it-IT" sz="14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VULNERABILE  MA NON DEBOLE</a:t>
            </a: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altLang="it-I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GESTIRE LA COMPLESSITÀ È LA COMPETENZA INDISPENSABILE </a:t>
            </a:r>
            <a:r>
              <a:rPr lang="it-IT" alt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it-IT" altLang="it-I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PRENDERSI CURA DELLE VULNERABILITÀ, DELLE PERSONE E COSTRUIRE UN PROGETTO CON LA PERSONA</a:t>
            </a:r>
            <a:endParaRPr lang="it-IT" altLang="it-I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Char char=""/>
              <a:defRPr/>
            </a:pPr>
            <a:endParaRPr lang="it-IT" altLang="it-IT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Char char=""/>
              <a:defRPr/>
            </a:pP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ACCOGLIERE , TRA I PROFESSIONISTI, LA DISPONIBILITA’ AL LAVORO INTEDISCIPLINARE SIGNIFICA RICONOSCERE UNA «COMUNICAZIONE FERTILE»</a:t>
            </a:r>
            <a:r>
              <a:rPr lang="it-IT" altLang="it-IT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CAPACE DI INTERCETTARE IL MOMENTO GIUSTO</a:t>
            </a:r>
            <a:r>
              <a:rPr lang="it-IT" altLang="it-I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LA CONDIZIONE EMOTIVA-RELAZIONALE (OSSERVARE, ASCOLTARE, EMPATIA,…) </a:t>
            </a: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DELL’INERLOCUTORE PER</a:t>
            </a:r>
            <a:r>
              <a:rPr lang="it-IT" altLang="it-IT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COMUNICARE CONTENUTI SIGNIFICATIVI, COOPERAZIONE E CREARE ALLEANZE DI FIDUCIA</a:t>
            </a:r>
          </a:p>
          <a:p>
            <a:pPr algn="ctr">
              <a:lnSpc>
                <a:spcPct val="150000"/>
              </a:lnSpc>
              <a:buFont typeface="Wingdings 2" panose="05020102010507070707" pitchFamily="18" charset="2"/>
              <a:buChar char=""/>
              <a:defRPr/>
            </a:pPr>
            <a:r>
              <a:rPr lang="it-IT" altLang="it-IT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MOLTI CASI SI ABDICA AD UN LAVORO INTERDISCIPLINARE PROFONDO E CONTINUATIVO PER DIVERSE RAGIONI…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038578D-B19E-B572-3D4C-D126127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2" y="1690256"/>
            <a:ext cx="2751156" cy="281401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4DD9CA-616A-EDC5-50D2-804B7441D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6757"/>
            <a:ext cx="10131425" cy="5644444"/>
          </a:xfrm>
        </p:spPr>
        <p:txBody>
          <a:bodyPr>
            <a:normAutofit lnSpcReduction="10000"/>
          </a:bodyPr>
          <a:lstStyle/>
          <a:p>
            <a:pPr algn="ctr"/>
            <a:endParaRPr lang="it-IT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TRAPPOLE DELL’ASSISTENZIALISMO E DEL PRESTAZIONISMO  SONO DISSEMINATE LUNGO LE STRADE CHE PORTANO ALLA DE-RESPONSABILIZZAZIONE (fuorviante, dannosa e rischiosa per le persone prese in carico) </a:t>
            </a:r>
          </a:p>
          <a:p>
            <a:pPr algn="ctr">
              <a:lnSpc>
                <a:spcPct val="150000"/>
              </a:lnSpc>
            </a:pPr>
            <a:br>
              <a:rPr lang="it-IT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CONSUMANO PIÙ RISORSE DEL NECESSARIO, MA SENZA DIVENGARE FUNZIONALI E GENERATIVE,  HANNO SPESSO TRASFORMATO LA PROTEZIONE SOCIALE IN QUALCOSA DI POCO PROTETTIVO, COSÌ DA RENDERE INEFFICIENTI GLI AIUTI E IN CERTI CASI RENDENDO CONFUSIVO L’INERVENTO SULLA PERSONA-FAMIGLIA </a:t>
            </a:r>
            <a:b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600" dirty="0"/>
            </a:br>
            <a:br>
              <a:rPr lang="it-I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89225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EB303E-C84E-3F1C-6F27-BE4CAFD24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4" y="512618"/>
            <a:ext cx="11277600" cy="5403273"/>
          </a:xfrm>
        </p:spPr>
        <p:txBody>
          <a:bodyPr>
            <a:normAutofit/>
          </a:bodyPr>
          <a:lstStyle/>
          <a:p>
            <a:pPr algn="ctr">
              <a:lnSpc>
                <a:spcPct val="160000"/>
              </a:lnSpc>
            </a:pPr>
            <a:r>
              <a:rPr lang="it-IT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UNA DELLE FIGURE PIÙ SIGNIFICATIVE  CHE HA STUDIATO E PROPOSTO UNA </a:t>
            </a:r>
            <a:r>
              <a:rPr lang="it-IT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DIVERSA </a:t>
            </a:r>
            <a:r>
              <a:rPr lang="it-IT" b="1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DECLINAZIONE ALLA COMPLESSITÀ È </a:t>
            </a:r>
            <a:r>
              <a:rPr lang="it-IT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EDGAR MORIN </a:t>
            </a:r>
            <a:r>
              <a:rPr lang="it-IT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SOCIOLOGO, FILOSOFO E INTELLETTUALE FRANCESE </a:t>
            </a:r>
          </a:p>
          <a:p>
            <a:pPr algn="ctr">
              <a:lnSpc>
                <a:spcPct val="160000"/>
              </a:lnSpc>
            </a:pPr>
            <a:endParaRPr lang="it-IT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60000"/>
              </a:lnSpc>
            </a:pPr>
            <a:r>
              <a:rPr lang="it-IT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SVILUPPA UNA TEORIA SUL  </a:t>
            </a:r>
            <a:r>
              <a:rPr lang="it-IT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it-IT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PENSIERO COMPLESSO”, </a:t>
            </a:r>
            <a:r>
              <a:rPr lang="it-IT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UNA METODOLOGIA CHE MIRA A </a:t>
            </a:r>
            <a:r>
              <a:rPr lang="it-IT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SUPERARE LA FRAMMENTAZIONE DEL SAPERE E A PROMUOVERE UNA VISIONE INTEGRATA DELLE CONOSCENZE, DELLE RELAZIONE , DELLE PRATICHE COMUNICATIVE SOCIALI  </a:t>
            </a:r>
          </a:p>
          <a:p>
            <a:pPr algn="ctr">
              <a:lnSpc>
                <a:spcPct val="160000"/>
              </a:lnSpc>
            </a:pPr>
            <a:r>
              <a:rPr lang="it-I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4904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615D92-2A9B-D535-CAEE-1E2D51797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" y="374073"/>
            <a:ext cx="11665527" cy="613756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it-IT" sz="1800" dirty="0"/>
              <a:t> UNA PROPOSTA </a:t>
            </a:r>
            <a:r>
              <a:rPr lang="it-IT" sz="1800" b="1" dirty="0">
                <a:solidFill>
                  <a:srgbClr val="00B050"/>
                </a:solidFill>
              </a:rPr>
              <a:t>EPISTEMOLOGICA CHE SOSTIENE LA PERVASIVITÀ DELLA COMPLESSITÀ</a:t>
            </a:r>
            <a:r>
              <a:rPr lang="it-IT" sz="1800" dirty="0">
                <a:solidFill>
                  <a:srgbClr val="00B050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endParaRPr lang="it-IT" sz="1800" dirty="0"/>
          </a:p>
          <a:p>
            <a:pPr algn="ctr">
              <a:lnSpc>
                <a:spcPct val="150000"/>
              </a:lnSpc>
            </a:pPr>
            <a:r>
              <a:rPr lang="it-IT" sz="1800" b="1" i="1" dirty="0">
                <a:solidFill>
                  <a:srgbClr val="00B050"/>
                </a:solidFill>
              </a:rPr>
              <a:t>«MEGLIO UNA TESTA BEN FATTA CHE UNA TESTA BEN PIENA».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it-IT" sz="1800" b="1" dirty="0"/>
              <a:t>UNA TESTA BEN PIENA </a:t>
            </a:r>
            <a:r>
              <a:rPr lang="it-IT" sz="1800" dirty="0"/>
              <a:t>È UNA TESTA IN CUI IL SAPERE È ACCUMULATO, AMMUCCHIATO;</a:t>
            </a:r>
            <a:r>
              <a:rPr lang="it-IT" sz="1800" b="1" dirty="0"/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it-IT" sz="1800" b="1" dirty="0"/>
              <a:t>UNA TESTA BEN FATTA </a:t>
            </a:r>
            <a:r>
              <a:rPr lang="it-IT" sz="1800" dirty="0"/>
              <a:t>INVECE È IN GRADO DI SELEZIONARE E ORGANIZZARE I SAPERI, IN MODO DA COLLEGARLI E DARE LORO SENSO.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it-IT" sz="1800" dirty="0"/>
          </a:p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rgbClr val="00B050"/>
                </a:solidFill>
              </a:rPr>
              <a:t>I SAPERI NON VANNO DIVISI, FRAMMENTATI, DISGIUNTI, MA COLLEGATI. </a:t>
            </a:r>
            <a:r>
              <a:rPr lang="it-IT" sz="1800" dirty="0"/>
              <a:t>LA FRAMMENTAZIONE DEI SAPERI È AVVENUTA PER LA PREVALENZA DEL METODO SCIENTIFICO, CHE SUDDIVIDE PER ANALIZZARE E RIPRODURRE. I SAPERI VENGONO COSÌ, ANCHE ALLA LUCE DELL’IPERSPECIALISMO, DIVISI IN DISCIPLINE PROPRIO MENTRE I PROBLEMI SONO COMPLESSI, MULTIDIMENSIONALI, GLOBALI. </a:t>
            </a:r>
            <a:r>
              <a:rPr lang="it-IT" sz="1800" dirty="0">
                <a:solidFill>
                  <a:srgbClr val="00B050"/>
                </a:solidFill>
              </a:rPr>
              <a:t>CI HANNO COSÌ INSEGNATO A DISGIUNGERE GLI OGGETTI, A SEPARARE LE DISCIPLINE, PIUTTOSTO CHE A COLLEGARE E A INTEGRARE I PROBLEMI.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8115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89900-DBA2-190D-AB35-6AE4C902D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1" y="457199"/>
            <a:ext cx="11637818" cy="609600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UNO DEI PRINCIPALI TEMI AFFRONTATI DA EDGAR MORIN  </a:t>
            </a:r>
            <a:r>
              <a:rPr lang="it-IT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 SUO TESTO </a:t>
            </a:r>
            <a:r>
              <a:rPr lang="it-IT" sz="18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“LA SFIDA DELLA COMPLESSITÀ”</a:t>
            </a:r>
            <a:r>
              <a:rPr lang="it-IT" sz="18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LA CRITICA AL PENSIERO RIDUZIONISTA, CHE TENDE A FRAMMENTARE LA REALTÀ IN COMPONENTI  ISOLATE  PER </a:t>
            </a:r>
            <a:r>
              <a:rPr lang="it-IT" sz="18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SEMPLIFICARNE LA COMPRENSIONE. </a:t>
            </a:r>
            <a:r>
              <a:rPr lang="it-IT" sz="18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(pensiero lineare)</a:t>
            </a: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endParaRPr lang="it-IT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SECONDO MORIN, QUESTO APPROCCIO, PUR AVENDO PRODOTTO IMPORTANTI AVANZAMENTI SCIENTIFICI, </a:t>
            </a:r>
            <a:r>
              <a:rPr lang="it-IT" sz="18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INSUFFICIENTE PER COGLIERE LA RICCHEZZA E LA PROFONDITÀ DELLA COMPLESSITÀ DEL MONDO. </a:t>
            </a: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endParaRPr lang="it-IT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FRAMMENTAZIONE DEL SAPERE IMPEDISCE DI VEDERE LE CONNESSIONI TRA LE PARTI, PORTANDO A UNA VISIONE INCOMPLETA DELLA REALTÀ E RINFORZAMDO L’AUTOREFERENZIALITA’ DEI SAPERI CHE SI SI TRADUCONO IN RIGIDITA’ PROFESIONALE  SULLA GESTIONE DEI «CASI»</a:t>
            </a: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br>
              <a:rPr lang="it-I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1904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0AC6D8-03F1-E379-EF05-F2F8631CC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322888"/>
            <a:ext cx="11849099" cy="6212224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spcAft>
                <a:spcPts val="1500"/>
              </a:spcAft>
            </a:pPr>
            <a:r>
              <a:rPr lang="it-IT" sz="19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SECONDO TEMA FONDAMENTALE È LA NECESSITÀ DI ABBRACCIARE UN </a:t>
            </a:r>
            <a:r>
              <a:rPr lang="it-IT" sz="19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APPROCCIO INTERDISCIPLINARE, ( intenzionale, sperimentato e validato, evoluzione del lavoro di rete e SUCCESSIVAMENTE TRANDISCIPLINARE) </a:t>
            </a:r>
            <a:r>
              <a:rPr lang="it-IT" sz="19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SUPERI LE RIGIDE DIVISIONI TRA LE DISCIPLINE NELLA FRAMMENTAZIONE, DI CONTRASTO AI FATTORI DI RISCHIO DI  UNA CONFORT </a:t>
            </a:r>
            <a:r>
              <a:rPr lang="it-IT" sz="1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 PROFESSIONALE CHE PUÒ DIVENTARE  AUTOREFERENZIALITÀ  E </a:t>
            </a:r>
            <a:r>
              <a:rPr lang="it-IT" sz="19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RISTAGNO DEGENRATIVO (dei ruoli-difesa) </a:t>
            </a:r>
          </a:p>
          <a:p>
            <a:pPr algn="just">
              <a:lnSpc>
                <a:spcPct val="160000"/>
              </a:lnSpc>
              <a:spcAft>
                <a:spcPts val="1500"/>
              </a:spcAft>
            </a:pPr>
            <a:endParaRPr lang="it-IT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9094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C2855E-F84C-4E57-E58C-C17A551BA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" y="180109"/>
            <a:ext cx="11873346" cy="63592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it-IT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it-IT" sz="17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ABITARE LA COMPLESSITÀ COME SFIDA CULTURALE  E SOCIALE PER INNOVARE I METODI </a:t>
            </a:r>
            <a:r>
              <a:rPr lang="it-IT" sz="17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 LAVORO, GLI APPROCCI STRATEGICI E INNOVATIVI </a:t>
            </a:r>
          </a:p>
          <a:p>
            <a:pPr algn="just">
              <a:lnSpc>
                <a:spcPct val="150000"/>
              </a:lnSpc>
            </a:pPr>
            <a:r>
              <a:rPr lang="it-IT" sz="14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 MORIN, LA COMPLESSITÀ NON È SOLO UN CONCETTO TEORICO, MA UNA CARATTERISTICA INTRINSECA DELLE RELAZIONE E DEL MONDO </a:t>
            </a:r>
            <a:r>
              <a:rPr lang="it-IT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 RICHIEDE UN APPROCCIO NUOVO, CAPACE DI ANDARE OLTRE LA </a:t>
            </a:r>
            <a:r>
              <a:rPr lang="it-IT" sz="14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LINEARITÀ E LE SEMPLIFICAZIONI. </a:t>
            </a:r>
            <a:r>
              <a:rPr lang="it-IT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QUESTA COMPLESSITÀ SI MANIFESTA ATTRAVERSO UNA SERIE DI ASPETTTI :</a:t>
            </a:r>
          </a:p>
          <a:p>
            <a:pPr algn="just">
              <a:lnSpc>
                <a:spcPct val="150000"/>
              </a:lnSpc>
            </a:pPr>
            <a:endParaRPr lang="it-IT" sz="14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it-IT" sz="1400" b="1" kern="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SISTEMI COMPLESSI E INTERCONNESSI ( FAMIGLIE- TRA INSEGNATI, POLITICHE DI SVILUPPO DELL’ISTITUTO, SCELTE  DI PROGRAMMAZIONE ,…)</a:t>
            </a:r>
            <a:endParaRPr lang="it-IT" sz="1400" kern="100" dirty="0">
              <a:solidFill>
                <a:schemeClr val="accent5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spcAft>
                <a:spcPts val="800"/>
              </a:spcAft>
              <a:buNone/>
            </a:pPr>
            <a:r>
              <a:rPr lang="it-IT" sz="1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REALTÀ È COMPOSTA DA SISTEMI COMPLESSI, NEI QUALI OGNI ELEMENTO È IN RELAZIONE CON GLI ALTRI. IL PENSIERO TRADIZIONALE, ABITUATO A SUDDIVIDERE E ISOLARE, FATICA A COGLIERE QUESTA RETE DI INTERDIPENDENZE. PER AFFRONTARE LA COMPLESSITÀ, </a:t>
            </a:r>
            <a:r>
              <a:rPr lang="it-IT" sz="1400" kern="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NECESSARIO ADOTTARE UN PENSIERO CHE SAPPIA INTRECCIARE LE RELAZIONI TRA LE PARTI E IL TUTTO, RICONOSCENDO L’IMPORTANZA DEL CONTESTO E DELLE DINAMICHE GLOBALI. </a:t>
            </a:r>
            <a:endParaRPr lang="it-IT" sz="1400" kern="100" dirty="0">
              <a:solidFill>
                <a:srgbClr val="00B05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it-IT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it-IT" kern="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it-IT" kern="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9751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D06373-F1CA-F248-D864-EED6AC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83" y="207818"/>
            <a:ext cx="12095018" cy="640079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LINEARITÀ E IMPREVEDIBILITÀ</a:t>
            </a:r>
            <a:endParaRPr lang="it-IT" sz="1500" b="1" kern="100" dirty="0">
              <a:solidFill>
                <a:schemeClr val="accent5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COMPLESSITÀ SI MANIFESTA ANCHE ATTRAVERSO PROCESSI NON LINEARI, DOVE PICCOLI CAMBIAMENTI POSSONO PORTARE A CONSEGUENZE SIGNIFICATIVE, SPESSO IMPREVEDIBILI. MORIN SOTTOLINEA CHE, NEI SISTEMI COMPLESSI, L’IMPREVEDIBILITÀ NON È UN’ECCEZIONE, MA UNA REGOLA. QUESTO IMPLICA LA NECESSITÀ DI ACCETTARE L’INCERTEZZA E DI SVILUPPARE UNA CAPACITÀ DI ADATTAMENTO DI FRONTE ALL’IMPREVISTO.</a:t>
            </a:r>
            <a:r>
              <a:rPr lang="it-IT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EMERGENZA</a:t>
            </a:r>
            <a:endParaRPr lang="it-IT" sz="1500" b="1" kern="100" dirty="0">
              <a:solidFill>
                <a:schemeClr val="accent5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spcAft>
                <a:spcPts val="800"/>
              </a:spcAft>
              <a:buNone/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L’EMERGENZA CI RICORDA CHE LA REALTÀ COMPLESSA NON È SEMPLICEMENTE LA SOMMA DELLE SUE COMPONENTI, MA UN INTRECCIO DINAMICO CHE PRODUCE QUALCOSA DI NUOVO E IMPREVEDIBILE. QUESTO RICHIEDE UN CAMBIO DI PROSPETTIVA: INVECE DI CERCARE DI RIDURRE TUTTO A ELEMENTI SEMPLICI, DOBBIAMO IMPARARE A OSSERVARE LE INTERAZIONI E I PROCESSI GLOBALI. </a:t>
            </a: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742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8F3E47-0515-5518-859B-4FA136149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0" y="180109"/>
            <a:ext cx="11720945" cy="64008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L’IMPORTANZA DEL CONTESTO</a:t>
            </a:r>
            <a:endParaRPr lang="it-IT" sz="1500" kern="100" dirty="0">
              <a:solidFill>
                <a:schemeClr val="accent5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ALTRO ASPETTO FONDAMENTALE DELLA COMPLESSITÀ È IL RICONOSCIMENTO CHE OGNI FENOMENO DEVE ESSERE COMPRESO NEL SUO CONTESTO. </a:t>
            </a:r>
            <a:r>
              <a:rPr lang="it-IT" sz="15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MORIN CRITICA L’ABITUDINE DI ISOLARE I PROBLEMI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SOTTOLINEANDO CHE </a:t>
            </a:r>
            <a:r>
              <a:rPr lang="it-IT" sz="15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CIÒ PORTA A UNA CONOSCENZA PARZIALE E SPESSO DISTORTA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INTEGRAZIONE DEI SAPERI E  CORAGGIO DI SPERIMENTARE) . OGNI SISTEMA È INSERITO IN UN AMBIENTE PIÙ GRANDE E I SUOI COMPORTAMENTI SONO INFLUENZATI DA MOLTEPLICI FATTORI ESTERNI (VARIABILI INDIPENDENTI) </a:t>
            </a: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DIALETTICA TRA ORDINE E DISORDINE</a:t>
            </a:r>
            <a:endParaRPr lang="it-IT" sz="1500" kern="100" dirty="0">
              <a:solidFill>
                <a:schemeClr val="accent5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500"/>
              </a:spcAft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MORIN ESPLORA ANCHE </a:t>
            </a:r>
            <a:r>
              <a:rPr lang="it-IT" sz="15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RELAZIONE TRA ORDINE E DISORDINE NEI SISTEMI COMPLESSI. 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CONTRARIAMENTE ALLA VISIONE TRADIZIONALE, CHE CONSIDERA IL DISORDINE COME UN’ANOMALIA DA ELIMINARE, L’AUTORE MOSTRA CHE </a:t>
            </a:r>
            <a:r>
              <a:rPr lang="it-IT" sz="1500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DISORDINE È PARTE INTEGRANTE DELLA REALTÀ E SVOLGE UN RUOLO FONDAMENTALE NELL’EVOLUZIONE E NELL’INNOVAZIONE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(GESTIONE DEI FATTORI DI STRESS E </a:t>
            </a:r>
            <a:r>
              <a:rPr lang="it-IT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CAPACITà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SOSTARE NELLE CONFUSIVITA’)</a:t>
            </a: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500"/>
              </a:spcAft>
            </a:pPr>
            <a:r>
              <a:rPr lang="it-I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9673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F1BACF-8876-B292-0FEA-E518C79F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221673"/>
            <a:ext cx="11776364" cy="633152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COMPLESSITÀ E CONOSCENZA</a:t>
            </a:r>
            <a:br>
              <a:rPr lang="it-IT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MORIN AFFRONTA IL TEMA DELLA </a:t>
            </a:r>
            <a:r>
              <a:rPr lang="it-IT" sz="1500" kern="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CONOSCENZA STESSA COME PROCESSO COMPLESSO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LA CONOSCENZA NON È MAI NEUTRALE O DEFINITIVA, MA È SEMPRE PARZIALE, INCOMPLETA E SOGGETTA A REVISIONE. PER MORIN, UN PENSIERO COMPLESSO DEVE ESSERE CONSAPEVOLE DEI PROPRI LIMITI E APERTO ALL’AUTOCRITICA. QUESTA CONSAPEVOLEZZA EPISTEMOLOGICA CI PERMETTE DI AFFRONTARE I PROBLEMI IN MODO PIÙ UMILE E REALISTICO, EVITANDO LE TRAPPOLE DEL DOGMATISMO E DELLA PRESUNZIONE DI AVERE RISPOSTE DEFINITIVE.</a:t>
            </a:r>
            <a:r>
              <a:rPr lang="it-IT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it-IT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it-IT" sz="1500" b="1" kern="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RUOLO DELLA RESPONSABILITÀ</a:t>
            </a:r>
            <a:endParaRPr lang="it-IT" sz="1500" kern="100" dirty="0">
              <a:solidFill>
                <a:schemeClr val="accent5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RESPONSABILITÀ CHE DERIVA DAL RICONOSCIMENTO DELLA COMPLESSITÀ. </a:t>
            </a:r>
            <a:r>
              <a:rPr lang="it-IT" sz="1500" kern="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QUANDO COMPRENDIAMO CHE OGNI AZIONE HA CONSEGUENZE SU MOLTEPLICI LIVELLI, SIAMO CHIAMATI A RIFLETTERE PIÙ PROFONDAMENTE SULLE NOSTRE SCELTE E SULLE LORO IMPLICAZIONI.</a:t>
            </a:r>
            <a:r>
              <a:rPr lang="it-IT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QUESTO VALE NON SOLO PER LE SCIENZE, MA ANCHE PER LE DECISIONI POLITICHE, ECONOMICHE E SOCIALI, CHE DEVONO TENER CONTO DELLE INTERCONNESSIONI E DEGLI EFFETTI A LUNGO TERMINE</a:t>
            </a:r>
            <a:r>
              <a:rPr lang="it-IT" sz="1500" dirty="0">
                <a:effectLst/>
              </a:rPr>
              <a:t> </a:t>
            </a:r>
            <a:endParaRPr lang="it-IT" sz="15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4320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C04954-CDFF-0C6E-8A5F-9BCE0061C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263236"/>
            <a:ext cx="11623963" cy="631767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it-IT" sz="1600" kern="0" dirty="0">
              <a:latin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it-IT" sz="1600" b="1" kern="0" dirty="0">
                <a:solidFill>
                  <a:schemeClr val="accent5"/>
                </a:solidFill>
                <a:latin typeface="Times New Roman" panose="02020603050405020304" pitchFamily="18" charset="0"/>
              </a:rPr>
              <a:t>MODELLO DI ORGANIZZAZIONE AGILE PER AFFRONTARE LA COMPLESSITÀ</a:t>
            </a:r>
          </a:p>
          <a:p>
            <a:pPr>
              <a:lnSpc>
                <a:spcPct val="150000"/>
              </a:lnSpc>
            </a:pPr>
            <a:r>
              <a:rPr lang="it-IT" sz="1600" kern="0" dirty="0">
                <a:latin typeface="Times New Roman" panose="02020603050405020304" pitchFamily="18" charset="0"/>
              </a:rPr>
              <a:t>IL FATTORE COMPLESSITÀ RICHIEDE UN APPROCCIO INNOVATIVO DIRETTO ALLA COMPRENSIONE, GESTIONE E RISOLUZIONE DEI PROBLEMI, ATTRAVERSO L’UTILIZZO DI MODELLI DECISIONALI AVANZATI CON UN SISTEMA DI GOVERNANCE INTEGRATO PER ORIENTARE IL CAMBIAMENTO E IL MIGLIORAMENTO ORGANIZZATIVO. (</a:t>
            </a:r>
            <a:r>
              <a:rPr lang="it-IT" sz="1600" kern="0" dirty="0" err="1">
                <a:latin typeface="Times New Roman" panose="02020603050405020304" pitchFamily="18" charset="0"/>
              </a:rPr>
              <a:t>Olandri</a:t>
            </a:r>
            <a:r>
              <a:rPr lang="it-IT" sz="1600" kern="0" dirty="0">
                <a:latin typeface="Times New Roman" panose="02020603050405020304" pitchFamily="18" charset="0"/>
              </a:rPr>
              <a:t>, Cangialosi)</a:t>
            </a:r>
          </a:p>
          <a:p>
            <a:pPr>
              <a:lnSpc>
                <a:spcPct val="150000"/>
              </a:lnSpc>
            </a:pPr>
            <a:r>
              <a:rPr lang="it-IT" sz="1600" b="1" kern="0" dirty="0">
                <a:solidFill>
                  <a:srgbClr val="00B050"/>
                </a:solidFill>
                <a:latin typeface="Times New Roman" panose="02020603050405020304" pitchFamily="18" charset="0"/>
              </a:rPr>
              <a:t>NELLE ORGANIZZAZIONI AGILI PER LA VALORIZZAZIONE DELLA COMPLESSITÀ </a:t>
            </a:r>
          </a:p>
          <a:p>
            <a:pPr>
              <a:lnSpc>
                <a:spcPct val="150000"/>
              </a:lnSpc>
            </a:pPr>
            <a:r>
              <a:rPr lang="it-IT" sz="1600" kern="0" dirty="0">
                <a:latin typeface="Times New Roman" panose="02020603050405020304" pitchFamily="18" charset="0"/>
              </a:rPr>
              <a:t>TRA LE PROPOSTE SU COME AFFRONTARE UN AMBIENTE INCERTO E IMPREVEDIBILE, LE TRE NOZIONI:</a:t>
            </a:r>
          </a:p>
          <a:p>
            <a:pPr>
              <a:lnSpc>
                <a:spcPct val="150000"/>
              </a:lnSpc>
            </a:pPr>
            <a:r>
              <a:rPr lang="it-IT" sz="1600" kern="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it-IT" sz="1600" b="1" kern="0" dirty="0">
                <a:solidFill>
                  <a:srgbClr val="00B050"/>
                </a:solidFill>
                <a:latin typeface="Times New Roman" panose="02020603050405020304" pitchFamily="18" charset="0"/>
              </a:rPr>
              <a:t>DI «ORGANIZZAZIONE ADATTIVA», </a:t>
            </a:r>
          </a:p>
          <a:p>
            <a:pPr>
              <a:lnSpc>
                <a:spcPct val="150000"/>
              </a:lnSpc>
            </a:pPr>
            <a:r>
              <a:rPr lang="it-IT" sz="1600" b="1" kern="0" dirty="0">
                <a:solidFill>
                  <a:srgbClr val="00B050"/>
                </a:solidFill>
                <a:latin typeface="Times New Roman" panose="02020603050405020304" pitchFamily="18" charset="0"/>
              </a:rPr>
              <a:t>«ORGANIZZAZIONE FLESSIBILE» </a:t>
            </a:r>
          </a:p>
          <a:p>
            <a:pPr>
              <a:lnSpc>
                <a:spcPct val="150000"/>
              </a:lnSpc>
            </a:pPr>
            <a:r>
              <a:rPr lang="it-IT" sz="1600" b="1" kern="0" dirty="0">
                <a:solidFill>
                  <a:srgbClr val="00B050"/>
                </a:solidFill>
                <a:latin typeface="Times New Roman" panose="02020603050405020304" pitchFamily="18" charset="0"/>
              </a:rPr>
              <a:t> «ORGANIZZAZIONE AGILE»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kern="0" dirty="0">
                <a:latin typeface="Times New Roman" panose="02020603050405020304" pitchFamily="18" charset="0"/>
              </a:rPr>
              <a:t>SONO LE PIÙ POPOLARI E, IN GENERALE, FANNO RIFERIMENTO ALLA CAPACITÀ DI ADATTARSI E RISPONDERE AL CAMBIAMENTO (</a:t>
            </a:r>
            <a:r>
              <a:rPr lang="it-IT" sz="1600" kern="0" dirty="0" err="1">
                <a:latin typeface="Times New Roman" panose="02020603050405020304" pitchFamily="18" charset="0"/>
              </a:rPr>
              <a:t>Sherehiy</a:t>
            </a:r>
            <a:r>
              <a:rPr lang="it-IT" sz="1600" kern="0" dirty="0">
                <a:latin typeface="Times New Roman" panose="02020603050405020304" pitchFamily="18" charset="0"/>
              </a:rPr>
              <a:t>, </a:t>
            </a:r>
            <a:r>
              <a:rPr lang="it-IT" sz="1600" kern="0" dirty="0" err="1">
                <a:latin typeface="Times New Roman" panose="02020603050405020304" pitchFamily="18" charset="0"/>
              </a:rPr>
              <a:t>karwowski</a:t>
            </a:r>
            <a:r>
              <a:rPr lang="it-IT" sz="1600" kern="0" dirty="0">
                <a:latin typeface="Times New Roman" panose="02020603050405020304" pitchFamily="18" charset="0"/>
              </a:rPr>
              <a:t>, Layer 2007). </a:t>
            </a:r>
          </a:p>
          <a:p>
            <a:pPr>
              <a:lnSpc>
                <a:spcPct val="150000"/>
              </a:lnSpc>
            </a:pPr>
            <a:endParaRPr lang="it-IT" sz="1600" kern="0" dirty="0">
              <a:latin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2910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DE5742-0AF7-DF4A-06C2-CB1283E5C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36" y="360218"/>
            <a:ext cx="11887199" cy="626225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FENOMENO DELL’AGILITÀ È NEI NOSTRI GIORNI MAGGIORMENTE RICERCATO, SI CERCA DI COGLIERE  GLI ASPETTI POSITIVI ANCHE PER SOSTENERE LE MOLTEPLICI FORME DELLA COMPLESSITÀ </a:t>
            </a:r>
            <a:r>
              <a:rPr lang="it-IT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Sherehiy</a:t>
            </a:r>
            <a:r>
              <a:rPr lang="it-IT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Karwowski</a:t>
            </a:r>
            <a:r>
              <a:rPr lang="it-IT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2014). </a:t>
            </a:r>
          </a:p>
          <a:p>
            <a:pPr marL="0" indent="0">
              <a:lnSpc>
                <a:spcPct val="150000"/>
              </a:lnSpc>
              <a:buNone/>
            </a:pPr>
            <a:endParaRPr lang="it-IT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dirty="0" err="1">
                <a:effectLst/>
                <a:latin typeface="ArnoPro"/>
              </a:rPr>
              <a:t>Aghina</a:t>
            </a:r>
            <a:r>
              <a:rPr lang="it-IT" sz="1600" dirty="0">
                <a:effectLst/>
                <a:latin typeface="ArnoPro"/>
              </a:rPr>
              <a:t>, De Smet </a:t>
            </a:r>
            <a:r>
              <a:rPr lang="it-IT" sz="1600" dirty="0">
                <a:latin typeface="ArnoPro"/>
              </a:rPr>
              <a:t>e</a:t>
            </a:r>
            <a:r>
              <a:rPr lang="it-IT" sz="1600" dirty="0">
                <a:effectLst/>
                <a:latin typeface="ArnoPro"/>
              </a:rPr>
              <a:t> </a:t>
            </a:r>
            <a:r>
              <a:rPr lang="it-IT" sz="1600" dirty="0" err="1">
                <a:effectLst/>
                <a:latin typeface="ArnoPro"/>
              </a:rPr>
              <a:t>Weerda</a:t>
            </a:r>
            <a:r>
              <a:rPr lang="it-IT" sz="1600" dirty="0">
                <a:effectLst/>
                <a:latin typeface="ArnoPro"/>
              </a:rPr>
              <a:t> (2015) </a:t>
            </a:r>
            <a:r>
              <a:rPr lang="it-IT" sz="1800" dirty="0">
                <a:effectLst/>
                <a:latin typeface="ArnoPro"/>
              </a:rPr>
              <a:t>RITENGONO CHE</a:t>
            </a:r>
            <a:r>
              <a:rPr lang="it-IT" sz="1800" b="1" dirty="0">
                <a:solidFill>
                  <a:schemeClr val="accent3"/>
                </a:solidFill>
                <a:effectLst/>
                <a:latin typeface="ArnoPro"/>
              </a:rPr>
              <a:t> </a:t>
            </a:r>
            <a:r>
              <a:rPr lang="it-IT" sz="1800" b="1" dirty="0">
                <a:solidFill>
                  <a:srgbClr val="00B050"/>
                </a:solidFill>
                <a:effectLst/>
                <a:latin typeface="ArnoPro"/>
              </a:rPr>
              <a:t>UN’ORGANIZZAZIONE REALMENTE AGILE SIA RESILIENTE, AFFIDABILE ED EFFICIENTE</a:t>
            </a:r>
            <a:r>
              <a:rPr lang="it-IT" sz="1800" dirty="0">
                <a:solidFill>
                  <a:srgbClr val="00B050"/>
                </a:solidFill>
                <a:effectLst/>
                <a:latin typeface="ArnoPro"/>
              </a:rPr>
              <a:t> </a:t>
            </a:r>
            <a:r>
              <a:rPr lang="it-IT" sz="1800" dirty="0">
                <a:effectLst/>
                <a:latin typeface="ArnoPro"/>
              </a:rPr>
              <a:t>(COMPONENTE DI STABILITÀ) </a:t>
            </a:r>
            <a:r>
              <a:rPr lang="it-IT" b="1" dirty="0">
                <a:solidFill>
                  <a:srgbClr val="00B050"/>
                </a:solidFill>
                <a:latin typeface="ArnoPro"/>
              </a:rPr>
              <a:t>E AL CONTEMPO VELOCE, AGILE E ADATTIVA </a:t>
            </a:r>
            <a:r>
              <a:rPr lang="it-IT" sz="1800" dirty="0">
                <a:effectLst/>
                <a:latin typeface="ArnoPro"/>
              </a:rPr>
              <a:t>(COMPONENTE DINAMICA). 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noPro"/>
            </a:endParaRPr>
          </a:p>
          <a:p>
            <a:pPr algn="just">
              <a:lnSpc>
                <a:spcPct val="150000"/>
              </a:lnSpc>
            </a:pPr>
            <a:r>
              <a:rPr lang="it-IT" sz="1800" dirty="0">
                <a:effectLst/>
                <a:latin typeface="ArnoPro"/>
              </a:rPr>
              <a:t>PER GESTIRE QUESTA PROSPETTIVA LE ORGANIZZAZIONI DEVONO CREARE STRUTTURE E DISPOSIZIONI STABILI, MA ANCHE </a:t>
            </a:r>
            <a:r>
              <a:rPr lang="it-IT" sz="1800" b="1" dirty="0">
                <a:solidFill>
                  <a:srgbClr val="00B050"/>
                </a:solidFill>
                <a:effectLst/>
                <a:latin typeface="ArnoPro"/>
              </a:rPr>
              <a:t>ELEMENTI DINAMICI, CHE SIANO IN GRADO DI CAMBIARE E ADATTARSI ALLE OPPORTUNITÀ E ALLE SFIDE CHE SI PRESENTANO </a:t>
            </a:r>
            <a:r>
              <a:rPr lang="it-IT" sz="1800" b="1" dirty="0">
                <a:effectLst/>
                <a:latin typeface="ArnoPro"/>
              </a:rPr>
              <a:t>( INTRA ED EXTRA  SERVIZIO) </a:t>
            </a:r>
            <a:endParaRPr lang="it-IT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1085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C011CD-52F6-E330-267E-3D1624E78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74619"/>
            <a:ext cx="11506199" cy="4516582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3397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DD2FAF-FA9C-752D-960F-3F545689B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6422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857</TotalTime>
  <Words>2698</Words>
  <Application>Microsoft Macintosh PowerPoint</Application>
  <PresentationFormat>Widescreen</PresentationFormat>
  <Paragraphs>142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9" baseType="lpstr">
      <vt:lpstr>Aptos</vt:lpstr>
      <vt:lpstr>Arial</vt:lpstr>
      <vt:lpstr>ArnoPro</vt:lpstr>
      <vt:lpstr>Calibri</vt:lpstr>
      <vt:lpstr>Calibri Light</vt:lpstr>
      <vt:lpstr>heeboregular</vt:lpstr>
      <vt:lpstr>Times New Roman</vt:lpstr>
      <vt:lpstr>TimesNewRomanPSMT</vt:lpstr>
      <vt:lpstr>Wingdings</vt:lpstr>
      <vt:lpstr>Wingdings 2</vt:lpstr>
      <vt:lpstr>Celestiale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Gestione delle fragilità sociali: strategie e formazione  COOPERATIVA sOCIALE itaca                                                                                                               Comune di mONOPOLI</dc:title>
  <dc:creator>michele corriero</dc:creator>
  <cp:lastModifiedBy>michele corriero</cp:lastModifiedBy>
  <cp:revision>91</cp:revision>
  <dcterms:created xsi:type="dcterms:W3CDTF">2025-03-17T17:15:35Z</dcterms:created>
  <dcterms:modified xsi:type="dcterms:W3CDTF">2025-09-28T18:34:19Z</dcterms:modified>
</cp:coreProperties>
</file>