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76" r:id="rId9"/>
    <p:sldId id="277" r:id="rId10"/>
    <p:sldId id="278" r:id="rId11"/>
    <p:sldId id="279" r:id="rId12"/>
    <p:sldId id="280" r:id="rId13"/>
    <p:sldId id="281" r:id="rId14"/>
    <p:sldId id="268" r:id="rId15"/>
    <p:sldId id="270" r:id="rId16"/>
    <p:sldId id="271" r:id="rId17"/>
    <p:sldId id="273" r:id="rId18"/>
    <p:sldId id="272" r:id="rId19"/>
    <p:sldId id="274" r:id="rId20"/>
    <p:sldId id="275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3623A7-0DEA-4629-85D0-B501B341C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6497C2F-A9A9-4812-A7D4-AAD9DB7F25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90896C5-924F-4477-8E75-483B071FC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7CF70-5783-49E5-A2B9-54F912E89F83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6B7D917-C8D9-4285-8CBF-30A2F75AD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BB6A43-8046-4652-8D37-DFD8CB772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8F25-AD1E-46C8-8931-D0144741E5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3831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FFFD4A-DF3F-4C58-9673-10E81395A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4152654-46E6-427B-ABF6-75C886E7E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BEAB1A-F4DC-469C-9D33-4C1438382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7CF70-5783-49E5-A2B9-54F912E89F83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846066-0576-4BE6-B1B4-614EBA271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660B4A-67B9-4915-82A3-9E8BA84A2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8F25-AD1E-46C8-8931-D0144741E5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9624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CE9851-FD7C-4BB4-BD6E-83EA40BDA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FE80D1E-798C-46B5-BD9C-E89DE1E50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5EEF16E-221C-4DDC-8765-72C0AA137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7CF70-5783-49E5-A2B9-54F912E89F83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35D97E0-CF6B-4B1F-B5A4-6FC0D6AF5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044445-C355-4947-8477-66429591A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8F25-AD1E-46C8-8931-D0144741E5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167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D179B4-5136-4FC9-B787-E1815395B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E857C70-1F1C-44BC-A877-7A88179722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B8CA5F8-E4C4-4C60-9436-F49E6245E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5ECDA1A-6F4A-478C-8453-F076FB95A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7CF70-5783-49E5-A2B9-54F912E89F83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F0D383A-47D4-414C-9F35-BFB37AE6A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1DFDBEB-5C65-4593-B74B-F96204852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8F25-AD1E-46C8-8931-D0144741E5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661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2F3B47-F258-4391-94A3-DDB795D9B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9642BE6-EB40-46E2-8677-50603536A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8F49ECC-7715-43DF-BE2A-CFA2EF5E7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2407D6D-9B8A-4917-95CA-84A9F089E2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50ABFD8-09A9-4A4E-9874-9B518D9A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ECBB5F1-E966-484F-A637-0B6BA8C2B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7CF70-5783-49E5-A2B9-54F912E89F83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8420294-ECA5-4E30-8569-393909328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06513DF-AF01-45C9-9CAD-CA82FC7D9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8F25-AD1E-46C8-8931-D0144741E5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854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EE4D0F-B929-49A1-9DC0-90223B7B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755D2E6-56A6-40C8-BC5C-0BEF6BC9F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7CF70-5783-49E5-A2B9-54F912E89F83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D3C4CBC-31CC-4997-A0C2-002568784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1EA66C9-3EB0-4D29-8BF1-E54919DC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8F25-AD1E-46C8-8931-D0144741E5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438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4C5D0E7-4355-48A3-A3C1-7F55EA47B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7CF70-5783-49E5-A2B9-54F912E89F83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E2E52EE-1A38-43D4-AD47-92F92B731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09AA406-2782-4634-AB4F-B1889D34F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8F25-AD1E-46C8-8931-D0144741E5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0954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D6B3E0-9FEE-4936-9BD6-01E56E562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B592A84-75BE-4E45-B299-77AD98D59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919EAED-BCF7-49B2-B55B-EBEC2AD33D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604899B-7E3C-40E1-952F-070051207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7CF70-5783-49E5-A2B9-54F912E89F83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027167E-E0FE-453E-BB83-BC05EE095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8854038-BDBC-4FF5-B012-1CE397A9D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8F25-AD1E-46C8-8931-D0144741E5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487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3D142B-4AF8-42EA-A8C3-3F39CF94E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1BC888C-F685-40E6-AC03-4D78EC082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654D370-80AC-4097-ADDB-4C9FBAB93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944448-4FE2-4DC5-93EB-B35DE6D5A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7CF70-5783-49E5-A2B9-54F912E89F83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35A903-753D-46D9-A47B-C4B966E88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2BAD6F4-86A1-4690-81FE-B788C6A7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8F25-AD1E-46C8-8931-D0144741E5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5723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15D206-D10E-48DC-A676-DC2324778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3480940-F723-4064-BAA6-56E3B8CA0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ABBA2E-0153-4AE7-AE3E-E4FA5567F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7CF70-5783-49E5-A2B9-54F912E89F83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964CC4-EFBA-4914-A31A-9A01E7231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D5C76A-FF07-4A22-ACC3-A6074731A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8F25-AD1E-46C8-8931-D0144741E5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642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27C5EF5-3222-4E70-A5C7-CAB0EE5339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7D0DF14-81EE-45DE-914C-0870C3895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CC251B-8FB5-45AA-AD5A-17C874A80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7CF70-5783-49E5-A2B9-54F912E89F83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528105-D11B-43D3-836A-E2FD57AA1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F58AF2-6E64-4845-A3C7-59864A65B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8F25-AD1E-46C8-8931-D0144741E5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5919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845C745-1F0B-44BA-B7CE-7B2C7377E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97A4A5B-BDC2-414D-A333-E4E144956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AFCF88-8991-4A90-ADE4-98A386DCFC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7CF70-5783-49E5-A2B9-54F912E89F83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B400626-EA36-426F-88BA-DFB35B897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7BEC601-7D19-41B8-A03E-7174006F28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08F25-AD1E-46C8-8931-D0144741E5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648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alute.gov.it/new/it/tema/hiv-aids-e-infezioni-sessualmente-trasmesse/infezioni-sessualmente-trasmesse/" TargetMode="External"/><Relationship Id="rId3" Type="http://schemas.openxmlformats.org/officeDocument/2006/relationships/hyperlink" Target="https://www.salute.gov.it/new/it/scheda-malattia/sifilide/?paragraph=0#body" TargetMode="External"/><Relationship Id="rId7" Type="http://schemas.openxmlformats.org/officeDocument/2006/relationships/hyperlink" Target="https://www.salute.gov.it/new/portale/hiv/homeHIV.jsp" TargetMode="External"/><Relationship Id="rId2" Type="http://schemas.openxmlformats.org/officeDocument/2006/relationships/hyperlink" Target="https://www.salute.gov.it/new/it/scheda-malattia/clamidia/?paragraph=0#body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alute.gov.it/new/it/scheda-malattia/papillomavirus-umano-infezione-da-hpv/?paragraph=0#body" TargetMode="External"/><Relationship Id="rId5" Type="http://schemas.openxmlformats.org/officeDocument/2006/relationships/hyperlink" Target="https://www.salute.gov.it/new/it/scheda-malattia/herpes-genitale/?paragraph=0#body" TargetMode="External"/><Relationship Id="rId4" Type="http://schemas.openxmlformats.org/officeDocument/2006/relationships/hyperlink" Target="https://www.salute.gov.it/new/it/scheda-malattia/trichomonas-vaginalis-infezione-da/?paragraph=0#bod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02AA48-7E1F-4102-808C-BA11EF1FA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2400" y="5381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LA SALUTE SESSUALE E RIPRODUTTIVA DELLE DONNE MIGRANTI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0B918CA-EAD4-4B7B-AA30-946E4CFFE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2400" y="4907756"/>
            <a:ext cx="9144000" cy="1655762"/>
          </a:xfrm>
        </p:spPr>
        <p:txBody>
          <a:bodyPr>
            <a:normAutofit fontScale="92500" lnSpcReduction="10000"/>
          </a:bodyPr>
          <a:lstStyle/>
          <a:p>
            <a:endParaRPr lang="it-IT" dirty="0"/>
          </a:p>
          <a:p>
            <a:r>
              <a:rPr lang="it-IT" dirty="0"/>
              <a:t>Dott.ssa Vittoria Del Vecchio</a:t>
            </a:r>
          </a:p>
          <a:p>
            <a:r>
              <a:rPr lang="it-IT" dirty="0"/>
              <a:t>Specialista in Ginecologia e Ostetricia</a:t>
            </a:r>
          </a:p>
          <a:p>
            <a:r>
              <a:rPr lang="it-IT" dirty="0"/>
              <a:t>UOSVD Pianificazione Familiare – Ospedale San Paolo (Bari)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5023406-6157-4BC6-A436-E89FDF912B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69" y="2987656"/>
            <a:ext cx="3152707" cy="210927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1C76267-3C3E-4935-A498-B29EB874F68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842" y="2650067"/>
            <a:ext cx="2484891" cy="262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49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821FC1-B15A-4EDA-9A26-59B495DEF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UOSVD PIANIFICAZIONE FAMILIARE E IVG – ASL BARI – OSPEDALE SAN PAOLO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432D44-5306-4831-A219-A14A661AB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763933" cy="4778375"/>
          </a:xfrm>
        </p:spPr>
        <p:txBody>
          <a:bodyPr>
            <a:normAutofit fontScale="92500"/>
          </a:bodyPr>
          <a:lstStyle/>
          <a:p>
            <a:r>
              <a:rPr lang="it-IT" dirty="0"/>
              <a:t>IVG farmacologiche, IVG chirurgiche, ITG, aborti spontanei</a:t>
            </a:r>
          </a:p>
          <a:p>
            <a:r>
              <a:rPr lang="it-IT" dirty="0"/>
              <a:t>Counselling contraccettivi</a:t>
            </a:r>
          </a:p>
          <a:p>
            <a:r>
              <a:rPr lang="it-IT" dirty="0"/>
              <a:t>Dispensazione gratuita di contraccettivi ormonali a breve durata d’azione (pillola, cerotto, anello vaginale)</a:t>
            </a:r>
          </a:p>
          <a:p>
            <a:r>
              <a:rPr lang="it-IT" dirty="0"/>
              <a:t>Dispensazione gratuita di LARC (long </a:t>
            </a:r>
            <a:r>
              <a:rPr lang="it-IT" dirty="0" err="1"/>
              <a:t>active</a:t>
            </a:r>
            <a:r>
              <a:rPr lang="it-IT" dirty="0"/>
              <a:t> </a:t>
            </a:r>
            <a:r>
              <a:rPr lang="it-IT" dirty="0" err="1"/>
              <a:t>reversible</a:t>
            </a:r>
            <a:r>
              <a:rPr lang="it-IT" dirty="0"/>
              <a:t> </a:t>
            </a:r>
            <a:r>
              <a:rPr lang="it-IT" dirty="0" err="1"/>
              <a:t>contraceptive</a:t>
            </a:r>
            <a:r>
              <a:rPr lang="it-IT" dirty="0"/>
              <a:t>) ormonali e non ormonali</a:t>
            </a:r>
          </a:p>
          <a:p>
            <a:r>
              <a:rPr lang="it-IT" b="1" dirty="0"/>
              <a:t>Progetto sulle fragilità</a:t>
            </a:r>
          </a:p>
          <a:p>
            <a:r>
              <a:rPr lang="it-IT" dirty="0"/>
              <a:t>Corsi di educazione alla sessualità e all’affettività </a:t>
            </a:r>
          </a:p>
          <a:p>
            <a:r>
              <a:rPr lang="it-IT" dirty="0"/>
              <a:t>Ambulatorio ginecologico e ostetrico, PAP TEST e HPV TEST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2701D0D-3B84-4130-B132-AB16F287026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1" y="932391"/>
            <a:ext cx="1284112" cy="192616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E04C768-9B9F-4018-B4AC-01AA20AA1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1" y="3456517"/>
            <a:ext cx="2235200" cy="132027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1D21D02-1241-4496-97FA-F25211AAB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288" y="5070474"/>
            <a:ext cx="2257425" cy="153352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7337D68-6F8F-40BA-8F95-FAD03A81E5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179" y="1652832"/>
            <a:ext cx="1865376" cy="124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205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695272-2776-489F-983D-A79B27CCF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BARRIERA LINGUISTICA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4D994CB-7809-4623-BCCE-0DB51BFCD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49108"/>
          </a:xfrm>
        </p:spPr>
        <p:txBody>
          <a:bodyPr/>
          <a:lstStyle/>
          <a:p>
            <a:r>
              <a:rPr lang="it-IT" dirty="0"/>
              <a:t>Necessità di presenza di accompagnatore/interprete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Interpretariato telefonico</a:t>
            </a:r>
          </a:p>
          <a:p>
            <a:endParaRPr lang="it-IT" dirty="0"/>
          </a:p>
          <a:p>
            <a:r>
              <a:rPr lang="it-IT" dirty="0"/>
              <a:t>Presenza di parente o amico che faccia da intermediario (previo consenso dell’interessata)</a:t>
            </a:r>
          </a:p>
        </p:txBody>
      </p:sp>
      <p:sp>
        <p:nvSpPr>
          <p:cNvPr id="4" name="Freccia in giù 3">
            <a:extLst>
              <a:ext uri="{FF2B5EF4-FFF2-40B4-BE49-F238E27FC236}">
                <a16:creationId xmlns:a16="http://schemas.microsoft.com/office/drawing/2014/main" id="{0C98C60F-1596-4AB7-9604-B0664B1E0E8A}"/>
              </a:ext>
            </a:extLst>
          </p:cNvPr>
          <p:cNvSpPr/>
          <p:nvPr/>
        </p:nvSpPr>
        <p:spPr>
          <a:xfrm>
            <a:off x="5304367" y="4867803"/>
            <a:ext cx="482600" cy="5418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CE7DF00-75D1-4644-98DA-92340961E7D8}"/>
              </a:ext>
            </a:extLst>
          </p:cNvPr>
          <p:cNvSpPr txBox="1"/>
          <p:nvPr/>
        </p:nvSpPr>
        <p:spPr>
          <a:xfrm>
            <a:off x="2218267" y="5706533"/>
            <a:ext cx="7603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Prolungamento tempi di visita per adeguato counselling e valutazione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EB72B1E-D254-4B2F-B4AC-CC1AFAFC25E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335" y="287867"/>
            <a:ext cx="2536032" cy="169068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FE4FA73-CC87-4D3E-8BD9-72B1D80A339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93422"/>
            <a:ext cx="1273656" cy="134529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E0212570-3858-4672-BC66-33C902711B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121" y="4576207"/>
            <a:ext cx="2965280" cy="193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124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7A23160-426E-496E-9F40-EA1F2F7C1C28}"/>
              </a:ext>
            </a:extLst>
          </p:cNvPr>
          <p:cNvSpPr txBox="1"/>
          <p:nvPr/>
        </p:nvSpPr>
        <p:spPr>
          <a:xfrm>
            <a:off x="2319867" y="601133"/>
            <a:ext cx="70950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/>
              <a:t>MOTIVI DI CONSULTO GINECOLOGICO (CHE NON PREVEDA VALUTAZIONE URGENTE IN PS)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03E3643-51E0-494E-AA42-14DC3D31F073}"/>
              </a:ext>
            </a:extLst>
          </p:cNvPr>
          <p:cNvSpPr txBox="1"/>
          <p:nvPr/>
        </p:nvSpPr>
        <p:spPr>
          <a:xfrm>
            <a:off x="719666" y="2549898"/>
            <a:ext cx="97874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2400" dirty="0"/>
              <a:t>Controllo generico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400" dirty="0"/>
              <a:t>Dolore pelvico cronico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400" dirty="0"/>
              <a:t>Gravidanza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400" dirty="0"/>
              <a:t>Richiesta di contraccezione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400" dirty="0"/>
              <a:t>Infezioni </a:t>
            </a:r>
            <a:r>
              <a:rPr lang="it-IT" sz="2400" dirty="0" err="1"/>
              <a:t>vulvo</a:t>
            </a:r>
            <a:r>
              <a:rPr lang="it-IT" sz="2400" dirty="0"/>
              <a:t>-vaginali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400" dirty="0"/>
              <a:t>Valutazione di eventuali quadri di mutilazione dei genitali femminili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A9F95F7-F867-4B13-85DE-E2741AA3F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606" y="2355459"/>
            <a:ext cx="3508654" cy="175432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B871F38-640C-4FAE-AF5C-66DD508E34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732" y="4868334"/>
            <a:ext cx="2954867" cy="163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60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CA1AB771-6996-4027-9288-D8EFDBC9409F}"/>
              </a:ext>
            </a:extLst>
          </p:cNvPr>
          <p:cNvSpPr txBox="1"/>
          <p:nvPr/>
        </p:nvSpPr>
        <p:spPr>
          <a:xfrm>
            <a:off x="2345267" y="719667"/>
            <a:ext cx="7103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/>
              <a:t>1 – CONTROLLO GENERICO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686DFB7-29DB-47C5-9125-7662F1A6D888}"/>
              </a:ext>
            </a:extLst>
          </p:cNvPr>
          <p:cNvSpPr txBox="1"/>
          <p:nvPr/>
        </p:nvSpPr>
        <p:spPr>
          <a:xfrm>
            <a:off x="1244600" y="1735667"/>
            <a:ext cx="9084733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3200" dirty="0"/>
              <a:t>VALUTAZIONE LIMITATA DA SCARSITA’ DI CONTROLLI PREGRESSI</a:t>
            </a:r>
          </a:p>
          <a:p>
            <a:pPr marL="285750" indent="-285750">
              <a:buFontTx/>
              <a:buChar char="-"/>
            </a:pPr>
            <a:r>
              <a:rPr lang="it-IT" sz="3200" dirty="0"/>
              <a:t>CONTROLLO SUGGERITO DA STRUTTURA DI ACCOGLIENZA</a:t>
            </a:r>
          </a:p>
          <a:p>
            <a:pPr marL="285750" indent="-285750">
              <a:buFontTx/>
              <a:buChar char="-"/>
            </a:pPr>
            <a:r>
              <a:rPr lang="it-IT" sz="3200" dirty="0"/>
              <a:t>SCARSI DATI SU FAMILIARITA’</a:t>
            </a:r>
          </a:p>
          <a:p>
            <a:pPr marL="285750" indent="-285750">
              <a:buFontTx/>
              <a:buChar char="-"/>
            </a:pPr>
            <a:r>
              <a:rPr lang="it-IT" sz="3200" dirty="0"/>
              <a:t>IMBARAZZO</a:t>
            </a:r>
          </a:p>
          <a:p>
            <a:pPr marL="285750" indent="-285750">
              <a:buFontTx/>
              <a:buChar char="-"/>
            </a:pPr>
            <a:r>
              <a:rPr lang="it-IT" sz="3200" dirty="0"/>
              <a:t>PAURA (PREGRESSE VIOLENZE)</a:t>
            </a:r>
          </a:p>
          <a:p>
            <a:pPr marL="285750" indent="-285750">
              <a:buFontTx/>
              <a:buChar char="-"/>
            </a:pPr>
            <a:r>
              <a:rPr lang="it-IT" sz="3200" dirty="0"/>
              <a:t>DISINFORMAZIONE SUI SERVIZI SANITARI</a:t>
            </a:r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buFontTx/>
              <a:buChar char="-"/>
            </a:pPr>
            <a:endParaRPr lang="it-IT" dirty="0"/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5C0B466-59EE-4F68-9299-78EECAB16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303" y="3280832"/>
            <a:ext cx="3712474" cy="183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50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A9FDF8C-D773-4CAE-916E-775A27FAEB89}"/>
              </a:ext>
            </a:extLst>
          </p:cNvPr>
          <p:cNvSpPr txBox="1"/>
          <p:nvPr/>
        </p:nvSpPr>
        <p:spPr>
          <a:xfrm>
            <a:off x="3530600" y="660400"/>
            <a:ext cx="530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2 – DOLORE PELVICO CRONICO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E4107EE-3E2A-4097-B0CF-51B8678F7C5D}"/>
              </a:ext>
            </a:extLst>
          </p:cNvPr>
          <p:cNvSpPr txBox="1"/>
          <p:nvPr/>
        </p:nvSpPr>
        <p:spPr>
          <a:xfrm>
            <a:off x="1866899" y="1320800"/>
            <a:ext cx="8271933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-   </a:t>
            </a:r>
            <a:r>
              <a:rPr lang="it-IT" sz="2400" dirty="0"/>
              <a:t>FIBROMI</a:t>
            </a:r>
          </a:p>
          <a:p>
            <a:endParaRPr lang="it-IT" sz="2400" dirty="0"/>
          </a:p>
          <a:p>
            <a:pPr marL="285750" indent="-285750">
              <a:buFontTx/>
              <a:buChar char="-"/>
            </a:pPr>
            <a:r>
              <a:rPr lang="it-IT" sz="2400" dirty="0"/>
              <a:t>ADENOMIOSI</a:t>
            </a:r>
          </a:p>
          <a:p>
            <a:pPr marL="285750" indent="-285750">
              <a:buFontTx/>
              <a:buChar char="-"/>
            </a:pPr>
            <a:endParaRPr lang="it-IT" sz="2400" dirty="0"/>
          </a:p>
          <a:p>
            <a:pPr marL="285750" indent="-285750">
              <a:buFontTx/>
              <a:buChar char="-"/>
            </a:pPr>
            <a:r>
              <a:rPr lang="it-IT" sz="2400" dirty="0"/>
              <a:t>ENDOMETRIOSI</a:t>
            </a:r>
          </a:p>
          <a:p>
            <a:pPr marL="285750" indent="-285750">
              <a:buFontTx/>
              <a:buChar char="-"/>
            </a:pPr>
            <a:endParaRPr lang="it-IT" sz="2400" dirty="0"/>
          </a:p>
          <a:p>
            <a:pPr marL="285750" indent="-285750">
              <a:buFontTx/>
              <a:buChar char="-"/>
            </a:pPr>
            <a:r>
              <a:rPr lang="it-IT" sz="2400" dirty="0"/>
              <a:t>ADERENZE (PREGRESSI TC O INTERVENTI ADDOMINALI)</a:t>
            </a:r>
          </a:p>
          <a:p>
            <a:pPr marL="285750" indent="-285750">
              <a:buFontTx/>
              <a:buChar char="-"/>
            </a:pPr>
            <a:endParaRPr lang="it-IT" sz="2400" dirty="0"/>
          </a:p>
          <a:p>
            <a:pPr marL="285750" indent="-285750">
              <a:buFontTx/>
              <a:buChar char="-"/>
            </a:pPr>
            <a:r>
              <a:rPr lang="it-IT" sz="2400" dirty="0"/>
              <a:t>PATOLOGIE INTESTINALI</a:t>
            </a:r>
          </a:p>
          <a:p>
            <a:pPr marL="285750" indent="-285750">
              <a:buFontTx/>
              <a:buChar char="-"/>
            </a:pPr>
            <a:endParaRPr lang="it-IT" sz="2400" dirty="0"/>
          </a:p>
          <a:p>
            <a:pPr marL="285750" indent="-285750">
              <a:buFontTx/>
              <a:buChar char="-"/>
            </a:pPr>
            <a:r>
              <a:rPr lang="it-IT" sz="2400" dirty="0"/>
              <a:t>PATOLOGIE UROLOGICHE</a:t>
            </a:r>
          </a:p>
          <a:p>
            <a:pPr marL="285750" indent="-285750">
              <a:buFontTx/>
              <a:buChar char="-"/>
            </a:pPr>
            <a:endParaRPr lang="it-IT" sz="2400" dirty="0"/>
          </a:p>
          <a:p>
            <a:pPr marL="285750" indent="-285750">
              <a:buFontTx/>
              <a:buChar char="-"/>
            </a:pPr>
            <a:r>
              <a:rPr lang="it-IT" sz="2400" dirty="0"/>
              <a:t>PROBLEMI MUSCOLOSCHELETRICI E/O NEUROPATICI E/O PSICHIATRICI</a:t>
            </a:r>
          </a:p>
          <a:p>
            <a:pPr marL="285750" indent="-285750">
              <a:buFontTx/>
              <a:buChar char="-"/>
            </a:pPr>
            <a:endParaRPr lang="it-IT" sz="2400" dirty="0"/>
          </a:p>
          <a:p>
            <a:pPr marL="285750" indent="-285750">
              <a:buFontTx/>
              <a:buChar char="-"/>
            </a:pPr>
            <a:endParaRPr lang="it-IT" sz="2400" dirty="0"/>
          </a:p>
          <a:p>
            <a:pPr marL="285750" indent="-285750">
              <a:buFontTx/>
              <a:buChar char="-"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8C657DE-0D9F-43A1-8F5C-3C62A54FA69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32" y="1083733"/>
            <a:ext cx="4690534" cy="234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0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86FC81F-53DA-421F-872B-75E09AFF4982}"/>
              </a:ext>
            </a:extLst>
          </p:cNvPr>
          <p:cNvSpPr txBox="1"/>
          <p:nvPr/>
        </p:nvSpPr>
        <p:spPr>
          <a:xfrm>
            <a:off x="3505200" y="220133"/>
            <a:ext cx="4749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3 -  GRAVIDANZA</a:t>
            </a:r>
          </a:p>
          <a:p>
            <a:pPr algn="ctr"/>
            <a:r>
              <a:rPr lang="it-IT" sz="3200" b="1" dirty="0"/>
              <a:t>Problematiche burocratiche- assistenziali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6792882-3887-460D-83CF-384E54E10B81}"/>
              </a:ext>
            </a:extLst>
          </p:cNvPr>
          <p:cNvSpPr txBox="1"/>
          <p:nvPr/>
        </p:nvSpPr>
        <p:spPr>
          <a:xfrm>
            <a:off x="287866" y="1766080"/>
            <a:ext cx="855133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-   SPESSO SCOPERTA IN EPOCHE PIU’ AVANZATE PER MANCANZA DI CONTROLLI  </a:t>
            </a:r>
          </a:p>
          <a:p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/>
              <a:t>RICHIESTA DI IVG/ITG O DI FOLLOW-UP DI GRAVIDANZA IN EVOLUZIONE</a:t>
            </a:r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/>
              <a:t>DIFFICOLTA’ AD ACCEDERE AD INDAGINI DI PRIMO LIVELLO (ED EVENTUALE SECONDO LIVELLO) PER RITARDO NELLA DIAGNOSI</a:t>
            </a:r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/>
              <a:t>DIFFICOLTA’ NELL’APPROVIGIONAMENTO DI FARMACI PER PROBLEMI ECONOMICI</a:t>
            </a:r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/>
              <a:t>RITARDO NELL’ESECUZIONE DI ESAMI EMATOCHIMICI PER LUNGHI TEMPI DI ATTESA PER PRENOTAZIONE DI ESAMI IN ESENZIONE</a:t>
            </a:r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/>
              <a:t>DIFFICOLTA’ DEL RACCORDO ANAMNESTICO PER BARRIERA LINGUISTICA E/SCARSITA’ DI INFORMAZIONI A DISPOSIZIONE</a:t>
            </a:r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/>
              <a:t>CARENZE NUTRIZIONALI</a:t>
            </a:r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buFontTx/>
              <a:buChar char="-"/>
            </a:pP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17410B0-EBC0-47F4-BE7F-E9AEB249F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002" y="491067"/>
            <a:ext cx="3969531" cy="222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5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A54FE04-C5BD-42A3-911D-32691ABD3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395" y="114300"/>
            <a:ext cx="6163209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08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F4ECF49-F217-4347-8B12-69015D548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626" y="371048"/>
            <a:ext cx="7506748" cy="6115904"/>
          </a:xfrm>
          <a:prstGeom prst="rect">
            <a:avLst/>
          </a:prstGeom>
        </p:spPr>
      </p:pic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DF00A82A-37EE-4B88-A8D1-85E8D385E57B}"/>
              </a:ext>
            </a:extLst>
          </p:cNvPr>
          <p:cNvSpPr/>
          <p:nvPr/>
        </p:nvSpPr>
        <p:spPr>
          <a:xfrm>
            <a:off x="1549400" y="4639734"/>
            <a:ext cx="1168400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6277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E32D432-438A-44E8-AA60-354DBE684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719" y="84667"/>
            <a:ext cx="9981611" cy="527473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869F50-EC26-465F-848F-FE05B05302BC}"/>
              </a:ext>
            </a:extLst>
          </p:cNvPr>
          <p:cNvSpPr txBox="1"/>
          <p:nvPr/>
        </p:nvSpPr>
        <p:spPr>
          <a:xfrm>
            <a:off x="1574800" y="5884333"/>
            <a:ext cx="9872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https://www.istat.it/wp-content/uploads/2024/10/Natalita-in-Italia-Anno-2023.pdf</a:t>
            </a:r>
          </a:p>
        </p:txBody>
      </p:sp>
    </p:spTree>
    <p:extLst>
      <p:ext uri="{BB962C8B-B14F-4D97-AF65-F5344CB8AC3E}">
        <p14:creationId xmlns:p14="http://schemas.microsoft.com/office/powerpoint/2010/main" val="1687936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5CA94F2-2D72-4231-883D-B0591725D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851" y="143933"/>
            <a:ext cx="6899530" cy="6570133"/>
          </a:xfrm>
          <a:prstGeom prst="rect">
            <a:avLst/>
          </a:prstGeom>
        </p:spPr>
      </p:pic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DF00A82A-37EE-4B88-A8D1-85E8D385E57B}"/>
              </a:ext>
            </a:extLst>
          </p:cNvPr>
          <p:cNvSpPr/>
          <p:nvPr/>
        </p:nvSpPr>
        <p:spPr>
          <a:xfrm>
            <a:off x="1867452" y="5739665"/>
            <a:ext cx="1168400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1846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66E890C-004D-42A4-A91C-AC5C31175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450" y="913074"/>
            <a:ext cx="8814768" cy="451405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A40258B-BDE4-4989-902D-DCAE887013F5}"/>
              </a:ext>
            </a:extLst>
          </p:cNvPr>
          <p:cNvSpPr txBox="1"/>
          <p:nvPr/>
        </p:nvSpPr>
        <p:spPr>
          <a:xfrm>
            <a:off x="1862667" y="5867400"/>
            <a:ext cx="9228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https://www.istat.it/wp-content/uploads/2024/10/Natalita-in-Italia-Anno-2023.pdf</a:t>
            </a:r>
          </a:p>
        </p:txBody>
      </p:sp>
    </p:spTree>
    <p:extLst>
      <p:ext uri="{BB962C8B-B14F-4D97-AF65-F5344CB8AC3E}">
        <p14:creationId xmlns:p14="http://schemas.microsoft.com/office/powerpoint/2010/main" val="3992477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1EADC78-C849-4BCA-9359-8F956F8EC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273" y="809365"/>
            <a:ext cx="9062138" cy="4490767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91C9EE5-DBDF-4CEF-A73F-4664575928D4}"/>
              </a:ext>
            </a:extLst>
          </p:cNvPr>
          <p:cNvSpPr txBox="1"/>
          <p:nvPr/>
        </p:nvSpPr>
        <p:spPr>
          <a:xfrm>
            <a:off x="2057401" y="5863969"/>
            <a:ext cx="8568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https://www.istat.it/wp-content/uploads/2024/10/Natalita-in-Italia-Anno-2023.pdf</a:t>
            </a:r>
          </a:p>
        </p:txBody>
      </p:sp>
    </p:spTree>
    <p:extLst>
      <p:ext uri="{BB962C8B-B14F-4D97-AF65-F5344CB8AC3E}">
        <p14:creationId xmlns:p14="http://schemas.microsoft.com/office/powerpoint/2010/main" val="1372423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692E09C-BE79-4B3C-989A-4745F76E3F7E}"/>
              </a:ext>
            </a:extLst>
          </p:cNvPr>
          <p:cNvSpPr txBox="1"/>
          <p:nvPr/>
        </p:nvSpPr>
        <p:spPr>
          <a:xfrm>
            <a:off x="3843866" y="127000"/>
            <a:ext cx="457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/>
              <a:t>3 – GRAVIDANZA</a:t>
            </a:r>
          </a:p>
          <a:p>
            <a:pPr algn="ctr"/>
            <a:r>
              <a:rPr lang="it-IT" sz="3600" b="1" dirty="0"/>
              <a:t>PROBLEMATICHE PIU’ FREQUENTI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A641BB2-7023-499B-BC8F-FCEA91330E80}"/>
              </a:ext>
            </a:extLst>
          </p:cNvPr>
          <p:cNvSpPr txBox="1"/>
          <p:nvPr/>
        </p:nvSpPr>
        <p:spPr>
          <a:xfrm>
            <a:off x="558799" y="2068018"/>
            <a:ext cx="785706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Ritardo diagnostico: malformazioni misconosciute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Infezioni </a:t>
            </a:r>
            <a:r>
              <a:rPr lang="it-IT" dirty="0" err="1"/>
              <a:t>vulvo</a:t>
            </a:r>
            <a:r>
              <a:rPr lang="it-IT" dirty="0"/>
              <a:t>-vaginali e/o urinarie (</a:t>
            </a:r>
            <a:r>
              <a:rPr lang="it-IT" dirty="0" err="1"/>
              <a:t>Chlamydia</a:t>
            </a:r>
            <a:r>
              <a:rPr lang="it-IT" dirty="0"/>
              <a:t>, N. </a:t>
            </a:r>
            <a:r>
              <a:rPr lang="it-IT" dirty="0" err="1"/>
              <a:t>Gonorrhea</a:t>
            </a:r>
            <a:r>
              <a:rPr lang="it-IT" dirty="0"/>
              <a:t>, Sifilide,  HIV, HCV, HBV, Tubercolosi..)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Diabete gestazionale e ipertensione gestazionale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Multiparità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Pregressi tagli cesarei con differenti tecniche chirurgiche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VBAC e/o travaglio precipitoso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Promiscuità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Esiti di mutilazioni genitali femminili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601C6A3-BF4D-4802-A8E5-CD276E06E2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201" y="3993403"/>
            <a:ext cx="3835400" cy="255693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9B2B0A0-1C91-4244-997B-F54197826D1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933" y="635000"/>
            <a:ext cx="3382264" cy="225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40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432D44-5306-4831-A219-A14A661AB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467" y="1881957"/>
            <a:ext cx="6620933" cy="4778375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Dispensazione gratuita di contraccettivi ormonali a breve durata d’azione (pillola, cerotto, anello vaginale)</a:t>
            </a:r>
          </a:p>
          <a:p>
            <a:pPr algn="ctr"/>
            <a:r>
              <a:rPr lang="it-IT" dirty="0"/>
              <a:t>Dispensazione gratuita di LARC (long </a:t>
            </a:r>
            <a:r>
              <a:rPr lang="it-IT" dirty="0" err="1"/>
              <a:t>active</a:t>
            </a:r>
            <a:r>
              <a:rPr lang="it-IT" dirty="0"/>
              <a:t> </a:t>
            </a:r>
            <a:r>
              <a:rPr lang="it-IT" dirty="0" err="1"/>
              <a:t>reversible</a:t>
            </a:r>
            <a:r>
              <a:rPr lang="it-IT" dirty="0"/>
              <a:t> </a:t>
            </a:r>
            <a:r>
              <a:rPr lang="it-IT" dirty="0" err="1"/>
              <a:t>contraceptive</a:t>
            </a:r>
            <a:r>
              <a:rPr lang="it-IT" dirty="0"/>
              <a:t>) ormonali e non ormonali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2701D0D-3B84-4130-B132-AB16F287026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1" y="400316"/>
            <a:ext cx="1284112" cy="192616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E04C768-9B9F-4018-B4AC-01AA20AA1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1" y="3611008"/>
            <a:ext cx="2235200" cy="132027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1D21D02-1241-4496-97FA-F25211AAB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242" y="4515377"/>
            <a:ext cx="2257425" cy="153352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7337D68-6F8F-40BA-8F95-FAD03A81E5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378" y="4593652"/>
            <a:ext cx="1865376" cy="1243584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0C2B2E8-D22E-4B5E-B774-6DE3BA0A88CA}"/>
              </a:ext>
            </a:extLst>
          </p:cNvPr>
          <p:cNvSpPr txBox="1"/>
          <p:nvPr/>
        </p:nvSpPr>
        <p:spPr>
          <a:xfrm>
            <a:off x="1844378" y="388149"/>
            <a:ext cx="4944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/>
              <a:t>4 – RICHIESTA DI CONTRACCEZIONE</a:t>
            </a:r>
          </a:p>
        </p:txBody>
      </p:sp>
    </p:spTree>
    <p:extLst>
      <p:ext uri="{BB962C8B-B14F-4D97-AF65-F5344CB8AC3E}">
        <p14:creationId xmlns:p14="http://schemas.microsoft.com/office/powerpoint/2010/main" val="3983782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F8FA460-41BF-4E3E-B8FD-FDD3413900F1}"/>
              </a:ext>
            </a:extLst>
          </p:cNvPr>
          <p:cNvSpPr txBox="1"/>
          <p:nvPr/>
        </p:nvSpPr>
        <p:spPr>
          <a:xfrm>
            <a:off x="3412066" y="541867"/>
            <a:ext cx="51900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5 – INFEZIONI VULVO-VAGINALI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E2389AE-F0FC-4DD2-9F32-5A27F9024DBF}"/>
              </a:ext>
            </a:extLst>
          </p:cNvPr>
          <p:cNvSpPr txBox="1"/>
          <p:nvPr/>
        </p:nvSpPr>
        <p:spPr>
          <a:xfrm>
            <a:off x="2285999" y="2466750"/>
            <a:ext cx="7442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GERMI COMUNI E MICETI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CHLAMYDIA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MICOPLASMI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N. GONORRHEA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SIFILIDE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HERPES GENITALE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HIV, HCV, HBV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HPV E CONDILOMATOSI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PEDICULOSI DEL PUBE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0DF17D5-F8AA-4051-8CFC-98AFD1A2E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625" y="3213696"/>
            <a:ext cx="4459442" cy="29718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1E5A376-0FB1-4203-BC28-006ADAA2C7E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79" y="143933"/>
            <a:ext cx="3630954" cy="204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02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1420664-A4FA-4FE3-9D50-0F70C7A6B488}"/>
              </a:ext>
            </a:extLst>
          </p:cNvPr>
          <p:cNvSpPr txBox="1"/>
          <p:nvPr/>
        </p:nvSpPr>
        <p:spPr>
          <a:xfrm>
            <a:off x="1020417" y="1102259"/>
            <a:ext cx="999213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1A1A1A"/>
                </a:solidFill>
                <a:effectLst/>
              </a:rPr>
              <a:t>Ogni giorno in tutto il mondo vengono contratte più di 1 milione di infezioni a trasmissione sessuale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1A1A1A"/>
                </a:solidFill>
                <a:effectLst/>
              </a:rPr>
              <a:t>Ogni anno, sono circa 374 milioni le nuove infezioni, di cui 1 su 4 è una malattia sessualmente trasmessa: </a:t>
            </a:r>
            <a:r>
              <a:rPr lang="it-IT" sz="2000" b="0" i="0" u="sng" dirty="0">
                <a:solidFill>
                  <a:srgbClr val="0066CC"/>
                </a:solidFill>
                <a:effectLst/>
                <a:hlinkClick r:id="rId2"/>
              </a:rPr>
              <a:t>clamidia</a:t>
            </a:r>
            <a:r>
              <a:rPr lang="it-IT" sz="2000" b="0" i="0" dirty="0">
                <a:solidFill>
                  <a:srgbClr val="1A1A1A"/>
                </a:solidFill>
                <a:effectLst/>
              </a:rPr>
              <a:t>, gonorrea, </a:t>
            </a:r>
            <a:r>
              <a:rPr lang="it-IT" sz="2000" b="0" i="0" u="sng" dirty="0">
                <a:solidFill>
                  <a:srgbClr val="0066CC"/>
                </a:solidFill>
                <a:effectLst/>
                <a:hlinkClick r:id="rId3"/>
              </a:rPr>
              <a:t>sifilide</a:t>
            </a:r>
            <a:r>
              <a:rPr lang="it-IT" sz="2000" b="0" i="0" dirty="0">
                <a:solidFill>
                  <a:srgbClr val="1A1A1A"/>
                </a:solidFill>
                <a:effectLst/>
              </a:rPr>
              <a:t> e </a:t>
            </a:r>
            <a:r>
              <a:rPr lang="it-IT" sz="2000" b="0" i="0" u="sng" dirty="0">
                <a:solidFill>
                  <a:srgbClr val="0066CC"/>
                </a:solidFill>
                <a:effectLst/>
                <a:hlinkClick r:id="rId4"/>
              </a:rPr>
              <a:t>tricomoniasi</a:t>
            </a:r>
            <a:endParaRPr lang="it-IT" sz="2000" b="0" i="0" dirty="0">
              <a:solidFill>
                <a:srgbClr val="1A1A1A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1A1A1A"/>
                </a:solidFill>
                <a:effectLst/>
              </a:rPr>
              <a:t>Si stima che oltre 500 milioni di persone di età compresa tra 15 e 49 anni abbiano un'infezione genitale da </a:t>
            </a:r>
            <a:r>
              <a:rPr lang="it-IT" sz="2000" b="0" i="0" u="sng" dirty="0">
                <a:solidFill>
                  <a:srgbClr val="0066CC"/>
                </a:solidFill>
                <a:effectLst/>
                <a:hlinkClick r:id="rId5"/>
              </a:rPr>
              <a:t>virus herpes simplex</a:t>
            </a:r>
            <a:r>
              <a:rPr lang="it-IT" sz="2000" b="0" i="0" dirty="0">
                <a:solidFill>
                  <a:srgbClr val="1A1A1A"/>
                </a:solidFill>
                <a:effectLst/>
              </a:rPr>
              <a:t> (HSV)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1A1A1A"/>
                </a:solidFill>
                <a:effectLst/>
              </a:rPr>
              <a:t>Più di 290 milioni di donne presentano un'infezione da </a:t>
            </a:r>
            <a:r>
              <a:rPr lang="it-IT" sz="2000" b="0" i="0" u="sng" dirty="0">
                <a:solidFill>
                  <a:srgbClr val="0066CC"/>
                </a:solidFill>
                <a:effectLst/>
                <a:hlinkClick r:id="rId6"/>
              </a:rPr>
              <a:t>papillomavirus umano</a:t>
            </a:r>
            <a:r>
              <a:rPr lang="it-IT" sz="2000" b="0" i="0" dirty="0">
                <a:solidFill>
                  <a:srgbClr val="1A1A1A"/>
                </a:solidFill>
                <a:effectLst/>
              </a:rPr>
              <a:t> (HPV)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1A1A1A"/>
                </a:solidFill>
                <a:effectLst/>
              </a:rPr>
              <a:t>La maggior parte delle IST non presenta sintomi o presenta solo sintomi lievi che potrebbero non essere riconosciuti come IST.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1A1A1A"/>
                </a:solidFill>
                <a:effectLst/>
              </a:rPr>
              <a:t>Le malattie sessualmente trasmissibili come l'HSV di tipo 2 e la sifilide possono aumentare il rischio di acquisizione dell'</a:t>
            </a:r>
            <a:r>
              <a:rPr lang="it-IT" sz="2000" b="0" i="0" u="sng" dirty="0">
                <a:solidFill>
                  <a:srgbClr val="0066CC"/>
                </a:solidFill>
                <a:effectLst/>
                <a:hlinkClick r:id="rId7"/>
              </a:rPr>
              <a:t>HIV</a:t>
            </a:r>
            <a:r>
              <a:rPr lang="it-IT" sz="2000" b="0" i="0" dirty="0">
                <a:solidFill>
                  <a:srgbClr val="1A1A1A"/>
                </a:solidFill>
                <a:effectLst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1A1A1A"/>
                </a:solidFill>
                <a:effectLst/>
              </a:rPr>
              <a:t>Si stima che nel 2016 quasi 1 milione di donne in gravidanza siano state infettate dalla sifilide, con oltre 350.000 esiti avversi alla nascita, inclusi 200.000 nati morti e morti neonatali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1A1A1A"/>
                </a:solidFill>
                <a:effectLst/>
              </a:rPr>
              <a:t>In alcuni casi, le malattie sessualmente trasmissibili possono avere gravi conseguenze sulla salute riproduttiva oltre l'impatto immediato dell'infezione stessa (ad es. infertilità o trasmissione da madre a figlio).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A600AAA-728F-499A-818C-E1D4EF050162}"/>
              </a:ext>
            </a:extLst>
          </p:cNvPr>
          <p:cNvSpPr txBox="1"/>
          <p:nvPr/>
        </p:nvSpPr>
        <p:spPr>
          <a:xfrm>
            <a:off x="4114800" y="6282267"/>
            <a:ext cx="5621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hlinkClick r:id="rId8"/>
              </a:rPr>
              <a:t>Ministero della Salute - Infezioni sessualmente trasmesse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29746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72F2863-BEDD-4E32-88B1-C30E89FC1EA0}"/>
              </a:ext>
            </a:extLst>
          </p:cNvPr>
          <p:cNvSpPr txBox="1"/>
          <p:nvPr/>
        </p:nvSpPr>
        <p:spPr>
          <a:xfrm>
            <a:off x="1456266" y="423333"/>
            <a:ext cx="5511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6 – MUTILAZIONI GENITALI FEMMINILI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B8B067-C564-4395-B7B4-A4904ABE7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41" y="2276475"/>
            <a:ext cx="699135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70B63CE-EE3E-4DE6-9489-D3E21DC74F9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600" y="155574"/>
            <a:ext cx="3158065" cy="315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96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B39604DC-6B19-41E2-865C-B62CCDAC6D4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56" y="122996"/>
            <a:ext cx="2907146" cy="313123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BF5C8A62-BC1E-43F1-984A-BF60FFD0325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932" y="3402769"/>
            <a:ext cx="3031067" cy="3252467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72D9F326-A946-49D2-8B22-F3CB507CB51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855" y="3226236"/>
            <a:ext cx="3120323" cy="342900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DC93AD63-E805-4744-BF2B-25543E288CB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465" y="122996"/>
            <a:ext cx="3090335" cy="3515994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06A9B1F6-7067-4F33-92FB-E590124FB71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974" y="122996"/>
            <a:ext cx="2950051" cy="330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35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3CC5C67-114E-4E00-9C77-77A26AA2A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900" y="781050"/>
            <a:ext cx="79502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3506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495</Words>
  <Application>Microsoft Office PowerPoint</Application>
  <PresentationFormat>Widescreen</PresentationFormat>
  <Paragraphs>108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di Office</vt:lpstr>
      <vt:lpstr>LA SALUTE SESSUALE E RIPRODUTTIVA DELLE DONNE MIGRANTI </vt:lpstr>
      <vt:lpstr>UOSVD PIANIFICAZIONE FAMILIARE E IVG – ASL BARI – OSPEDALE SAN PAOLO</vt:lpstr>
      <vt:lpstr>BARRIERA LINGUISTICA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SALUTE SESSUALE E RIPRODUTTIVA DELLE DONNE MIGRANTI </dc:title>
  <dc:creator>spao4170094</dc:creator>
  <cp:lastModifiedBy>pc</cp:lastModifiedBy>
  <cp:revision>61</cp:revision>
  <dcterms:created xsi:type="dcterms:W3CDTF">2025-09-15T15:27:05Z</dcterms:created>
  <dcterms:modified xsi:type="dcterms:W3CDTF">2025-09-25T09:25:12Z</dcterms:modified>
</cp:coreProperties>
</file>