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92" r:id="rId2"/>
    <p:sldId id="265" r:id="rId3"/>
    <p:sldId id="268" r:id="rId4"/>
    <p:sldId id="312" r:id="rId5"/>
    <p:sldId id="307" r:id="rId6"/>
    <p:sldId id="259" r:id="rId7"/>
    <p:sldId id="304" r:id="rId8"/>
    <p:sldId id="303" r:id="rId9"/>
    <p:sldId id="311" r:id="rId10"/>
    <p:sldId id="301" r:id="rId11"/>
    <p:sldId id="302" r:id="rId12"/>
    <p:sldId id="305" r:id="rId13"/>
    <p:sldId id="306" r:id="rId14"/>
    <p:sldId id="257" r:id="rId15"/>
    <p:sldId id="258" r:id="rId16"/>
    <p:sldId id="272" r:id="rId17"/>
    <p:sldId id="260" r:id="rId18"/>
    <p:sldId id="273" r:id="rId19"/>
    <p:sldId id="274" r:id="rId20"/>
    <p:sldId id="275" r:id="rId21"/>
    <p:sldId id="277" r:id="rId22"/>
    <p:sldId id="278" r:id="rId23"/>
    <p:sldId id="276" r:id="rId24"/>
    <p:sldId id="293" r:id="rId25"/>
    <p:sldId id="261" r:id="rId26"/>
    <p:sldId id="262" r:id="rId27"/>
    <p:sldId id="280" r:id="rId28"/>
    <p:sldId id="294" r:id="rId29"/>
    <p:sldId id="295" r:id="rId30"/>
    <p:sldId id="296" r:id="rId31"/>
    <p:sldId id="297" r:id="rId32"/>
    <p:sldId id="298" r:id="rId33"/>
    <p:sldId id="264" r:id="rId34"/>
    <p:sldId id="263" r:id="rId35"/>
    <p:sldId id="299" r:id="rId36"/>
    <p:sldId id="308" r:id="rId37"/>
    <p:sldId id="270" r:id="rId38"/>
  </p:sldIdLst>
  <p:sldSz cx="18288000" cy="10287000"/>
  <p:notesSz cx="6858000" cy="9144000"/>
  <p:embeddedFontLst>
    <p:embeddedFont>
      <p:font typeface="Circe Bold" panose="020B0602020203020203" pitchFamily="34" charset="77"/>
      <p:regular r:id="rId40"/>
      <p:bold r:id="rId41"/>
      <p:italic r:id="rId42"/>
      <p:boldItalic r:id="rId43"/>
    </p:embeddedFont>
    <p:embeddedFont>
      <p:font typeface="Circe Bold Italics" panose="020B0602020203090203" pitchFamily="34" charset="77"/>
      <p:regular r:id="rId44"/>
      <p:bold r:id="rId45"/>
      <p:italic r:id="rId46"/>
      <p:boldItalic r:id="rId47"/>
    </p:embeddedFont>
    <p:embeddedFont>
      <p:font typeface="Heebo Bold" pitchFamily="2" charset="-79"/>
      <p:regular r:id="rId48"/>
      <p:bold r:id="rId49"/>
    </p:embeddedFont>
    <p:embeddedFont>
      <p:font typeface="Helios Extended Bold" panose="02000805050000020004" pitchFamily="2" charset="0"/>
      <p:regular r:id="rId50"/>
      <p:bold r:id="rId51"/>
    </p:embeddedFont>
    <p:embeddedFont>
      <p:font typeface="Lato" panose="020F050202020403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7" autoAdjust="0"/>
    <p:restoredTop sz="94541" autoAdjust="0"/>
  </p:normalViewPr>
  <p:slideViewPr>
    <p:cSldViewPr>
      <p:cViewPr varScale="1">
        <p:scale>
          <a:sx n="62" d="100"/>
          <a:sy n="62" d="100"/>
        </p:scale>
        <p:origin x="2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08ED8-85B7-E74C-94DE-C81AB768AC7D}" type="datetimeFigureOut">
              <a:rPr lang="it-IT" smtClean="0"/>
              <a:t>28/09/25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9AB48-3A50-454B-9C7A-ED7B0BB51A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1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During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our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course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we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will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study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single,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specific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ID in a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classical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didactical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way: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epidemiology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pathogenesis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clinical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picture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, and so on.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However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important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to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keep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in mind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no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disease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happens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out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a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context</a:t>
            </a:r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r>
              <a:rPr lang="it-IT" sz="1200" b="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This</a:t>
            </a:r>
            <a:r>
              <a:rPr lang="it-IT" sz="1200" b="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b="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is</a:t>
            </a:r>
            <a:r>
              <a:rPr lang="it-IT" sz="1200" b="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a </a:t>
            </a:r>
            <a:r>
              <a:rPr lang="it-IT" sz="1200" b="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very</a:t>
            </a:r>
            <a:r>
              <a:rPr lang="it-IT" sz="1200" b="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b="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famous</a:t>
            </a:r>
            <a:r>
              <a:rPr lang="it-IT" sz="1200" b="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b="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picture</a:t>
            </a:r>
            <a:r>
              <a:rPr lang="it-IT" sz="1200" b="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b="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from</a:t>
            </a:r>
            <a:r>
              <a:rPr lang="it-IT" sz="1200" b="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Dahlgren and Whitehead (1991) who talk of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layers of influence on health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describe a </a:t>
            </a:r>
            <a:r>
              <a:rPr lang="en-US" sz="1200" b="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ecological theory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health. </a:t>
            </a:r>
            <a:r>
              <a:rPr lang="en-US" sz="1200" b="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attempt to map the relationship between the individual, their environment and disease. 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Individuals are at the centre with a set of fixed genes </a:t>
            </a:r>
            <a:r>
              <a:rPr lang="en-US" b="0" dirty="0"/>
              <a:t>(core non modifiable factors)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Surrounding them are influences on health that can be modified. </a:t>
            </a:r>
          </a:p>
          <a:p>
            <a:pPr marL="228600" indent="-228600">
              <a:buAutoNum type="arabicParenR"/>
            </a:pP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layer is personal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behaviour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ways of living that can promote or damage health. –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eg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choice to smoke or not-</a:t>
            </a:r>
          </a:p>
          <a:p>
            <a:pPr marL="228600" indent="-228600">
              <a:buAutoNum type="arabicParenR"/>
            </a:pP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Individuals are affected by friendship patterns and the norms of their community.  The next layer is social and community influences, which provide mutual support for members of the community in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unfavourable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conditions. But they can also provide no support or have a negative effect. 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3) The third layer includes </a:t>
            </a:r>
            <a:r>
              <a:rPr lang="en-US" sz="1200" b="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structural factors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housing, working conditions, access to services and provision of essential facilities.</a:t>
            </a:r>
            <a:endParaRPr lang="it-IT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Particularly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for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ID,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very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important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to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investigate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about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all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these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conditions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not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only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to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find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the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correct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diagnosis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but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also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to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understand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how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to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fight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it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at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both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an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individual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level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and at a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socio-economical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level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. </a:t>
            </a: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Il secondo modello2 (Figura 2) è espresso in una serie di strati concentrici, corrispondenti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ciascuno a differenti livelli di influenza: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• Al centro c’è l’individuo, con le sue caratteristiche biologiche: il sesso, l’età, il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patrimonio genetico.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• Lo strato successivo riguarda il comportamento, lo stile di vita, degli individui, che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include fattori come l’abitudine al fumo e all’alcol, i comportamenti alimentari e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sessuali, l’attività fisica, che possono promuovere o danneggiare la salute.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• Ma l’individuo non esiste da solo: egli interagisce con i familiari, gli amici, l’ambiente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di lavoro, la comunità circostante. Così la qualità degli affetti e delle relazioni sociali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influenza la qualità della vita delle singole persone e può determinare un diverso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stato di salute sia attraverso meccanismi psicologici (la depressione e l’ansia), che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attraverso condizioni materiali favorevoli o avverse (</a:t>
            </a:r>
            <a:r>
              <a:rPr lang="it-IT" sz="1200" kern="1200" baseline="0" dirty="0" err="1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es</a:t>
            </a: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: la presenza o l’assenza di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una rete di supporto familiare o sociale).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• Il quarto livello concerne un insieme complesso di fattori che riguardano l’ambiente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di vita e di lavoro delle persone: il reddito, l’occupazione, l’istruzione,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l’alimentazione, l’abitazione, le condizioni igieniche, i trasporti e il traffico, i servizi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sanitari e sociali.</a:t>
            </a:r>
          </a:p>
          <a:p>
            <a:pPr>
              <a:buFont typeface="Arial" pitchFamily="34" charset="0"/>
              <a:buChar char="•"/>
            </a:pPr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Lo strato più esterno si riferisce alle condizioni generali – politiche, sociali, culturali,</a:t>
            </a:r>
          </a:p>
          <a:p>
            <a:r>
              <a:rPr lang="it-IT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economiche, ambientali – in cui gli individui e le comunità vivono.</a:t>
            </a: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endParaRPr lang="it-IT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2 Dahlgren G, Whitehead M, Policies and strategies to promote social equity in health. Stockholm:</a:t>
            </a:r>
          </a:p>
          <a:p>
            <a:r>
              <a:rPr lang="en-US" sz="1200" kern="1200" baseline="0" dirty="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rPr>
              <a:t>Institute of Futures Studies, 1991.</a:t>
            </a:r>
          </a:p>
          <a:p>
            <a:endParaRPr lang="en-US" sz="1200" kern="1200" baseline="0" dirty="0">
              <a:solidFill>
                <a:srgbClr val="000000"/>
              </a:solidFill>
              <a:latin typeface="Times New Roman" pitchFamily="16" charset="0"/>
              <a:ea typeface="+mn-ea"/>
              <a:cs typeface="+mn-cs"/>
            </a:endParaRP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FF65-B841-45BE-B6A1-29338F67CB3D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666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influential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policy idea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reducing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beneficial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improving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in the low and middle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countries (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LMICs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study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empirical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 of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idea: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Demographic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Health Surveys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2000 and 2011 in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52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LMICs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examined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household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anemia status (of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mothers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and the women'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multi-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analyses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household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worse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health,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strongly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took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account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individuals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after accounting for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individuals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household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characteristics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LMICs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household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women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more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anemia.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partially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country's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coverage of the health services and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infrastructure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be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gap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poor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of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examined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samples.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conclude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way to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health in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LMICs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poor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turn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lead to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overall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investments in public health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infrastructure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services.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9AB48-3A50-454B-9C7A-ED7B0BB51A9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361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LAVORO LANCET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refugees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linguistic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cultural, and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challenges.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obstacles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highlight the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urgent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equitable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culturally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sensitive care,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emphasized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Global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Competency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Standards for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 Workers.1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Despite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Italy’s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major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destination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country,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derrepresented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school curricula and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postgraduate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competencies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 are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typically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acquired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sporadic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elective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rather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educational frameworks.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Tropical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specialization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formal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training on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still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gap, the University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Bari’s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Specialization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Tropical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4-years standard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curriculum–a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comprehensive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Training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Portfolio,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clinical training, public health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practice,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future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acquire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cultural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policy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awareness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navigate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disparities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diverse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-limited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distinctive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 of the Portfolio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-world trainings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Lampedusa,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Europe’s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frontline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arrivals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 Apulia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Ghettos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thousands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workers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informal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settlements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summarized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Box 1.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Lampedusa,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residents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participate in a one-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month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partnership with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Italian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Health (USMAF-SASN),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gaining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first-hand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emergency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screening, and cross-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border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regulations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Here,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residents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operate in high-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pressure settings,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sudden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surges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rivals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rapid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multidisciplinary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actors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UNHCR,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IOM, EUAA.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recognized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WHO’s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Dashboard on Global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Refugee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Health2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immersive,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-world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training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clinical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patient-centered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equitable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-limited settings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empathy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first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contact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/clinical act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moment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profound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human-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after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treacherous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journeys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dehydrated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traumatized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suffering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neglected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Apulia,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work in exploit-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conditions,3 the University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mobile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Doctors with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Africa CUAMM.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primary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care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otherwise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marginalized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Residents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engage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epidemiological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surveillance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like malaria,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zoonoses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AMR,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sanitation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vaccination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treatment access.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Recognized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best practice by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WHO,4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initiative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merges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clinical medicine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public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interventions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community-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tackling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inequities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WHO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standardized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training,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model for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academic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institutions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seeking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integrate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-world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competencies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curricula.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intersection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demands a new generation of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clinicians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capable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navigating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clinical, social,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policy-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landscape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University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Bari’s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specialization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</a:t>
            </a: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Tropical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step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forward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bridging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gaps,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physicians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equity with expertise,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empathy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a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deep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determinants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health.5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9AB48-3A50-454B-9C7A-ED7B0BB51A9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9260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D40BE-85EC-4046-AB6C-813C124740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7049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D40BE-85EC-4046-AB6C-813C12474021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610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24.jp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viationbenefits.org/media/nokgjtbg/abbb2024_summary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8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0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7301" y="7189258"/>
            <a:ext cx="1811763" cy="1857740"/>
          </a:xfrm>
          <a:custGeom>
            <a:avLst/>
            <a:gdLst/>
            <a:ahLst/>
            <a:cxnLst/>
            <a:rect l="l" t="t" r="r" b="b"/>
            <a:pathLst>
              <a:path w="1477696" h="1489454">
                <a:moveTo>
                  <a:pt x="0" y="0"/>
                </a:moveTo>
                <a:lnTo>
                  <a:pt x="1477695" y="0"/>
                </a:lnTo>
                <a:lnTo>
                  <a:pt x="1477695" y="1489455"/>
                </a:lnTo>
                <a:lnTo>
                  <a:pt x="0" y="1489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0" y="1943100"/>
            <a:ext cx="18245138" cy="4854634"/>
          </a:xfrm>
          <a:custGeom>
            <a:avLst/>
            <a:gdLst/>
            <a:ahLst/>
            <a:cxnLst/>
            <a:rect l="l" t="t" r="r" b="b"/>
            <a:pathLst>
              <a:path w="18245138" h="4854634">
                <a:moveTo>
                  <a:pt x="0" y="0"/>
                </a:moveTo>
                <a:lnTo>
                  <a:pt x="18245138" y="0"/>
                </a:lnTo>
                <a:lnTo>
                  <a:pt x="18245138" y="4854634"/>
                </a:lnTo>
                <a:lnTo>
                  <a:pt x="0" y="4854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22760" r="-234" b="-79522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5" name="Group 5"/>
          <p:cNvGrpSpPr/>
          <p:nvPr/>
        </p:nvGrpSpPr>
        <p:grpSpPr>
          <a:xfrm>
            <a:off x="9525" y="1952625"/>
            <a:ext cx="2427317" cy="24273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58695" b="-5869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" y="4370417"/>
            <a:ext cx="2427317" cy="242731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6973" t="-95536" r="-23951" b="-87962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36842" y="1943100"/>
            <a:ext cx="2427317" cy="24273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7063" t="-75679" r="-26481" b="-113493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36842" y="4370417"/>
            <a:ext cx="2427317" cy="242731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t="-44141" b="-7239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64159" y="1943100"/>
            <a:ext cx="4854634" cy="485463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8"/>
              <a:stretch>
                <a:fillRect t="-58267" r="-6722" b="-72823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18793" y="1943100"/>
            <a:ext cx="2427317" cy="242731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9"/>
              <a:stretch>
                <a:fillRect t="-32051" r="-3526" b="-615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46110" y="1943100"/>
            <a:ext cx="2427317" cy="242731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0"/>
              <a:stretch>
                <a:fillRect t="-58267" b="-58267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18793" y="4370417"/>
            <a:ext cx="2427317" cy="242731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1"/>
              <a:stretch>
                <a:fillRect l="-22184" t="-82983" r="-10568" b="-10447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146110" y="4370417"/>
            <a:ext cx="2427317" cy="242731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t="-12217" b="-12217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129064" y="6930043"/>
            <a:ext cx="15762436" cy="2921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200" b="1" spc="300" dirty="0">
                <a:solidFill>
                  <a:schemeClr val="bg1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LA MEDICINA DELLE MIGRAZIONI: L’ESPERIENZA DELLA SCUOLA DI SPECIALIZZAZIONE IN MALATTIE INFETTIVE E TROPICALI DELL’UNIVERSITA’ DI BARI</a:t>
            </a:r>
            <a:endParaRPr lang="en-US" sz="3200" b="1" dirty="0">
              <a:solidFill>
                <a:srgbClr val="FFFFFF"/>
              </a:solidFill>
              <a:latin typeface="Circe Bold"/>
              <a:ea typeface="Circe Bold"/>
              <a:cs typeface="Circe Bold"/>
              <a:sym typeface="Circe Bold"/>
            </a:endParaRPr>
          </a:p>
          <a:p>
            <a:pPr algn="ctr">
              <a:lnSpc>
                <a:spcPts val="4340"/>
              </a:lnSpc>
              <a:spcBef>
                <a:spcPts val="1200"/>
              </a:spcBef>
            </a:pPr>
            <a:r>
              <a:rPr lang="en-US" sz="4000" b="1" i="1" dirty="0" err="1">
                <a:solidFill>
                  <a:srgbClr val="FFFFFF"/>
                </a:solidFill>
                <a:latin typeface="Circe Bold Italics"/>
                <a:ea typeface="Circe Bold Italics"/>
                <a:cs typeface="Circe Bold Italics"/>
                <a:sym typeface="Circe Bold Italics"/>
              </a:rPr>
              <a:t>Prof.ssa</a:t>
            </a:r>
            <a:r>
              <a:rPr lang="en-US" sz="4000" b="1" i="1" dirty="0">
                <a:solidFill>
                  <a:srgbClr val="FFFFFF"/>
                </a:solidFill>
                <a:latin typeface="Circe Bold Italics"/>
                <a:ea typeface="Circe Bold Italics"/>
                <a:cs typeface="Circe Bold Italics"/>
                <a:sym typeface="Circe Bold Italics"/>
              </a:rPr>
              <a:t> Annalisa Saracino</a:t>
            </a:r>
          </a:p>
        </p:txBody>
      </p:sp>
      <p:pic>
        <p:nvPicPr>
          <p:cNvPr id="29" name="Immagine 28" descr="Immagine che contiene persona, vestiti, Viso umano, cielo&#10;&#10;Descrizione generata automaticamente">
            <a:extLst>
              <a:ext uri="{FF2B5EF4-FFF2-40B4-BE49-F238E27FC236}">
                <a16:creationId xmlns:a16="http://schemas.microsoft.com/office/drawing/2014/main" id="{0DD7D0DC-DCC8-CB9A-3450-6FDE832B41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427" y="1943100"/>
            <a:ext cx="3671711" cy="485463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65CB6931-EC7A-BBE7-E4E2-FF0625FE9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8245138" cy="1986364"/>
          </a:xfrm>
          <a:prstGeom prst="rect">
            <a:avLst/>
          </a:prstGeom>
        </p:spPr>
      </p:pic>
      <p:grpSp>
        <p:nvGrpSpPr>
          <p:cNvPr id="26" name="Group 11">
            <a:extLst>
              <a:ext uri="{FF2B5EF4-FFF2-40B4-BE49-F238E27FC236}">
                <a16:creationId xmlns:a16="http://schemas.microsoft.com/office/drawing/2014/main" id="{3DC0E608-DF41-6BDA-A7B3-80D915BDF901}"/>
              </a:ext>
            </a:extLst>
          </p:cNvPr>
          <p:cNvGrpSpPr/>
          <p:nvPr/>
        </p:nvGrpSpPr>
        <p:grpSpPr>
          <a:xfrm>
            <a:off x="317301" y="9192178"/>
            <a:ext cx="4914900" cy="985184"/>
            <a:chOff x="0" y="-47625"/>
            <a:chExt cx="812800" cy="259472"/>
          </a:xfrm>
        </p:grpSpPr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21692D26-7A16-EC23-D7ED-359D2DC7D0FC}"/>
                </a:ext>
              </a:extLst>
            </p:cNvPr>
            <p:cNvSpPr/>
            <p:nvPr/>
          </p:nvSpPr>
          <p:spPr>
            <a:xfrm>
              <a:off x="0" y="-9581"/>
              <a:ext cx="812800" cy="211847"/>
            </a:xfrm>
            <a:custGeom>
              <a:avLst/>
              <a:gdLst/>
              <a:ahLst/>
              <a:cxnLst/>
              <a:rect l="l" t="t" r="r" b="b"/>
              <a:pathLst>
                <a:path w="812800" h="211847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161675"/>
                  </a:lnTo>
                  <a:cubicBezTo>
                    <a:pt x="812800" y="174981"/>
                    <a:pt x="807514" y="187743"/>
                    <a:pt x="798105" y="197152"/>
                  </a:cubicBezTo>
                  <a:cubicBezTo>
                    <a:pt x="788695" y="206561"/>
                    <a:pt x="775934" y="211847"/>
                    <a:pt x="762627" y="211847"/>
                  </a:cubicBezTo>
                  <a:lnTo>
                    <a:pt x="50173" y="211847"/>
                  </a:lnTo>
                  <a:cubicBezTo>
                    <a:pt x="36866" y="211847"/>
                    <a:pt x="24105" y="206561"/>
                    <a:pt x="14695" y="197152"/>
                  </a:cubicBezTo>
                  <a:cubicBezTo>
                    <a:pt x="5286" y="187743"/>
                    <a:pt x="0" y="174981"/>
                    <a:pt x="0" y="161675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4E6E8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5D8A1ED4-132A-9F25-8959-46AB32C669D2}"/>
                </a:ext>
              </a:extLst>
            </p:cNvPr>
            <p:cNvSpPr txBox="1"/>
            <p:nvPr/>
          </p:nvSpPr>
          <p:spPr>
            <a:xfrm>
              <a:off x="0" y="-47625"/>
              <a:ext cx="812800" cy="259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spc="219" dirty="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Bari, 29 Settembre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008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fly4change.com/wp-content/uploads/2011/01/social_determinants_of_heal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413" y="2551211"/>
            <a:ext cx="10336709" cy="7218548"/>
          </a:xfrm>
          <a:prstGeom prst="rect">
            <a:avLst/>
          </a:prstGeom>
          <a:noFill/>
        </p:spPr>
      </p:pic>
      <p:cxnSp>
        <p:nvCxnSpPr>
          <p:cNvPr id="4" name="Connettore 1 3"/>
          <p:cNvCxnSpPr/>
          <p:nvPr/>
        </p:nvCxnSpPr>
        <p:spPr>
          <a:xfrm>
            <a:off x="2286000" y="2119164"/>
            <a:ext cx="137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FF03842-7737-3D27-D788-1DB60EE9AB5F}"/>
              </a:ext>
            </a:extLst>
          </p:cNvPr>
          <p:cNvGrpSpPr/>
          <p:nvPr/>
        </p:nvGrpSpPr>
        <p:grpSpPr>
          <a:xfrm>
            <a:off x="0" y="414549"/>
            <a:ext cx="18288000" cy="1971675"/>
            <a:chOff x="0" y="0"/>
            <a:chExt cx="5110104" cy="51928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5306A1AD-16F4-FE38-17BE-3C450D741393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B7FD4A74-2B2A-4FE4-7DE9-9FF03A3426EE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46DD465-1800-1405-C948-D42E92408240}"/>
              </a:ext>
            </a:extLst>
          </p:cNvPr>
          <p:cNvSpPr txBox="1"/>
          <p:nvPr/>
        </p:nvSpPr>
        <p:spPr>
          <a:xfrm>
            <a:off x="3276600" y="790198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solidFill>
                  <a:schemeClr val="bg1"/>
                </a:solidFill>
              </a:rPr>
              <a:t>Determinanti di salute</a:t>
            </a:r>
            <a:endParaRPr lang="it-IT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1007" y="2701002"/>
            <a:ext cx="18554237" cy="7634140"/>
            <a:chOff x="0" y="0"/>
            <a:chExt cx="987726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7726" cy="406400"/>
            </a:xfrm>
            <a:custGeom>
              <a:avLst/>
              <a:gdLst/>
              <a:ahLst/>
              <a:cxnLst/>
              <a:rect l="l" t="t" r="r" b="b"/>
              <a:pathLst>
                <a:path w="987726" h="406400">
                  <a:moveTo>
                    <a:pt x="784526" y="0"/>
                  </a:moveTo>
                  <a:cubicBezTo>
                    <a:pt x="896751" y="0"/>
                    <a:pt x="987726" y="90976"/>
                    <a:pt x="987726" y="203200"/>
                  </a:cubicBezTo>
                  <a:cubicBezTo>
                    <a:pt x="987726" y="315424"/>
                    <a:pt x="896751" y="406400"/>
                    <a:pt x="7845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987726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94716" y="1115265"/>
            <a:ext cx="6777683" cy="2078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BORN POOR, DIE POOR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057275" y="6518072"/>
            <a:ext cx="0" cy="3768928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7" name="Group 17"/>
          <p:cNvGrpSpPr/>
          <p:nvPr/>
        </p:nvGrpSpPr>
        <p:grpSpPr>
          <a:xfrm>
            <a:off x="17259300" y="1028700"/>
            <a:ext cx="248490" cy="24849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21" name="Immagine 2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3FF0781-BAC0-3A78-F016-1844F219B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-68709"/>
            <a:ext cx="10212493" cy="2769711"/>
          </a:xfrm>
          <a:prstGeom prst="rect">
            <a:avLst/>
          </a:prstGeom>
        </p:spPr>
      </p:pic>
      <p:pic>
        <p:nvPicPr>
          <p:cNvPr id="21506" name="Picture 2" descr="Intergenerational mobility around the world: A new database - ScienceDirect">
            <a:extLst>
              <a:ext uri="{FF2B5EF4-FFF2-40B4-BE49-F238E27FC236}">
                <a16:creationId xmlns:a16="http://schemas.microsoft.com/office/drawing/2014/main" id="{268E6866-8211-0A8F-6A36-B26C068EB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578" y="3016408"/>
            <a:ext cx="9779422" cy="692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210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2942" y="2112944"/>
            <a:ext cx="10287000" cy="6061116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9348" y="3989748"/>
            <a:ext cx="6533391" cy="606111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770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3B1CABA-DFE4-E057-2EA5-4C6AA41BBB8B}"/>
              </a:ext>
            </a:extLst>
          </p:cNvPr>
          <p:cNvSpPr txBox="1">
            <a:spLocks/>
          </p:cNvSpPr>
          <p:nvPr/>
        </p:nvSpPr>
        <p:spPr>
          <a:xfrm>
            <a:off x="990062" y="4417764"/>
            <a:ext cx="4724937" cy="41369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Correlazione</a:t>
            </a:r>
            <a:r>
              <a:rPr kumimoji="0" lang="en-US" sz="4000" b="1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</a:t>
            </a:r>
            <a:r>
              <a:rPr kumimoji="0" lang="en-US" sz="4000" b="1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l’incidenza</a:t>
            </a:r>
            <a:r>
              <a:rPr kumimoji="0" lang="en-US" sz="4000" b="1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 </a:t>
            </a:r>
            <a:r>
              <a:rPr kumimoji="0" lang="en-US" sz="4000" b="1" i="0" u="none" strike="noStrike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Tuberculosi</a:t>
            </a:r>
            <a:r>
              <a:rPr kumimoji="0" lang="en-US" sz="4000" b="1" i="0" u="none" strike="noStrike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 le </a:t>
            </a:r>
            <a:r>
              <a:rPr kumimoji="0" lang="en-US" sz="4000" b="1" i="0" u="none" strike="noStrike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condizioni</a:t>
            </a:r>
            <a:r>
              <a:rPr kumimoji="0" lang="en-US" sz="4000" b="1" i="0" u="none" strike="noStrike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socio-</a:t>
            </a:r>
            <a:r>
              <a:rPr kumimoji="0" lang="en-US" sz="4000" b="1" i="0" u="none" strike="noStrike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economiche</a:t>
            </a:r>
            <a:endParaRPr kumimoji="0" lang="en-US" sz="4000" b="1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521C5DC-F203-0945-0534-ABA0F7FB38EA}"/>
              </a:ext>
            </a:extLst>
          </p:cNvPr>
          <p:cNvSpPr/>
          <p:nvPr/>
        </p:nvSpPr>
        <p:spPr>
          <a:xfrm>
            <a:off x="9144000" y="9379067"/>
            <a:ext cx="7086600" cy="605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000" dirty="0"/>
              <a:t>http://</a:t>
            </a:r>
            <a:r>
              <a:rPr lang="en-US" sz="3000" dirty="0" err="1"/>
              <a:t>www.who.int</a:t>
            </a:r>
            <a:r>
              <a:rPr lang="en-US" sz="3000" dirty="0"/>
              <a:t>/tb/</a:t>
            </a:r>
            <a:r>
              <a:rPr lang="en-US" sz="3000" dirty="0" err="1"/>
              <a:t>en</a:t>
            </a:r>
            <a:r>
              <a:rPr lang="en-US" sz="3000" dirty="0"/>
              <a:t>/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C5C994-BF83-D95A-89C1-33D17C5C7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325" y="1102282"/>
            <a:ext cx="12208474" cy="71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6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4FDC117-0E6B-E255-8EE4-17890269F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0" y="312420"/>
            <a:ext cx="4680857" cy="61722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7505D97-B43C-9599-F4CD-4B142D800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4" y="226749"/>
            <a:ext cx="10816190" cy="332398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549F182-5C01-F870-E330-66CD25F45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5655" y="350520"/>
            <a:ext cx="2189152" cy="265834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EFD34D5-9715-53DD-8D75-570C84C9010D}"/>
              </a:ext>
            </a:extLst>
          </p:cNvPr>
          <p:cNvSpPr txBox="1"/>
          <p:nvPr/>
        </p:nvSpPr>
        <p:spPr>
          <a:xfrm>
            <a:off x="512618" y="6748170"/>
            <a:ext cx="172212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sz="3200" dirty="0">
                <a:solidFill>
                  <a:srgbClr val="000000"/>
                </a:solidFill>
                <a:effectLst/>
              </a:rPr>
              <a:t>To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address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this</a:t>
            </a:r>
            <a:r>
              <a:rPr lang="it-IT" sz="3200" dirty="0">
                <a:solidFill>
                  <a:srgbClr val="000000"/>
                </a:solidFill>
                <a:effectLst/>
              </a:rPr>
              <a:t> gap, the University of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Bari’s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Specialization</a:t>
            </a:r>
            <a:r>
              <a:rPr lang="it-IT" sz="3200" dirty="0">
                <a:solidFill>
                  <a:srgbClr val="000000"/>
                </a:solidFill>
                <a:effectLst/>
              </a:rPr>
              <a:t> Program in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Infectious</a:t>
            </a:r>
            <a:r>
              <a:rPr lang="it-IT" sz="3200" dirty="0">
                <a:solidFill>
                  <a:srgbClr val="000000"/>
                </a:solidFill>
                <a:effectLst/>
              </a:rPr>
              <a:t> and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Tropical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Diseases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has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developed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>
                <a:solidFill>
                  <a:srgbClr val="000000"/>
                </a:solidFill>
                <a:effectLst/>
              </a:rPr>
              <a:t>and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integrated</a:t>
            </a:r>
            <a:r>
              <a:rPr lang="it-IT" sz="3200" dirty="0">
                <a:solidFill>
                  <a:srgbClr val="000000"/>
                </a:solidFill>
                <a:effectLst/>
              </a:rPr>
              <a:t> in the 4-years standard curriculum a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comprehensive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b="1" dirty="0" err="1">
                <a:solidFill>
                  <a:srgbClr val="000000"/>
                </a:solidFill>
                <a:effectLst/>
              </a:rPr>
              <a:t>Migrant</a:t>
            </a:r>
            <a:r>
              <a:rPr lang="it-IT" sz="3200" b="1" dirty="0">
                <a:solidFill>
                  <a:srgbClr val="000000"/>
                </a:solidFill>
                <a:effectLst/>
              </a:rPr>
              <a:t> Health Training Portfolio</a:t>
            </a:r>
            <a:r>
              <a:rPr lang="it-IT" sz="3200" dirty="0">
                <a:solidFill>
                  <a:srgbClr val="000000"/>
                </a:solidFill>
                <a:effectLst/>
              </a:rPr>
              <a:t>,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integrates</a:t>
            </a:r>
            <a:r>
              <a:rPr lang="it-IT" sz="3200" dirty="0">
                <a:solidFill>
                  <a:srgbClr val="000000"/>
                </a:solidFill>
                <a:effectLst/>
              </a:rPr>
              <a:t> clinical training, public health practice, and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research</a:t>
            </a:r>
            <a:endParaRPr lang="it-IT" sz="3200" dirty="0">
              <a:solidFill>
                <a:srgbClr val="000000"/>
              </a:solidFill>
              <a:effectLst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sz="3200" dirty="0">
                <a:solidFill>
                  <a:srgbClr val="000000"/>
                </a:solidFill>
                <a:effectLst/>
              </a:rPr>
              <a:t>The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real</a:t>
            </a:r>
            <a:r>
              <a:rPr lang="it-IT" sz="3200" dirty="0">
                <a:solidFill>
                  <a:srgbClr val="000000"/>
                </a:solidFill>
                <a:effectLst/>
              </a:rPr>
              <a:t>-world trainings </a:t>
            </a:r>
            <a:r>
              <a:rPr lang="it-IT" sz="3200" dirty="0" err="1">
                <a:solidFill>
                  <a:srgbClr val="000000"/>
                </a:solidFill>
              </a:rPr>
              <a:t>is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 err="1">
                <a:solidFill>
                  <a:srgbClr val="000000"/>
                </a:solidFill>
              </a:rPr>
              <a:t>performed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>
                <a:solidFill>
                  <a:srgbClr val="000000"/>
                </a:solidFill>
                <a:effectLst/>
              </a:rPr>
              <a:t>in </a:t>
            </a:r>
            <a:r>
              <a:rPr lang="it-IT" sz="3200" b="1" dirty="0" err="1">
                <a:solidFill>
                  <a:srgbClr val="000000"/>
                </a:solidFill>
                <a:effectLst/>
              </a:rPr>
              <a:t>two</a:t>
            </a:r>
            <a:r>
              <a:rPr lang="it-IT" sz="3200" b="1" dirty="0">
                <a:solidFill>
                  <a:srgbClr val="000000"/>
                </a:solidFill>
              </a:rPr>
              <a:t> </a:t>
            </a:r>
            <a:r>
              <a:rPr lang="it-IT" sz="3200" b="1" dirty="0">
                <a:solidFill>
                  <a:srgbClr val="000000"/>
                </a:solidFill>
                <a:effectLst/>
              </a:rPr>
              <a:t>key </a:t>
            </a:r>
            <a:r>
              <a:rPr lang="it-IT" sz="3200" b="1" dirty="0" err="1">
                <a:solidFill>
                  <a:srgbClr val="000000"/>
                </a:solidFill>
                <a:effectLst/>
              </a:rPr>
              <a:t>migration</a:t>
            </a:r>
            <a:r>
              <a:rPr lang="it-IT" sz="3200" b="1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b="1" dirty="0" err="1">
                <a:solidFill>
                  <a:srgbClr val="000000"/>
                </a:solidFill>
                <a:effectLst/>
              </a:rPr>
              <a:t>contexts</a:t>
            </a:r>
            <a:r>
              <a:rPr lang="it-IT" sz="3200" dirty="0">
                <a:solidFill>
                  <a:srgbClr val="000000"/>
                </a:solidFill>
                <a:effectLst/>
              </a:rPr>
              <a:t>: </a:t>
            </a:r>
            <a:r>
              <a:rPr lang="it-IT" sz="3600" b="1" i="1" dirty="0">
                <a:solidFill>
                  <a:schemeClr val="tx2"/>
                </a:solidFill>
                <a:effectLst/>
              </a:rPr>
              <a:t>Lampedusa,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Europe’s</a:t>
            </a:r>
            <a:r>
              <a:rPr lang="it-IT" sz="3200" dirty="0">
                <a:solidFill>
                  <a:srgbClr val="000000"/>
                </a:solidFill>
                <a:effectLst/>
              </a:rPr>
              <a:t> frontline for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migrants</a:t>
            </a:r>
            <a:r>
              <a:rPr lang="it-IT" sz="3200" dirty="0">
                <a:solidFill>
                  <a:srgbClr val="000000"/>
                </a:solidFill>
                <a:effectLst/>
              </a:rPr>
              <a:t>’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arrivals</a:t>
            </a:r>
            <a:r>
              <a:rPr lang="it-IT" sz="3200" dirty="0">
                <a:solidFill>
                  <a:srgbClr val="000000"/>
                </a:solidFill>
                <a:effectLst/>
              </a:rPr>
              <a:t> by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sea</a:t>
            </a:r>
            <a:r>
              <a:rPr lang="it-IT" sz="3200" dirty="0">
                <a:solidFill>
                  <a:srgbClr val="000000"/>
                </a:solidFill>
                <a:effectLst/>
              </a:rPr>
              <a:t>, and the </a:t>
            </a:r>
            <a:r>
              <a:rPr lang="it-IT" sz="3600" b="1" i="1" dirty="0">
                <a:solidFill>
                  <a:schemeClr val="tx2"/>
                </a:solidFill>
                <a:effectLst/>
              </a:rPr>
              <a:t>Apulia </a:t>
            </a:r>
            <a:r>
              <a:rPr lang="it-IT" sz="3600" b="1" i="1" dirty="0" err="1">
                <a:solidFill>
                  <a:schemeClr val="tx2"/>
                </a:solidFill>
                <a:effectLst/>
              </a:rPr>
              <a:t>Ghettos</a:t>
            </a:r>
            <a:r>
              <a:rPr lang="it-IT" sz="3200" dirty="0">
                <a:solidFill>
                  <a:srgbClr val="000000"/>
                </a:solidFill>
                <a:effectLst/>
              </a:rPr>
              <a:t>, home to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thousands</a:t>
            </a:r>
            <a:r>
              <a:rPr lang="it-IT" sz="3200" dirty="0">
                <a:solidFill>
                  <a:srgbClr val="000000"/>
                </a:solidFill>
                <a:effectLst/>
              </a:rPr>
              <a:t> of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migrant</a:t>
            </a:r>
            <a:r>
              <a:rPr lang="it-IT" sz="3200" dirty="0">
                <a:solidFill>
                  <a:srgbClr val="000000"/>
                </a:solidFill>
                <a:effectLst/>
              </a:rPr>
              <a:t> workers in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informal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settlementsc</a:t>
            </a:r>
            <a:endParaRPr lang="it-IT" sz="3200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D1FD35A-A2A0-9443-132F-07ED671DBD4C}"/>
              </a:ext>
            </a:extLst>
          </p:cNvPr>
          <p:cNvSpPr txBox="1"/>
          <p:nvPr/>
        </p:nvSpPr>
        <p:spPr>
          <a:xfrm>
            <a:off x="512618" y="3814286"/>
            <a:ext cx="121158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sz="3200" dirty="0" err="1">
                <a:solidFill>
                  <a:srgbClr val="000000"/>
                </a:solidFill>
                <a:effectLst/>
              </a:rPr>
              <a:t>Migrants</a:t>
            </a:r>
            <a:r>
              <a:rPr lang="it-IT" sz="3200" dirty="0">
                <a:solidFill>
                  <a:srgbClr val="000000"/>
                </a:solidFill>
                <a:effectLst/>
              </a:rPr>
              <a:t> and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refugees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often</a:t>
            </a:r>
            <a:r>
              <a:rPr lang="it-IT" sz="3200" dirty="0">
                <a:solidFill>
                  <a:srgbClr val="000000"/>
                </a:solidFill>
                <a:effectLst/>
              </a:rPr>
              <a:t> face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significant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barriers</a:t>
            </a:r>
            <a:r>
              <a:rPr lang="it-IT" sz="3200" dirty="0">
                <a:solidFill>
                  <a:srgbClr val="000000"/>
                </a:solidFill>
                <a:effectLst/>
              </a:rPr>
              <a:t> in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accessing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healthcare</a:t>
            </a:r>
            <a:r>
              <a:rPr lang="it-IT" sz="3200" dirty="0">
                <a:solidFill>
                  <a:srgbClr val="000000"/>
                </a:solidFill>
                <a:effectLst/>
              </a:rPr>
              <a:t>,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including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linguistic</a:t>
            </a:r>
            <a:r>
              <a:rPr lang="it-IT" sz="3200" dirty="0">
                <a:solidFill>
                  <a:srgbClr val="000000"/>
                </a:solidFill>
                <a:effectLst/>
              </a:rPr>
              <a:t>, cultural, and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systemic</a:t>
            </a:r>
            <a:r>
              <a:rPr lang="it-IT" sz="3200" dirty="0">
                <a:solidFill>
                  <a:srgbClr val="000000"/>
                </a:solidFill>
                <a:effectLst/>
              </a:rPr>
              <a:t> challenges.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sz="3200" dirty="0" err="1">
                <a:solidFill>
                  <a:srgbClr val="000000"/>
                </a:solidFill>
                <a:effectLst/>
              </a:rPr>
              <a:t>These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obstacles</a:t>
            </a:r>
            <a:r>
              <a:rPr lang="it-IT" sz="3200" dirty="0">
                <a:solidFill>
                  <a:srgbClr val="000000"/>
                </a:solidFill>
                <a:effectLst/>
              </a:rPr>
              <a:t> highlight the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urgent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need</a:t>
            </a:r>
            <a:r>
              <a:rPr lang="it-IT" sz="3200" dirty="0">
                <a:solidFill>
                  <a:srgbClr val="000000"/>
                </a:solidFill>
                <a:effectLst/>
              </a:rPr>
              <a:t> for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healthcare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professionals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trained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inequitable</a:t>
            </a:r>
            <a:r>
              <a:rPr lang="it-IT" sz="3200" dirty="0">
                <a:solidFill>
                  <a:srgbClr val="000000"/>
                </a:solidFill>
                <a:effectLst/>
              </a:rPr>
              <a:t> and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culturally</a:t>
            </a:r>
            <a:r>
              <a:rPr lang="it-IT" sz="3200" dirty="0">
                <a:solidFill>
                  <a:srgbClr val="000000"/>
                </a:solidFill>
                <a:effectLst/>
              </a:rPr>
              <a:t> sensitive care,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as</a:t>
            </a:r>
            <a:r>
              <a:rPr lang="it-IT" sz="3200" dirty="0">
                <a:solidFill>
                  <a:srgbClr val="000000"/>
                </a:solidFill>
                <a:effectLst/>
              </a:rPr>
              <a:t>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emphasized</a:t>
            </a:r>
            <a:r>
              <a:rPr lang="it-IT" sz="3200" dirty="0">
                <a:solidFill>
                  <a:srgbClr val="000000"/>
                </a:solidFill>
              </a:rPr>
              <a:t> </a:t>
            </a:r>
            <a:r>
              <a:rPr lang="it-IT" sz="3200" dirty="0">
                <a:solidFill>
                  <a:srgbClr val="000000"/>
                </a:solidFill>
                <a:effectLst/>
              </a:rPr>
              <a:t>by the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WHO’s</a:t>
            </a:r>
            <a:r>
              <a:rPr lang="it-IT" sz="3200" dirty="0">
                <a:solidFill>
                  <a:srgbClr val="000000"/>
                </a:solidFill>
                <a:effectLst/>
              </a:rPr>
              <a:t> Global </a:t>
            </a:r>
            <a:r>
              <a:rPr lang="it-IT" sz="3200" dirty="0" err="1">
                <a:solidFill>
                  <a:srgbClr val="000000"/>
                </a:solidFill>
                <a:effectLst/>
              </a:rPr>
              <a:t>Competency</a:t>
            </a:r>
            <a:r>
              <a:rPr lang="it-IT" sz="3200" dirty="0">
                <a:solidFill>
                  <a:srgbClr val="000000"/>
                </a:solidFill>
                <a:effectLst/>
              </a:rPr>
              <a:t> Standards for Health Workers</a:t>
            </a:r>
          </a:p>
        </p:txBody>
      </p:sp>
    </p:spTree>
    <p:extLst>
      <p:ext uri="{BB962C8B-B14F-4D97-AF65-F5344CB8AC3E}">
        <p14:creationId xmlns:p14="http://schemas.microsoft.com/office/powerpoint/2010/main" val="1811688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448801" y="1325146"/>
            <a:ext cx="6781800" cy="2078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it-IT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PERCHE’ </a:t>
            </a:r>
          </a:p>
          <a:p>
            <a:pPr marL="0" lvl="0" indent="0" algn="l">
              <a:lnSpc>
                <a:spcPts val="8400"/>
              </a:lnSpc>
            </a:pPr>
            <a:r>
              <a:rPr lang="it-IT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SI MIGRA</a:t>
            </a:r>
          </a:p>
        </p:txBody>
      </p:sp>
      <p:sp>
        <p:nvSpPr>
          <p:cNvPr id="8" name="AutoShape 8"/>
          <p:cNvSpPr/>
          <p:nvPr/>
        </p:nvSpPr>
        <p:spPr>
          <a:xfrm>
            <a:off x="550043" y="0"/>
            <a:ext cx="0" cy="3768928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7010810" y="9258300"/>
            <a:ext cx="248490" cy="24849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F3863F7-45D0-B0CC-E942-E79600AB414B}"/>
              </a:ext>
            </a:extLst>
          </p:cNvPr>
          <p:cNvSpPr txBox="1"/>
          <p:nvPr/>
        </p:nvSpPr>
        <p:spPr>
          <a:xfrm>
            <a:off x="1295400" y="4540389"/>
            <a:ext cx="533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MOTIVI ECONOMICI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MOTIVI POLITICI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CONFLITTI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MOTIVI SANITARI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MOTIVI CLIMATICI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MOTIVI DI STUDIO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RICONGIUNGIMENTO FAMILIARE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/>
          </a:p>
        </p:txBody>
      </p:sp>
      <p:pic>
        <p:nvPicPr>
          <p:cNvPr id="2050" name="Picture 2" descr="IDAI CYCLONE EMERGENCY IN MOZAMBIQUE | HOW YOU CAN HELP | Cuamm Português">
            <a:extLst>
              <a:ext uri="{FF2B5EF4-FFF2-40B4-BE49-F238E27FC236}">
                <a16:creationId xmlns:a16="http://schemas.microsoft.com/office/drawing/2014/main" id="{79954C65-D60A-2DDD-2F6D-37BAB851E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450299"/>
            <a:ext cx="8509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B88DB55-18F7-31B4-ED56-E08327F12E9B}"/>
              </a:ext>
            </a:extLst>
          </p:cNvPr>
          <p:cNvSpPr txBox="1"/>
          <p:nvPr/>
        </p:nvSpPr>
        <p:spPr>
          <a:xfrm>
            <a:off x="8153400" y="94869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CUAMM – Doctors with Africa </a:t>
            </a:r>
            <a:r>
              <a:rPr lang="it-IT" i="1" dirty="0"/>
              <a:t>(Beira, Mozambique)</a:t>
            </a:r>
          </a:p>
        </p:txBody>
      </p:sp>
      <p:pic>
        <p:nvPicPr>
          <p:cNvPr id="2052" name="Picture 4" descr="South Sudanese Refugees - Gambella, Ethiopia - Richard Wainwright  Photography">
            <a:extLst>
              <a:ext uri="{FF2B5EF4-FFF2-40B4-BE49-F238E27FC236}">
                <a16:creationId xmlns:a16="http://schemas.microsoft.com/office/drawing/2014/main" id="{8352DBB6-751B-389E-5B44-A3C580B7B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53" y="883798"/>
            <a:ext cx="6223000" cy="34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9127ACD2-1D18-3D4D-D36E-5C3EAC434689}"/>
              </a:ext>
            </a:extLst>
          </p:cNvPr>
          <p:cNvSpPr/>
          <p:nvPr/>
        </p:nvSpPr>
        <p:spPr>
          <a:xfrm>
            <a:off x="1066800" y="6667500"/>
            <a:ext cx="3429000" cy="7620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42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0C2BE-B1C1-8E2C-3191-A050C606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AB143BF-C23C-EA96-43C3-67D7C86793C0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C4479CC-886F-8AE2-11FC-9242A33277FC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4C27364-573A-CBE4-6FEC-A43DCEAA5062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905B0C1-F3F9-1A18-3C99-78B0FC3C6E03}"/>
              </a:ext>
            </a:extLst>
          </p:cNvPr>
          <p:cNvSpPr txBox="1"/>
          <p:nvPr/>
        </p:nvSpPr>
        <p:spPr>
          <a:xfrm>
            <a:off x="1061484" y="1278105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Effetto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“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migrante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sano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”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D470BE-DD0E-0082-013D-AC6B215F8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3F74C82-90B8-D8B2-C834-E20D0492BAD0}"/>
              </a:ext>
            </a:extLst>
          </p:cNvPr>
          <p:cNvSpPr txBox="1"/>
          <p:nvPr/>
        </p:nvSpPr>
        <p:spPr>
          <a:xfrm>
            <a:off x="685800" y="3467100"/>
            <a:ext cx="161544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t-IT" sz="4000" dirty="0"/>
              <a:t>L’effetto migrante sano (</a:t>
            </a:r>
            <a:r>
              <a:rPr lang="it-IT" sz="4000" i="1" dirty="0" err="1"/>
              <a:t>healthy</a:t>
            </a:r>
            <a:r>
              <a:rPr lang="it-IT" sz="4000" i="1" dirty="0"/>
              <a:t> </a:t>
            </a:r>
            <a:r>
              <a:rPr lang="it-IT" sz="4000" i="1" dirty="0" err="1"/>
              <a:t>migrant</a:t>
            </a:r>
            <a:r>
              <a:rPr lang="it-IT" sz="4000" i="1" dirty="0"/>
              <a:t> </a:t>
            </a:r>
            <a:r>
              <a:rPr lang="it-IT" sz="4000" i="1" dirty="0" err="1"/>
              <a:t>effect</a:t>
            </a:r>
            <a:r>
              <a:rPr lang="it-IT" sz="4000" dirty="0"/>
              <a:t>) è un fenomeno osservato in epidemiologia e sanità pubblica secondo cui i migranti, al momento dell’arrivo nel Paese ospitante, tendono ad avere uno stato di salute migliore rispetto alla popolazione nativa.</a:t>
            </a:r>
            <a:endParaRPr lang="it-IT" sz="6000" dirty="0"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it-IT" sz="4000" dirty="0"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t-IT" sz="4000" b="1" dirty="0"/>
              <a:t>Perché succede?</a:t>
            </a:r>
            <a:endParaRPr lang="it-IT" sz="6000" dirty="0"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t-IT" sz="4000" dirty="0"/>
              <a:t>Selezione positiva alla partenza: i migranti sono spesso giovani, in buone condizioni fisiche e mentali, sufficientemente sani per affrontare il viaggio e adattarsi ad un nuovo Paese.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703989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0FE9C-0A0C-EF20-B620-541F7FDCE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mappa, testo, atlante, World&#10;&#10;Descrizione generata automaticamente">
            <a:extLst>
              <a:ext uri="{FF2B5EF4-FFF2-40B4-BE49-F238E27FC236}">
                <a16:creationId xmlns:a16="http://schemas.microsoft.com/office/drawing/2014/main" id="{7476165D-2FC1-FC2D-B807-FBAF9F0D9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2148"/>
            <a:ext cx="18288000" cy="9075833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6DF05EF2-B70C-329E-0A15-1E914EB3843A}"/>
              </a:ext>
            </a:extLst>
          </p:cNvPr>
          <p:cNvGrpSpPr/>
          <p:nvPr/>
        </p:nvGrpSpPr>
        <p:grpSpPr>
          <a:xfrm>
            <a:off x="0" y="-38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8DE46E9-FE84-5D51-A3AD-CE64722E8648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64FB800-2A87-251B-048F-35A65B4767DB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92BA93C-7140-A030-BB0A-E954E983D3BB}"/>
              </a:ext>
            </a:extLst>
          </p:cNvPr>
          <p:cNvSpPr txBox="1"/>
          <p:nvPr/>
        </p:nvSpPr>
        <p:spPr>
          <a:xfrm>
            <a:off x="776748" y="486485"/>
            <a:ext cx="15072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Modello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di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migrazione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: 3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stadi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di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rischio</a:t>
            </a:r>
            <a:endParaRPr lang="it-IT" sz="60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405C186-D0D6-0E95-15B6-FAA7331EDC5B}"/>
              </a:ext>
            </a:extLst>
          </p:cNvPr>
          <p:cNvSpPr/>
          <p:nvPr/>
        </p:nvSpPr>
        <p:spPr>
          <a:xfrm>
            <a:off x="424897" y="6628629"/>
            <a:ext cx="3581400" cy="24772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" name="Elemento grafico 10" descr="Indicatore con riempimento a tinta unita">
            <a:extLst>
              <a:ext uri="{FF2B5EF4-FFF2-40B4-BE49-F238E27FC236}">
                <a16:creationId xmlns:a16="http://schemas.microsoft.com/office/drawing/2014/main" id="{A216252A-9CA4-F53F-4980-BFB9B6173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6174" y="4686300"/>
            <a:ext cx="1085026" cy="1085026"/>
          </a:xfrm>
          <a:prstGeom prst="rect">
            <a:avLst/>
          </a:prstGeom>
        </p:spPr>
      </p:pic>
      <p:pic>
        <p:nvPicPr>
          <p:cNvPr id="15" name="Elemento grafico 14" descr="Indicatore con riempimento a tinta unita">
            <a:extLst>
              <a:ext uri="{FF2B5EF4-FFF2-40B4-BE49-F238E27FC236}">
                <a16:creationId xmlns:a16="http://schemas.microsoft.com/office/drawing/2014/main" id="{F2473385-C302-F591-9AA4-3EBB14915E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00200" y="9105900"/>
            <a:ext cx="1230794" cy="123079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FE61B11-ABE2-FB53-F252-7B78DD15CB3D}"/>
              </a:ext>
            </a:extLst>
          </p:cNvPr>
          <p:cNvSpPr txBox="1"/>
          <p:nvPr/>
        </p:nvSpPr>
        <p:spPr>
          <a:xfrm>
            <a:off x="543924" y="6685119"/>
            <a:ext cx="358139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Condizioni di vita e di lavoro </a:t>
            </a:r>
            <a:r>
              <a:rPr lang="it-IT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(mancanza di WASH, abitazioni scadenti, basso reddito, </a:t>
            </a:r>
            <a:r>
              <a:rPr lang="it-IT" b="0" i="0" u="none" strike="noStrike" cap="none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etc</a:t>
            </a:r>
            <a:r>
              <a:rPr lang="it-IT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-101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endParaRPr lang="it-IT" sz="8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Epidemiologia locale</a:t>
            </a:r>
          </a:p>
          <a:p>
            <a:pPr marL="0" marR="0" lvl="0" indent="-101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endParaRPr lang="it-IT" sz="8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Conflitti, disastri climatici, violazione dei diritti umani </a:t>
            </a:r>
          </a:p>
          <a:p>
            <a:pPr marL="0" marR="0" lvl="0" indent="-101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endParaRPr lang="it-IT" sz="8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Debole sistema sanitario</a:t>
            </a:r>
            <a:endParaRPr lang="it-IT" dirty="0"/>
          </a:p>
        </p:txBody>
      </p:sp>
      <p:pic>
        <p:nvPicPr>
          <p:cNvPr id="18" name="Elemento grafico 17" descr="Impronte di scarpa con riempimento a tinta unita">
            <a:extLst>
              <a:ext uri="{FF2B5EF4-FFF2-40B4-BE49-F238E27FC236}">
                <a16:creationId xmlns:a16="http://schemas.microsoft.com/office/drawing/2014/main" id="{2C6055C1-F27B-AD6A-B6C4-EEDC784BF3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051791">
            <a:off x="2724418" y="9301650"/>
            <a:ext cx="680655" cy="680655"/>
          </a:xfrm>
          <a:prstGeom prst="rect">
            <a:avLst/>
          </a:prstGeom>
        </p:spPr>
      </p:pic>
      <p:pic>
        <p:nvPicPr>
          <p:cNvPr id="19" name="Elemento grafico 18" descr="Impronte di scarpa con riempimento a tinta unita">
            <a:extLst>
              <a:ext uri="{FF2B5EF4-FFF2-40B4-BE49-F238E27FC236}">
                <a16:creationId xmlns:a16="http://schemas.microsoft.com/office/drawing/2014/main" id="{6BB3B425-592A-C7EC-3036-793E8393F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301574">
            <a:off x="3779675" y="9190386"/>
            <a:ext cx="680655" cy="680655"/>
          </a:xfrm>
          <a:prstGeom prst="rect">
            <a:avLst/>
          </a:prstGeom>
        </p:spPr>
      </p:pic>
      <p:pic>
        <p:nvPicPr>
          <p:cNvPr id="20" name="Elemento grafico 19" descr="Impronte di scarpa con riempimento a tinta unita">
            <a:extLst>
              <a:ext uri="{FF2B5EF4-FFF2-40B4-BE49-F238E27FC236}">
                <a16:creationId xmlns:a16="http://schemas.microsoft.com/office/drawing/2014/main" id="{7CB1C77A-217D-0DB0-942A-F15AFC3CCB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301574">
            <a:off x="4685950" y="8798998"/>
            <a:ext cx="680655" cy="680655"/>
          </a:xfrm>
          <a:prstGeom prst="rect">
            <a:avLst/>
          </a:prstGeom>
        </p:spPr>
      </p:pic>
      <p:pic>
        <p:nvPicPr>
          <p:cNvPr id="21" name="Elemento grafico 20" descr="Indicatore con riempimento a tinta unita">
            <a:extLst>
              <a:ext uri="{FF2B5EF4-FFF2-40B4-BE49-F238E27FC236}">
                <a16:creationId xmlns:a16="http://schemas.microsoft.com/office/drawing/2014/main" id="{B2F59EDA-90A2-8EA1-85D0-39445DF382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84826" y="7434586"/>
            <a:ext cx="1230794" cy="1230794"/>
          </a:xfrm>
          <a:prstGeom prst="rect">
            <a:avLst/>
          </a:prstGeom>
        </p:spPr>
      </p:pic>
      <p:pic>
        <p:nvPicPr>
          <p:cNvPr id="22" name="Elemento grafico 21" descr="Impronte di scarpa con riempimento a tinta unita">
            <a:extLst>
              <a:ext uri="{FF2B5EF4-FFF2-40B4-BE49-F238E27FC236}">
                <a16:creationId xmlns:a16="http://schemas.microsoft.com/office/drawing/2014/main" id="{A451F999-B9B1-40E7-A29B-53C7E1331A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301574">
            <a:off x="6757768" y="7464760"/>
            <a:ext cx="680655" cy="680655"/>
          </a:xfrm>
          <a:prstGeom prst="rect">
            <a:avLst/>
          </a:prstGeom>
        </p:spPr>
      </p:pic>
      <p:pic>
        <p:nvPicPr>
          <p:cNvPr id="23" name="Elemento grafico 22" descr="Impronte di scarpa con riempimento a tinta unita">
            <a:extLst>
              <a:ext uri="{FF2B5EF4-FFF2-40B4-BE49-F238E27FC236}">
                <a16:creationId xmlns:a16="http://schemas.microsoft.com/office/drawing/2014/main" id="{5A8B672D-A840-AFC2-5E84-7F3AD0BD1F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301574">
            <a:off x="7624306" y="7067468"/>
            <a:ext cx="680655" cy="680655"/>
          </a:xfrm>
          <a:prstGeom prst="rect">
            <a:avLst/>
          </a:prstGeom>
        </p:spPr>
      </p:pic>
      <p:pic>
        <p:nvPicPr>
          <p:cNvPr id="24" name="Elemento grafico 23" descr="Impronte di scarpa con riempimento a tinta unita">
            <a:extLst>
              <a:ext uri="{FF2B5EF4-FFF2-40B4-BE49-F238E27FC236}">
                <a16:creationId xmlns:a16="http://schemas.microsoft.com/office/drawing/2014/main" id="{161BE3B8-9744-9A3A-04E0-DD96D3F04C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74083">
            <a:off x="8394923" y="6535808"/>
            <a:ext cx="680655" cy="680655"/>
          </a:xfrm>
          <a:prstGeom prst="rect">
            <a:avLst/>
          </a:prstGeom>
        </p:spPr>
      </p:pic>
      <p:pic>
        <p:nvPicPr>
          <p:cNvPr id="25" name="Elemento grafico 24" descr="Impronte di scarpa con riempimento a tinta unita">
            <a:extLst>
              <a:ext uri="{FF2B5EF4-FFF2-40B4-BE49-F238E27FC236}">
                <a16:creationId xmlns:a16="http://schemas.microsoft.com/office/drawing/2014/main" id="{B1FB2FAE-3969-C8CF-6D43-C73522D8FC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58761">
            <a:off x="8889883" y="5919819"/>
            <a:ext cx="680655" cy="680655"/>
          </a:xfrm>
          <a:prstGeom prst="rect">
            <a:avLst/>
          </a:prstGeom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8808B411-0376-0D70-660C-9FC7164DF145}"/>
              </a:ext>
            </a:extLst>
          </p:cNvPr>
          <p:cNvSpPr/>
          <p:nvPr/>
        </p:nvSpPr>
        <p:spPr>
          <a:xfrm>
            <a:off x="5768079" y="8183783"/>
            <a:ext cx="3255851" cy="18214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A1806F9-5B2F-CFC4-843B-C5B4620AD279}"/>
              </a:ext>
            </a:extLst>
          </p:cNvPr>
          <p:cNvSpPr txBox="1"/>
          <p:nvPr/>
        </p:nvSpPr>
        <p:spPr>
          <a:xfrm>
            <a:off x="5796861" y="8185823"/>
            <a:ext cx="31771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Modalità, durata e circostanze del viaggio</a:t>
            </a:r>
            <a:r>
              <a:rPr lang="it-IT" sz="1600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(WASH, abitazioni, sovraffollamento, etc.)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lang="it-IT" sz="9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Epidemiologia locale</a:t>
            </a:r>
          </a:p>
          <a:p>
            <a:pPr marL="0" marR="0" lvl="0" indent="-101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endParaRPr lang="it-IT" sz="9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Violenza, sfruttamento ed altri abusi </a:t>
            </a:r>
          </a:p>
          <a:p>
            <a:endParaRPr lang="it-IT" dirty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4F187E50-7874-3F8A-F960-363DBC3F012D}"/>
              </a:ext>
            </a:extLst>
          </p:cNvPr>
          <p:cNvSpPr/>
          <p:nvPr/>
        </p:nvSpPr>
        <p:spPr>
          <a:xfrm>
            <a:off x="9548260" y="2857501"/>
            <a:ext cx="3558140" cy="24314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4311385-C63C-0F30-09F8-A78F31C3EA11}"/>
              </a:ext>
            </a:extLst>
          </p:cNvPr>
          <p:cNvSpPr txBox="1"/>
          <p:nvPr/>
        </p:nvSpPr>
        <p:spPr>
          <a:xfrm>
            <a:off x="9601200" y="2997699"/>
            <a:ext cx="35935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Politiche migratorie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lang="it-IT" sz="800" dirty="0"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Barriere di accesso al sistema sanitario </a:t>
            </a:r>
            <a:r>
              <a:rPr lang="it-IT" sz="1600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(condizioni legali, lingua, cultura, trasporto, costo,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etc</a:t>
            </a:r>
            <a:r>
              <a:rPr lang="it-IT" sz="1600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)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lang="it-IT" sz="800" dirty="0"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Condizioni di vita e lavoro</a:t>
            </a:r>
            <a:r>
              <a:rPr lang="it-IT" sz="1600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(WASH, abitazioni, </a:t>
            </a:r>
            <a:r>
              <a:rPr lang="it-IT" sz="1600" b="0" i="0" u="none" strike="noStrike" cap="none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etc</a:t>
            </a:r>
            <a:r>
              <a:rPr lang="it-IT" sz="1600" b="0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)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lang="it-IT" sz="800" dirty="0"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600" b="1" i="0" u="none" strike="noStrike" cap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Discriminazioni e sfruttamento</a:t>
            </a:r>
            <a:endParaRPr lang="it-IT" sz="1600" dirty="0"/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0491FCF6-6FAA-8F51-AEAD-15269B4AD2A9}"/>
              </a:ext>
            </a:extLst>
          </p:cNvPr>
          <p:cNvSpPr/>
          <p:nvPr/>
        </p:nvSpPr>
        <p:spPr>
          <a:xfrm>
            <a:off x="1143972" y="2628900"/>
            <a:ext cx="3834238" cy="26166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 dirty="0">
              <a:solidFill>
                <a:schemeClr val="tx1"/>
              </a:solidFill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3700C64-01C3-AADA-0F20-107776BE7337}"/>
              </a:ext>
            </a:extLst>
          </p:cNvPr>
          <p:cNvSpPr txBox="1"/>
          <p:nvPr/>
        </p:nvSpPr>
        <p:spPr>
          <a:xfrm>
            <a:off x="1355704" y="3179150"/>
            <a:ext cx="341077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1"/>
                </a:solidFill>
              </a:rPr>
              <a:t>FATTORI TRASVERSALI:</a:t>
            </a:r>
          </a:p>
          <a:p>
            <a:pPr algn="ctr"/>
            <a:r>
              <a:rPr lang="it-IT" sz="2400" dirty="0">
                <a:solidFill>
                  <a:schemeClr val="dk1"/>
                </a:solidFill>
              </a:rPr>
              <a:t>Sesso, età, educazione, status socio-economico, fattori culturali, etc.</a:t>
            </a:r>
          </a:p>
          <a:p>
            <a:endParaRPr lang="it-IT" dirty="0"/>
          </a:p>
        </p:txBody>
      </p:sp>
      <p:pic>
        <p:nvPicPr>
          <p:cNvPr id="37" name="Elemento grafico 36" descr="Freccia: leggera curva con riempimento a tinta unita">
            <a:extLst>
              <a:ext uri="{FF2B5EF4-FFF2-40B4-BE49-F238E27FC236}">
                <a16:creationId xmlns:a16="http://schemas.microsoft.com/office/drawing/2014/main" id="{5E70FE87-158E-9607-C163-5BB9A315A3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845633">
            <a:off x="5383180" y="2324567"/>
            <a:ext cx="3217376" cy="3217376"/>
          </a:xfrm>
          <a:prstGeom prst="rect">
            <a:avLst/>
          </a:prstGeom>
        </p:spPr>
      </p:pic>
      <p:pic>
        <p:nvPicPr>
          <p:cNvPr id="38" name="Elemento grafico 37" descr="Freccia: leggera curva con riempimento a tinta unita">
            <a:extLst>
              <a:ext uri="{FF2B5EF4-FFF2-40B4-BE49-F238E27FC236}">
                <a16:creationId xmlns:a16="http://schemas.microsoft.com/office/drawing/2014/main" id="{B9A8CE14-C164-4FAB-08B2-45C459F695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521428">
            <a:off x="3961219" y="4724661"/>
            <a:ext cx="3319462" cy="3319462"/>
          </a:xfrm>
          <a:prstGeom prst="rect">
            <a:avLst/>
          </a:prstGeom>
        </p:spPr>
      </p:pic>
      <p:pic>
        <p:nvPicPr>
          <p:cNvPr id="39" name="Elemento grafico 38" descr="Freccia: leggera curva con riempimento a tinta unita">
            <a:extLst>
              <a:ext uri="{FF2B5EF4-FFF2-40B4-BE49-F238E27FC236}">
                <a16:creationId xmlns:a16="http://schemas.microsoft.com/office/drawing/2014/main" id="{1FAC2D99-5214-41D8-5A1B-EE232761C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4613400">
            <a:off x="649071" y="4785553"/>
            <a:ext cx="1813244" cy="181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3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  <p:bldP spid="27" grpId="0" animBg="1"/>
      <p:bldP spid="28" grpId="0"/>
      <p:bldP spid="29" grpId="0" animBg="1"/>
      <p:bldP spid="30" grpId="0"/>
      <p:bldP spid="33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B0D6D57-476F-9EE1-0304-37EFC4A5D94A}"/>
              </a:ext>
            </a:extLst>
          </p:cNvPr>
          <p:cNvSpPr txBox="1"/>
          <p:nvPr/>
        </p:nvSpPr>
        <p:spPr>
          <a:xfrm>
            <a:off x="1371600" y="3901943"/>
            <a:ext cx="169217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6000" b="1" dirty="0">
                <a:solidFill>
                  <a:schemeClr val="tx2"/>
                </a:solidFill>
                <a:latin typeface="Circe Bold"/>
                <a:sym typeface="Circe Bold"/>
              </a:rPr>
              <a:t>Modalità</a:t>
            </a:r>
            <a:r>
              <a:rPr lang="en-US" sz="6000" b="1" dirty="0">
                <a:solidFill>
                  <a:schemeClr val="tx2"/>
                </a:solidFill>
                <a:latin typeface="Circe Bold"/>
                <a:sym typeface="Circe Bold"/>
              </a:rPr>
              <a:t> di </a:t>
            </a:r>
            <a:r>
              <a:rPr lang="en-US" sz="6000" b="1" dirty="0" err="1">
                <a:solidFill>
                  <a:schemeClr val="tx2"/>
                </a:solidFill>
                <a:latin typeface="Circe Bold"/>
                <a:sym typeface="Circe Bold"/>
              </a:rPr>
              <a:t>trasmissione</a:t>
            </a:r>
            <a:r>
              <a:rPr lang="en-US" sz="6000" b="1" dirty="0">
                <a:solidFill>
                  <a:schemeClr val="tx2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chemeClr val="tx2"/>
                </a:solidFill>
                <a:latin typeface="Circe Bold"/>
                <a:sym typeface="Circe Bold"/>
              </a:rPr>
              <a:t>delle</a:t>
            </a:r>
            <a:r>
              <a:rPr lang="en-US" sz="6000" b="1" dirty="0">
                <a:solidFill>
                  <a:schemeClr val="tx2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chemeClr val="tx2"/>
                </a:solidFill>
                <a:latin typeface="Circe Bold"/>
                <a:sym typeface="Circe Bold"/>
              </a:rPr>
              <a:t>Malattie</a:t>
            </a:r>
            <a:r>
              <a:rPr lang="en-US" sz="6000" b="1" dirty="0">
                <a:solidFill>
                  <a:schemeClr val="tx2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chemeClr val="tx2"/>
                </a:solidFill>
                <a:latin typeface="Circe Bold"/>
                <a:sym typeface="Circe Bold"/>
              </a:rPr>
              <a:t>Infettive</a:t>
            </a:r>
            <a:r>
              <a:rPr lang="en-US" sz="6000" b="1" dirty="0">
                <a:solidFill>
                  <a:schemeClr val="tx2"/>
                </a:solidFill>
                <a:latin typeface="Circe Bold"/>
                <a:sym typeface="Circe Bold"/>
              </a:rPr>
              <a:t> </a:t>
            </a:r>
            <a:endParaRPr lang="it-IT" sz="6000" dirty="0">
              <a:solidFill>
                <a:schemeClr val="tx2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EB85D6-A081-6EA8-3246-8C8BD1D3A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Immagine che contiene clipart, Cartoni animati, Umorismo, mammifero&#10;&#10;Il contenuto generato dall'IA potrebbe non essere corretto.">
            <a:extLst>
              <a:ext uri="{FF2B5EF4-FFF2-40B4-BE49-F238E27FC236}">
                <a16:creationId xmlns:a16="http://schemas.microsoft.com/office/drawing/2014/main" id="{9A7FFF4C-9C4A-9CF2-86AE-BDB226EDE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966096"/>
            <a:ext cx="7620000" cy="3810759"/>
          </a:xfrm>
          <a:prstGeom prst="rect">
            <a:avLst/>
          </a:prstGeom>
        </p:spPr>
      </p:pic>
      <p:pic>
        <p:nvPicPr>
          <p:cNvPr id="8" name="Immagine 7" descr="Immagine che contiene vestiti, donna, bacio, persona&#10;&#10;Il contenuto generato dall'IA potrebbe non essere corretto.">
            <a:extLst>
              <a:ext uri="{FF2B5EF4-FFF2-40B4-BE49-F238E27FC236}">
                <a16:creationId xmlns:a16="http://schemas.microsoft.com/office/drawing/2014/main" id="{3E908867-6C2E-E69F-FB21-4D87AE738C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332"/>
          <a:stretch>
            <a:fillRect/>
          </a:stretch>
        </p:blipFill>
        <p:spPr>
          <a:xfrm>
            <a:off x="8812682" y="4990342"/>
            <a:ext cx="4098152" cy="3810758"/>
          </a:xfrm>
          <a:prstGeom prst="rect">
            <a:avLst/>
          </a:prstGeom>
        </p:spPr>
      </p:pic>
      <p:pic>
        <p:nvPicPr>
          <p:cNvPr id="9" name="Immagine 8" descr="Immagine che contiene Cartoni animati, illustrazione, disegno, sorriso&#10;&#10;Il contenuto generato dall'IA potrebbe non essere corretto.">
            <a:extLst>
              <a:ext uri="{FF2B5EF4-FFF2-40B4-BE49-F238E27FC236}">
                <a16:creationId xmlns:a16="http://schemas.microsoft.com/office/drawing/2014/main" id="{73905740-EFAE-DF2A-B350-61B6A765EB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793"/>
          <a:stretch>
            <a:fillRect/>
          </a:stretch>
        </p:blipFill>
        <p:spPr>
          <a:xfrm>
            <a:off x="12711827" y="4990342"/>
            <a:ext cx="3953870" cy="381075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7D3A487-2869-113E-297C-2F8E18476B7E}"/>
              </a:ext>
            </a:extLst>
          </p:cNvPr>
          <p:cNvSpPr txBox="1"/>
          <p:nvPr/>
        </p:nvSpPr>
        <p:spPr>
          <a:xfrm>
            <a:off x="3048000" y="789710"/>
            <a:ext cx="131599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Chi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viaggia</a:t>
            </a:r>
            <a:r>
              <a:rPr lang="en-US" sz="6000" b="1" dirty="0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 porta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malattie</a:t>
            </a:r>
            <a:r>
              <a:rPr lang="en-US" sz="6000" b="1" dirty="0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…</a:t>
            </a:r>
          </a:p>
          <a:p>
            <a:pPr algn="ctr"/>
            <a:r>
              <a:rPr lang="en-US" sz="6000" b="1" dirty="0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o solo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nuove</a:t>
            </a:r>
            <a:r>
              <a:rPr lang="en-US" sz="6000" b="1" dirty="0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storie</a:t>
            </a:r>
            <a:r>
              <a:rPr lang="en-US" sz="6000" b="1" dirty="0">
                <a:solidFill>
                  <a:srgbClr val="FFFFFF"/>
                </a:solidFill>
                <a:latin typeface="Circe Bold"/>
                <a:ea typeface="Circe Bold Italics"/>
                <a:cs typeface="Circe Bold Italics"/>
                <a:sym typeface="Circe Bold"/>
              </a:rPr>
              <a:t>? </a:t>
            </a:r>
            <a:endParaRPr lang="en-US" sz="6000" b="1" dirty="0">
              <a:solidFill>
                <a:srgbClr val="FFFFFF"/>
              </a:solidFill>
              <a:latin typeface="Circe Bold Italics"/>
              <a:ea typeface="Circe Bold Italics"/>
              <a:cs typeface="Circe Bold Italics"/>
              <a:sym typeface="Circe Bold Itali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307CB-CED5-3D52-14FD-8C839E8FB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62D3BD-42B4-A590-74F7-EF8B1C6BF817}"/>
              </a:ext>
            </a:extLst>
          </p:cNvPr>
          <p:cNvGrpSpPr/>
          <p:nvPr/>
        </p:nvGrpSpPr>
        <p:grpSpPr>
          <a:xfrm>
            <a:off x="-1" y="679662"/>
            <a:ext cx="18821401" cy="2116336"/>
            <a:chOff x="-149045" y="-38100"/>
            <a:chExt cx="5259149" cy="5573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189D097-39D9-65E5-9498-F4F2F8954056}"/>
                </a:ext>
              </a:extLst>
            </p:cNvPr>
            <p:cNvSpPr/>
            <p:nvPr/>
          </p:nvSpPr>
          <p:spPr>
            <a:xfrm>
              <a:off x="-149045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869D70C-85C8-D815-6E7C-22CEF3979158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66DDCEA-BFE0-9ADB-DE61-4487198E4BAE}"/>
              </a:ext>
            </a:extLst>
          </p:cNvPr>
          <p:cNvSpPr txBox="1"/>
          <p:nvPr/>
        </p:nvSpPr>
        <p:spPr>
          <a:xfrm>
            <a:off x="4419600" y="1266414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Mobilizzazione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mondiale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9676D4-F834-A2BF-E832-9BE66B4A6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D12DBA-E0A5-C163-3204-27402464C5CB}"/>
              </a:ext>
            </a:extLst>
          </p:cNvPr>
          <p:cNvSpPr txBox="1">
            <a:spLocks/>
          </p:cNvSpPr>
          <p:nvPr/>
        </p:nvSpPr>
        <p:spPr>
          <a:xfrm>
            <a:off x="11963547" y="3808817"/>
            <a:ext cx="601965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it-IT" sz="3200" dirty="0">
                <a:solidFill>
                  <a:srgbClr val="0C0C0C"/>
                </a:solidFill>
              </a:rPr>
              <a:t>Traffico aereo mondiale in un anno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it-IT" sz="3200" dirty="0">
                <a:solidFill>
                  <a:srgbClr val="0C0C0C"/>
                </a:solidFill>
              </a:rPr>
              <a:t>(dati 2023): 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it-IT" sz="3200" b="0" i="0" u="none" strike="noStrike" dirty="0">
              <a:solidFill>
                <a:srgbClr val="0C0C0C"/>
              </a:solidFill>
              <a:effectLst/>
            </a:endParaRP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dirty="0">
                <a:solidFill>
                  <a:srgbClr val="0C0C0C"/>
                </a:solidFill>
              </a:rPr>
              <a:t>4</a:t>
            </a: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.4 miliardi di passeggeri</a:t>
            </a: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dirty="0">
                <a:solidFill>
                  <a:srgbClr val="0C0C0C"/>
                </a:solidFill>
              </a:rPr>
              <a:t>35.3 milioni di voli </a:t>
            </a: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4.072 di aeroporti </a:t>
            </a: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dirty="0">
                <a:solidFill>
                  <a:srgbClr val="0C0C0C"/>
                </a:solidFill>
              </a:rPr>
              <a:t>67.300 rotte aeree</a:t>
            </a:r>
            <a:endParaRPr lang="it-IT" sz="3200" b="0" i="0" u="none" strike="noStrike" dirty="0">
              <a:solidFill>
                <a:srgbClr val="0C0C0C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it-IT" sz="2800" b="0" i="0" u="none" strike="noStrike" dirty="0">
              <a:solidFill>
                <a:srgbClr val="0C0C0C"/>
              </a:solidFill>
              <a:effectLst/>
            </a:endParaRP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800" b="0" i="0" u="none" strike="noStrike" dirty="0">
              <a:solidFill>
                <a:srgbClr val="0C0C0C"/>
              </a:solidFill>
              <a:effectLst/>
            </a:endParaRPr>
          </a:p>
        </p:txBody>
      </p:sp>
      <p:pic>
        <p:nvPicPr>
          <p:cNvPr id="8" name="Google Shape;44;p2">
            <a:extLst>
              <a:ext uri="{FF2B5EF4-FFF2-40B4-BE49-F238E27FC236}">
                <a16:creationId xmlns:a16="http://schemas.microsoft.com/office/drawing/2014/main" id="{F2AB2315-BA9C-E158-C473-612FC3B02B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3" y="3020879"/>
            <a:ext cx="11661897" cy="69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D1EC87E-3077-9468-39C6-FFFFA896D9CE}"/>
              </a:ext>
            </a:extLst>
          </p:cNvPr>
          <p:cNvSpPr txBox="1"/>
          <p:nvPr/>
        </p:nvSpPr>
        <p:spPr>
          <a:xfrm>
            <a:off x="12669982" y="9163734"/>
            <a:ext cx="3972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4"/>
              </a:rPr>
              <a:t>Aviation Benefits Beyond Borders – Global </a:t>
            </a:r>
            <a:r>
              <a:rPr lang="it-IT" dirty="0" err="1">
                <a:hlinkClick r:id="rId4"/>
              </a:rPr>
              <a:t>Summary</a:t>
            </a:r>
            <a:r>
              <a:rPr lang="it-IT" dirty="0">
                <a:hlinkClick r:id="rId4"/>
              </a:rPr>
              <a:t>,  Dicembre 2024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318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AE8B9-0E0A-A51C-E17F-FE290142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535E9AF-8297-5265-5C7F-150C3366F7DD}"/>
              </a:ext>
            </a:extLst>
          </p:cNvPr>
          <p:cNvGrpSpPr/>
          <p:nvPr/>
        </p:nvGrpSpPr>
        <p:grpSpPr>
          <a:xfrm>
            <a:off x="11887200" y="447882"/>
            <a:ext cx="6400800" cy="5084566"/>
            <a:chOff x="0" y="-3810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30D84A-61C0-FA94-944C-A714059100DE}"/>
                </a:ext>
              </a:extLst>
            </p:cNvPr>
            <p:cNvSpPr/>
            <p:nvPr/>
          </p:nvSpPr>
          <p:spPr>
            <a:xfrm>
              <a:off x="0" y="0"/>
              <a:ext cx="5110104" cy="4811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F6C95A3-C839-AF17-8335-4CBF15CA24C3}"/>
                </a:ext>
              </a:extLst>
            </p:cNvPr>
            <p:cNvSpPr txBox="1"/>
            <p:nvPr/>
          </p:nvSpPr>
          <p:spPr>
            <a:xfrm>
              <a:off x="0" y="-38100"/>
              <a:ext cx="5110104" cy="519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76F8833-F4B9-3D4A-902E-CA899CDE4F1A}"/>
              </a:ext>
            </a:extLst>
          </p:cNvPr>
          <p:cNvSpPr txBox="1"/>
          <p:nvPr/>
        </p:nvSpPr>
        <p:spPr>
          <a:xfrm>
            <a:off x="12573000" y="1278105"/>
            <a:ext cx="4419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Principali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patologie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tra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gli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immigrati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in Italia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FB4CD9-4F7D-DAC3-0577-33C8B3535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 descr="Immagine che contiene testo, schermata, Policromia, diagramma&#10;&#10;Descrizione generata automaticamente">
            <a:extLst>
              <a:ext uri="{FF2B5EF4-FFF2-40B4-BE49-F238E27FC236}">
                <a16:creationId xmlns:a16="http://schemas.microsoft.com/office/drawing/2014/main" id="{ABB8AC83-1B83-AA07-42E5-03182E2C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81" y="800100"/>
            <a:ext cx="12517581" cy="938818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2E7FBA3-C229-4D8D-52E1-C04B6ED1569A}"/>
              </a:ext>
            </a:extLst>
          </p:cNvPr>
          <p:cNvSpPr txBox="1"/>
          <p:nvPr/>
        </p:nvSpPr>
        <p:spPr>
          <a:xfrm>
            <a:off x="1447800" y="1633835"/>
            <a:ext cx="9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28%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0876511-4331-2684-E453-95CF490E5A87}"/>
              </a:ext>
            </a:extLst>
          </p:cNvPr>
          <p:cNvSpPr txBox="1"/>
          <p:nvPr/>
        </p:nvSpPr>
        <p:spPr>
          <a:xfrm>
            <a:off x="3341224" y="4581921"/>
            <a:ext cx="9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14%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7E7C147-2D21-E8F7-9845-D85EE3B38DCF}"/>
              </a:ext>
            </a:extLst>
          </p:cNvPr>
          <p:cNvSpPr txBox="1"/>
          <p:nvPr/>
        </p:nvSpPr>
        <p:spPr>
          <a:xfrm>
            <a:off x="2432612" y="4381500"/>
            <a:ext cx="9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15%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A329FA1-7E68-389E-BFED-22EE8AAAB471}"/>
              </a:ext>
            </a:extLst>
          </p:cNvPr>
          <p:cNvSpPr txBox="1"/>
          <p:nvPr/>
        </p:nvSpPr>
        <p:spPr>
          <a:xfrm>
            <a:off x="4265492" y="3543300"/>
            <a:ext cx="9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19%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E1FEE0F-4D49-0BAF-B716-9B1711FF2714}"/>
              </a:ext>
            </a:extLst>
          </p:cNvPr>
          <p:cNvSpPr txBox="1"/>
          <p:nvPr/>
        </p:nvSpPr>
        <p:spPr>
          <a:xfrm>
            <a:off x="5263588" y="5443835"/>
            <a:ext cx="9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10%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01BE503-4354-AA84-A995-0A60E791B024}"/>
              </a:ext>
            </a:extLst>
          </p:cNvPr>
          <p:cNvSpPr txBox="1"/>
          <p:nvPr/>
        </p:nvSpPr>
        <p:spPr>
          <a:xfrm>
            <a:off x="6248400" y="71247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2%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51AE80B-8081-D755-8428-1C9180F36842}"/>
              </a:ext>
            </a:extLst>
          </p:cNvPr>
          <p:cNvSpPr txBox="1"/>
          <p:nvPr/>
        </p:nvSpPr>
        <p:spPr>
          <a:xfrm>
            <a:off x="7162800" y="7355532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1%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4D50775-6370-3BB3-A0ED-F8C59B638316}"/>
              </a:ext>
            </a:extLst>
          </p:cNvPr>
          <p:cNvSpPr txBox="1"/>
          <p:nvPr/>
        </p:nvSpPr>
        <p:spPr>
          <a:xfrm>
            <a:off x="8077200" y="64389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5%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4E09554-AD36-7815-0DBB-16AE0A1C3E82}"/>
              </a:ext>
            </a:extLst>
          </p:cNvPr>
          <p:cNvSpPr txBox="1"/>
          <p:nvPr/>
        </p:nvSpPr>
        <p:spPr>
          <a:xfrm>
            <a:off x="8989359" y="690056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3%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544072F-B055-6852-DF59-650C385CC86B}"/>
              </a:ext>
            </a:extLst>
          </p:cNvPr>
          <p:cNvSpPr txBox="1"/>
          <p:nvPr/>
        </p:nvSpPr>
        <p:spPr>
          <a:xfrm>
            <a:off x="9959788" y="6893867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3%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08FAD35-955A-0533-E5D8-FD872579F54A}"/>
              </a:ext>
            </a:extLst>
          </p:cNvPr>
          <p:cNvSpPr txBox="1"/>
          <p:nvPr/>
        </p:nvSpPr>
        <p:spPr>
          <a:xfrm>
            <a:off x="11402290" y="9020770"/>
            <a:ext cx="4675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Characterizing</a:t>
            </a:r>
            <a:r>
              <a:rPr lang="it-IT" dirty="0"/>
              <a:t> non-</a:t>
            </a:r>
            <a:r>
              <a:rPr lang="it-IT" dirty="0" err="1"/>
              <a:t>communicable</a:t>
            </a:r>
            <a:r>
              <a:rPr lang="it-IT" dirty="0"/>
              <a:t> </a:t>
            </a:r>
            <a:r>
              <a:rPr lang="it-IT" dirty="0" err="1"/>
              <a:t>disease</a:t>
            </a:r>
            <a:r>
              <a:rPr lang="it-IT" dirty="0"/>
              <a:t> trends in </a:t>
            </a:r>
            <a:r>
              <a:rPr lang="it-IT" dirty="0" err="1"/>
              <a:t>undocumented</a:t>
            </a:r>
            <a:r>
              <a:rPr lang="it-IT" dirty="0"/>
              <a:t> </a:t>
            </a:r>
            <a:r>
              <a:rPr lang="it-IT" dirty="0" err="1"/>
              <a:t>migrants</a:t>
            </a:r>
            <a:r>
              <a:rPr lang="it-IT" dirty="0"/>
              <a:t> over a </a:t>
            </a:r>
            <a:r>
              <a:rPr lang="it-IT" dirty="0" err="1"/>
              <a:t>period</a:t>
            </a:r>
            <a:r>
              <a:rPr lang="it-IT" dirty="0"/>
              <a:t> of 10 </a:t>
            </a:r>
            <a:r>
              <a:rPr lang="it-IT" dirty="0" err="1"/>
              <a:t>years</a:t>
            </a:r>
            <a:r>
              <a:rPr lang="it-IT" dirty="0"/>
              <a:t> in </a:t>
            </a:r>
            <a:r>
              <a:rPr lang="it-IT" dirty="0" err="1"/>
              <a:t>Italy</a:t>
            </a:r>
            <a:r>
              <a:rPr lang="it-IT" dirty="0"/>
              <a:t>. Sci Rep 13, 7424 (2023).</a:t>
            </a:r>
          </a:p>
        </p:txBody>
      </p:sp>
    </p:spTree>
    <p:extLst>
      <p:ext uri="{BB962C8B-B14F-4D97-AF65-F5344CB8AC3E}">
        <p14:creationId xmlns:p14="http://schemas.microsoft.com/office/powerpoint/2010/main" val="406711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67769-54EA-A3EF-0792-991C7397F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6EAAD14-8D49-9A15-BE34-DD592B2834ED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D12A8F0-0CE3-54B1-EF2C-B5AEC907E694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CB0AF1F-6221-DACE-780C-5737DB07A314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FA815A-CE64-3948-D22B-83B6FBB5CC87}"/>
              </a:ext>
            </a:extLst>
          </p:cNvPr>
          <p:cNvSpPr txBox="1"/>
          <p:nvPr/>
        </p:nvSpPr>
        <p:spPr>
          <a:xfrm>
            <a:off x="1061484" y="1278105"/>
            <a:ext cx="145595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Immigrati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irregolari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e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diritto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alla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salute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64806F-7AC9-F378-0601-029F440E9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1DAD539-494D-C37A-580E-C3024894FBFD}"/>
              </a:ext>
            </a:extLst>
          </p:cNvPr>
          <p:cNvSpPr txBox="1"/>
          <p:nvPr/>
        </p:nvSpPr>
        <p:spPr>
          <a:xfrm>
            <a:off x="838200" y="3520302"/>
            <a:ext cx="1615440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t-IT" sz="4000" b="1" dirty="0"/>
              <a:t>Legge di riferimento:</a:t>
            </a:r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it-IT" sz="4000" dirty="0"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t-IT" sz="4000" dirty="0"/>
              <a:t>Decreto legislativo 25 luglio 1998, n. 286 detto anche </a:t>
            </a:r>
            <a:r>
              <a:rPr lang="it-IT" sz="4000" b="1" dirty="0"/>
              <a:t>«Testo Unico sull’Immigrazione»</a:t>
            </a:r>
            <a:r>
              <a:rPr lang="it-IT" sz="4000" dirty="0"/>
              <a:t> – Art. 35, comma 3</a:t>
            </a:r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it-IT" sz="4000" dirty="0"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t-IT" sz="4000" b="1" dirty="0"/>
              <a:t>Tutti</a:t>
            </a:r>
            <a:r>
              <a:rPr lang="it-IT" sz="4000" dirty="0"/>
              <a:t> hanno diritto alle cure </a:t>
            </a:r>
            <a:r>
              <a:rPr lang="it-IT" sz="4000" b="1" dirty="0"/>
              <a:t>urgenti</a:t>
            </a:r>
            <a:r>
              <a:rPr lang="it-IT" sz="4000" dirty="0"/>
              <a:t> ed </a:t>
            </a:r>
            <a:r>
              <a:rPr lang="it-IT" sz="4000" b="1" dirty="0"/>
              <a:t>essenziali</a:t>
            </a:r>
            <a:r>
              <a:rPr lang="it-IT" sz="4000" dirty="0"/>
              <a:t>, anche senza permesso di soggiorno.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93357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3043B-40B2-AF80-BD3D-9F63375A8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7BAB5C-E6B9-387F-F515-A1A28DEC61A5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C9D2DCF-AB73-21D6-115F-C090119DDCCE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321B31-99FD-623B-DC19-7350453565E3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A6B457-60B0-BB98-0410-D7A7E64882D8}"/>
              </a:ext>
            </a:extLst>
          </p:cNvPr>
          <p:cNvSpPr txBox="1"/>
          <p:nvPr/>
        </p:nvSpPr>
        <p:spPr>
          <a:xfrm>
            <a:off x="1061484" y="1278105"/>
            <a:ext cx="140261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Accesso alle cure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59B50D-E2B7-97FE-1796-DFDEF397B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74D0EC-30F5-65A3-D297-05C50EA818C2}"/>
              </a:ext>
            </a:extLst>
          </p:cNvPr>
          <p:cNvSpPr txBox="1"/>
          <p:nvPr/>
        </p:nvSpPr>
        <p:spPr>
          <a:xfrm>
            <a:off x="8232961" y="3449304"/>
            <a:ext cx="10055039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it-IT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Garantisce accesso a: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it-IT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Cure urgenti (es. pronto soccorso)</a:t>
            </a:r>
            <a:endParaRPr lang="it-IT" sz="3200" dirty="0">
              <a:sym typeface="Calibri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Cure essenziali continuative</a:t>
            </a:r>
            <a:endParaRPr lang="it-IT" sz="3200" dirty="0">
              <a:sym typeface="Calibri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Vaccinazioni</a:t>
            </a:r>
            <a:endParaRPr lang="it-IT" sz="3200" dirty="0">
              <a:sym typeface="Calibri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Tutela in gravidanza e per i minori</a:t>
            </a:r>
            <a:endParaRPr lang="it-IT" sz="3200" dirty="0">
              <a:sym typeface="Calibri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Prevenzione e cura delle malattie infettive</a:t>
            </a:r>
            <a:endParaRPr lang="it-IT" sz="32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105986C-2F12-2833-9DCE-EC05392ED44A}"/>
              </a:ext>
            </a:extLst>
          </p:cNvPr>
          <p:cNvSpPr/>
          <p:nvPr/>
        </p:nvSpPr>
        <p:spPr>
          <a:xfrm>
            <a:off x="582120" y="3249780"/>
            <a:ext cx="7075980" cy="63817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4982ED-76B4-0658-F0EE-64DA19AE39A8}"/>
              </a:ext>
            </a:extLst>
          </p:cNvPr>
          <p:cNvSpPr txBox="1"/>
          <p:nvPr/>
        </p:nvSpPr>
        <p:spPr>
          <a:xfrm>
            <a:off x="798021" y="3687877"/>
            <a:ext cx="6593379" cy="579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/>
              <a:t>CODICE STP</a:t>
            </a:r>
          </a:p>
          <a:p>
            <a:pPr algn="ctr"/>
            <a:endParaRPr lang="it-IT" sz="3200" b="1" dirty="0"/>
          </a:p>
          <a:p>
            <a:r>
              <a:rPr lang="it-IT" sz="3200" dirty="0"/>
              <a:t>STP = Straniero Temporaneamente Presente</a:t>
            </a:r>
          </a:p>
          <a:p>
            <a:endParaRPr lang="it-IT" sz="32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3200" dirty="0"/>
              <a:t>Codice rilasciato dall’ASL</a:t>
            </a: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it-IT" sz="32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3200" dirty="0"/>
              <a:t>Valido in tutta Italia</a:t>
            </a: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it-IT" sz="32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3200" dirty="0"/>
              <a:t>Non comporta denuncia alle autorità</a:t>
            </a:r>
            <a:endParaRPr lang="it-IT" sz="4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61070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33462" y="0"/>
            <a:ext cx="0" cy="3768928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4" name="Group 4"/>
          <p:cNvGrpSpPr/>
          <p:nvPr/>
        </p:nvGrpSpPr>
        <p:grpSpPr>
          <a:xfrm>
            <a:off x="8001007" y="0"/>
            <a:ext cx="10286993" cy="10287000"/>
            <a:chOff x="0" y="0"/>
            <a:chExt cx="2709331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09331" cy="2709333"/>
            </a:xfrm>
            <a:custGeom>
              <a:avLst/>
              <a:gdLst/>
              <a:ahLst/>
              <a:cxnLst/>
              <a:rect l="l" t="t" r="r" b="b"/>
              <a:pathLst>
                <a:path w="2709331" h="2709333">
                  <a:moveTo>
                    <a:pt x="0" y="0"/>
                  </a:moveTo>
                  <a:lnTo>
                    <a:pt x="2709331" y="0"/>
                  </a:lnTo>
                  <a:lnTo>
                    <a:pt x="27093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709331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423559" y="2857500"/>
            <a:ext cx="8693050" cy="617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Fa parte della placca Africana e dista:</a:t>
            </a:r>
          </a:p>
          <a:p>
            <a:pPr marL="342900" lvl="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113 km dalla Tunisia</a:t>
            </a:r>
          </a:p>
          <a:p>
            <a:pPr marL="342900" lvl="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150 km da Malta</a:t>
            </a:r>
          </a:p>
          <a:p>
            <a:pPr marL="342900" lvl="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205 km dalla Sicilia</a:t>
            </a:r>
          </a:p>
          <a:p>
            <a:pPr marL="342900" lvl="0" indent="-342900" algn="l">
              <a:lnSpc>
                <a:spcPts val="3679"/>
              </a:lnSpc>
              <a:buFont typeface="Arial" panose="020B0604020202020204" pitchFamily="34" charset="0"/>
              <a:buChar char="•"/>
            </a:pPr>
            <a:endParaRPr lang="it-IT" sz="3600" spc="229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lvl="0" algn="l">
              <a:lnSpc>
                <a:spcPts val="3679"/>
              </a:lnSpc>
            </a:pP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Più a Sud di Tangeri e Tunisi</a:t>
            </a:r>
          </a:p>
          <a:p>
            <a:pPr lvl="0" algn="l">
              <a:lnSpc>
                <a:spcPts val="3679"/>
              </a:lnSpc>
            </a:pPr>
            <a:endParaRPr lang="it-IT" sz="3600" spc="229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lvl="0" algn="l">
              <a:lnSpc>
                <a:spcPts val="3679"/>
              </a:lnSpc>
            </a:pP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Dagli anni 90 è diventato il primo punto di accoglienza per le </a:t>
            </a:r>
            <a:r>
              <a:rPr lang="it-IT" sz="3600" b="1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rotte migratorie </a:t>
            </a:r>
            <a:r>
              <a:rPr lang="it-IT" sz="3600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dall’Africa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3" name="Segnaposto contenuto 5" descr="Immagine che contiene testo, cielo, esterni, segnale&#10;&#10;Descrizione generata automaticamente">
            <a:extLst>
              <a:ext uri="{FF2B5EF4-FFF2-40B4-BE49-F238E27FC236}">
                <a16:creationId xmlns:a16="http://schemas.microsoft.com/office/drawing/2014/main" id="{EAE5768C-5EC2-41F4-D107-EF9F4CEF1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85450"/>
            <a:ext cx="7753409" cy="5811797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5F2EE9FB-70F2-BA4C-B565-78857BFD1C40}"/>
              </a:ext>
            </a:extLst>
          </p:cNvPr>
          <p:cNvSpPr txBox="1"/>
          <p:nvPr/>
        </p:nvSpPr>
        <p:spPr>
          <a:xfrm>
            <a:off x="1350216" y="275826"/>
            <a:ext cx="8693050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it-IT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LAMPEDUSA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939378" y="1943100"/>
            <a:ext cx="4775418" cy="107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rgbClr val="A79E9C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39378" y="4254827"/>
            <a:ext cx="4775418" cy="107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rgbClr val="A79E9C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39378" y="6649766"/>
            <a:ext cx="4775418" cy="107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>
                <a:solidFill>
                  <a:srgbClr val="A79E9C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87126" y="2086745"/>
            <a:ext cx="4070570" cy="806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</a:pPr>
            <a:r>
              <a:rPr lang="en-US" sz="2299" b="1" spc="229" dirty="0">
                <a:solidFill>
                  <a:srgbClr val="000000"/>
                </a:solidFill>
                <a:latin typeface="Heebo Bold"/>
                <a:ea typeface="Heebo Bold"/>
                <a:cs typeface="Heebo Bold"/>
                <a:sym typeface="Heebo Bold"/>
              </a:rPr>
              <a:t>ROTTA AFRICANA OCCIDENTALE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58576" y="4379128"/>
            <a:ext cx="5337724" cy="806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</a:pPr>
            <a:r>
              <a:rPr lang="en-US" sz="2299" b="1" spc="229" dirty="0">
                <a:solidFill>
                  <a:srgbClr val="000000"/>
                </a:solidFill>
                <a:latin typeface="Heebo Bold"/>
                <a:ea typeface="Heebo Bold"/>
                <a:cs typeface="Heebo Bold"/>
                <a:sym typeface="Heebo Bold"/>
              </a:rPr>
              <a:t>ROTTA MEDITERRANEA CENTRALE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63441" y="6775269"/>
            <a:ext cx="5332859" cy="806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</a:pPr>
            <a:r>
              <a:rPr lang="en-US" sz="2299" b="1" spc="229" dirty="0">
                <a:solidFill>
                  <a:srgbClr val="000000"/>
                </a:solidFill>
                <a:latin typeface="Heebo Bold"/>
                <a:ea typeface="Heebo Bold"/>
                <a:cs typeface="Heebo Bold"/>
                <a:sym typeface="Heebo Bold"/>
              </a:rPr>
              <a:t>ROTTA MEDITERRANEA ORIENTALE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144000" y="5967540"/>
            <a:ext cx="28575" cy="4319460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20" name="Group 20"/>
          <p:cNvGrpSpPr/>
          <p:nvPr/>
        </p:nvGrpSpPr>
        <p:grpSpPr>
          <a:xfrm>
            <a:off x="17259300" y="9258300"/>
            <a:ext cx="248490" cy="24849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80210" y="780210"/>
            <a:ext cx="248490" cy="248490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92E91996-CE42-9C35-EE45-6482C88D3709}"/>
              </a:ext>
            </a:extLst>
          </p:cNvPr>
          <p:cNvSpPr txBox="1"/>
          <p:nvPr/>
        </p:nvSpPr>
        <p:spPr>
          <a:xfrm>
            <a:off x="1882226" y="571500"/>
            <a:ext cx="7718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dirty="0">
                <a:solidFill>
                  <a:schemeClr val="tx2"/>
                </a:solidFill>
              </a:rPr>
              <a:t>ROTTE MIGRATORIE</a:t>
            </a:r>
          </a:p>
        </p:txBody>
      </p:sp>
      <p:pic>
        <p:nvPicPr>
          <p:cNvPr id="27" name="Segnaposto contenuto 4" descr="Immagine che contiene testo, mappa, diagramma, schermata&#10;&#10;Descrizione generata automaticamente">
            <a:extLst>
              <a:ext uri="{FF2B5EF4-FFF2-40B4-BE49-F238E27FC236}">
                <a16:creationId xmlns:a16="http://schemas.microsoft.com/office/drawing/2014/main" id="{A2D27E49-D0C4-ADC9-5544-BB0DD8D14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994" y="1965931"/>
            <a:ext cx="10144456" cy="7113008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0D47375-78ED-7E48-38D7-06AD265748E9}"/>
              </a:ext>
            </a:extLst>
          </p:cNvPr>
          <p:cNvSpPr txBox="1"/>
          <p:nvPr/>
        </p:nvSpPr>
        <p:spPr>
          <a:xfrm>
            <a:off x="1882226" y="2893376"/>
            <a:ext cx="4832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DA: Marocco, Mauritania E Algeria</a:t>
            </a:r>
          </a:p>
          <a:p>
            <a:r>
              <a:rPr lang="it-IT" sz="2000" dirty="0"/>
              <a:t>VERSO: Spagna e Isole Canarie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184684C-2006-C042-6FE2-F2ABA94B8996}"/>
              </a:ext>
            </a:extLst>
          </p:cNvPr>
          <p:cNvSpPr txBox="1"/>
          <p:nvPr/>
        </p:nvSpPr>
        <p:spPr>
          <a:xfrm>
            <a:off x="1882226" y="5197614"/>
            <a:ext cx="4832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DA: Algeria, Tunisia, Libia, Egitto</a:t>
            </a:r>
          </a:p>
          <a:p>
            <a:r>
              <a:rPr lang="it-IT" sz="2000" dirty="0"/>
              <a:t>VERSO: Italia e Malta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B020935-7315-B9A6-BDDE-D0B6545C6CFC}"/>
              </a:ext>
            </a:extLst>
          </p:cNvPr>
          <p:cNvSpPr txBox="1"/>
          <p:nvPr/>
        </p:nvSpPr>
        <p:spPr>
          <a:xfrm>
            <a:off x="1882226" y="7559814"/>
            <a:ext cx="4832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DA: Turchia, Egitto</a:t>
            </a:r>
          </a:p>
          <a:p>
            <a:r>
              <a:rPr lang="it-IT" sz="2000" dirty="0"/>
              <a:t>VERSO: Grecia, Italia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8FFCD-62AE-69C2-3A34-4A30BBEB7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>
            <a:extLst>
              <a:ext uri="{FF2B5EF4-FFF2-40B4-BE49-F238E27FC236}">
                <a16:creationId xmlns:a16="http://schemas.microsoft.com/office/drawing/2014/main" id="{41556D02-D479-6969-0B08-43C788C10AFB}"/>
              </a:ext>
            </a:extLst>
          </p:cNvPr>
          <p:cNvSpPr/>
          <p:nvPr/>
        </p:nvSpPr>
        <p:spPr>
          <a:xfrm>
            <a:off x="550043" y="0"/>
            <a:ext cx="0" cy="3768928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ACB146DA-474D-AF4E-42CD-ED17CD172299}"/>
              </a:ext>
            </a:extLst>
          </p:cNvPr>
          <p:cNvGrpSpPr/>
          <p:nvPr/>
        </p:nvGrpSpPr>
        <p:grpSpPr>
          <a:xfrm>
            <a:off x="17010810" y="9258300"/>
            <a:ext cx="248490" cy="248490"/>
            <a:chOff x="0" y="0"/>
            <a:chExt cx="812800" cy="8128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D6A2D81-37A1-72F6-3A55-C3EFEE24787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CD2C780F-DB04-D164-B41E-64D847AD54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315333CE-814C-8E50-0D7B-BFD7D4EFA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8029481"/>
            <a:ext cx="6705600" cy="219492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26916AB-7354-E987-818B-AFD6F8F0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91" y="505971"/>
            <a:ext cx="15589119" cy="740679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D74D0E8-11D2-26B2-DDAE-78BED796BE1C}"/>
              </a:ext>
            </a:extLst>
          </p:cNvPr>
          <p:cNvSpPr txBox="1"/>
          <p:nvPr/>
        </p:nvSpPr>
        <p:spPr>
          <a:xfrm>
            <a:off x="550043" y="9506790"/>
            <a:ext cx="318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https://</a:t>
            </a:r>
            <a:r>
              <a:rPr lang="it-IT" i="1" dirty="0" err="1"/>
              <a:t>missingmigrants.iom.int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431825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2458" y="219021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LAMPEDUSA 2017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21" name="Immagine 20" descr="Immagine che contiene testo, schermata, diagramma, cerchio&#10;&#10;Descrizione generata automaticamente">
            <a:extLst>
              <a:ext uri="{FF2B5EF4-FFF2-40B4-BE49-F238E27FC236}">
                <a16:creationId xmlns:a16="http://schemas.microsoft.com/office/drawing/2014/main" id="{C9E0A043-8A2D-5D88-5CDD-0F7350465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944" y="1866900"/>
            <a:ext cx="10291187" cy="8176985"/>
          </a:xfrm>
          <a:prstGeom prst="rect">
            <a:avLst/>
          </a:prstGeom>
        </p:spPr>
      </p:pic>
      <p:pic>
        <p:nvPicPr>
          <p:cNvPr id="23" name="Immagine 22" descr="Immagine che contiene testo, schermata, ricevuta, numero&#10;&#10;Descrizione generata automaticamente">
            <a:extLst>
              <a:ext uri="{FF2B5EF4-FFF2-40B4-BE49-F238E27FC236}">
                <a16:creationId xmlns:a16="http://schemas.microsoft.com/office/drawing/2014/main" id="{ECD6EEFE-0552-8116-99E3-667D33D67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2" y="1028700"/>
            <a:ext cx="8684142" cy="9258300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4EBCEB4-AB58-E510-7095-3C361E511D8F}"/>
              </a:ext>
            </a:extLst>
          </p:cNvPr>
          <p:cNvSpPr txBox="1"/>
          <p:nvPr/>
        </p:nvSpPr>
        <p:spPr>
          <a:xfrm>
            <a:off x="16154400" y="969864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Fonte: </a:t>
            </a:r>
            <a:r>
              <a:rPr lang="it-IT" i="1" dirty="0" err="1"/>
              <a:t>mininterno</a:t>
            </a:r>
            <a:endParaRPr lang="it-IT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60695-3D20-ECCD-8ADD-19DC32BD4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8226BFE0-A443-BB49-BE5A-7C8DED33C666}"/>
              </a:ext>
            </a:extLst>
          </p:cNvPr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DD76CAE-25C5-2CB7-78F5-BA2C9A22C2E6}"/>
              </a:ext>
            </a:extLst>
          </p:cNvPr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73D6888-DCC1-285F-A451-494AC61A3DF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FEA3CA3-DD65-BF0C-8210-0BA8FE2B42C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89EC546-1D4B-06DA-72FA-CF8762EBA416}"/>
              </a:ext>
            </a:extLst>
          </p:cNvPr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EEE8FB4-B152-84B9-B284-CD3D98DAC4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5B586EF-69A8-25E5-22E0-D92D782DBB9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E71C35BE-2BE9-C662-B162-7AA5951E6557}"/>
              </a:ext>
            </a:extLst>
          </p:cNvPr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4" name="Immagine 3" descr="Immagine che contiene testo, schermata, diagramma&#10;&#10;Descrizione generata automaticamente">
            <a:extLst>
              <a:ext uri="{FF2B5EF4-FFF2-40B4-BE49-F238E27FC236}">
                <a16:creationId xmlns:a16="http://schemas.microsoft.com/office/drawing/2014/main" id="{4637973B-AC80-BD6D-5834-A41E6CC49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10649"/>
            <a:ext cx="7879135" cy="7781409"/>
          </a:xfrm>
          <a:prstGeom prst="rect">
            <a:avLst/>
          </a:prstGeom>
        </p:spPr>
      </p:pic>
      <p:pic>
        <p:nvPicPr>
          <p:cNvPr id="7" name="Immagine 6" descr="Immagine che contiene testo, schermata, numero, linea&#10;&#10;Descrizione generata automaticamente">
            <a:extLst>
              <a:ext uri="{FF2B5EF4-FFF2-40B4-BE49-F238E27FC236}">
                <a16:creationId xmlns:a16="http://schemas.microsoft.com/office/drawing/2014/main" id="{6CB17481-88A3-D09E-5922-964A924BB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93381"/>
            <a:ext cx="7206808" cy="9909362"/>
          </a:xfrm>
          <a:prstGeom prst="rect">
            <a:avLst/>
          </a:prstGeom>
        </p:spPr>
      </p:pic>
      <p:sp>
        <p:nvSpPr>
          <p:cNvPr id="8" name="Cornice 7">
            <a:extLst>
              <a:ext uri="{FF2B5EF4-FFF2-40B4-BE49-F238E27FC236}">
                <a16:creationId xmlns:a16="http://schemas.microsoft.com/office/drawing/2014/main" id="{2143E246-0040-0EEE-B237-6003AF574132}"/>
              </a:ext>
            </a:extLst>
          </p:cNvPr>
          <p:cNvSpPr/>
          <p:nvPr/>
        </p:nvSpPr>
        <p:spPr>
          <a:xfrm>
            <a:off x="4572000" y="7845194"/>
            <a:ext cx="1447800" cy="533400"/>
          </a:xfrm>
          <a:prstGeom prst="fram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076" name="Picture 4" descr="decreto minnitiorlando">
            <a:extLst>
              <a:ext uri="{FF2B5EF4-FFF2-40B4-BE49-F238E27FC236}">
                <a16:creationId xmlns:a16="http://schemas.microsoft.com/office/drawing/2014/main" id="{5CDC24D8-25F0-B626-2163-A88140ACA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925" y="2615514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E305DB7-FE5B-D06E-D2FD-8B7D363B70DF}"/>
              </a:ext>
            </a:extLst>
          </p:cNvPr>
          <p:cNvSpPr txBox="1"/>
          <p:nvPr/>
        </p:nvSpPr>
        <p:spPr>
          <a:xfrm>
            <a:off x="16182109" y="960142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Fonte: </a:t>
            </a:r>
            <a:r>
              <a:rPr lang="it-IT" i="1" dirty="0" err="1"/>
              <a:t>mininterno</a:t>
            </a:r>
            <a:endParaRPr lang="it-IT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4B0860-B26F-47D8-26D0-8313C924B224}"/>
              </a:ext>
            </a:extLst>
          </p:cNvPr>
          <p:cNvSpPr txBox="1"/>
          <p:nvPr/>
        </p:nvSpPr>
        <p:spPr>
          <a:xfrm>
            <a:off x="1379470" y="323977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LAMPEDUSA 2018</a:t>
            </a:r>
          </a:p>
        </p:txBody>
      </p:sp>
    </p:spTree>
    <p:extLst>
      <p:ext uri="{BB962C8B-B14F-4D97-AF65-F5344CB8AC3E}">
        <p14:creationId xmlns:p14="http://schemas.microsoft.com/office/powerpoint/2010/main" val="3895135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C7C38-58E7-01FA-A164-CC90CEDD0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22D21E1-6A72-7228-83F2-1E5C937AB97E}"/>
              </a:ext>
            </a:extLst>
          </p:cNvPr>
          <p:cNvSpPr txBox="1"/>
          <p:nvPr/>
        </p:nvSpPr>
        <p:spPr>
          <a:xfrm>
            <a:off x="304800" y="231194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LE CONSEGUENZE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338F3C7-31CA-1EE0-3A2A-A731AE1B3969}"/>
              </a:ext>
            </a:extLst>
          </p:cNvPr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21052E55-1E27-6565-2236-9FD3CDDEA807}"/>
              </a:ext>
            </a:extLst>
          </p:cNvPr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A06D074-3D8A-8334-5DBD-A6ED0BB72D2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48144CA9-D6B0-6018-DCF7-6800BE670CC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215C2E7A-677B-22E5-914C-31D24BE3FC4E}"/>
              </a:ext>
            </a:extLst>
          </p:cNvPr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6146" name="Picture 2" descr="Migrants and refugees in detention centres: the humanitarian consequences  of Libya's governance breakdown | Humanitarian Practice Network">
            <a:extLst>
              <a:ext uri="{FF2B5EF4-FFF2-40B4-BE49-F238E27FC236}">
                <a16:creationId xmlns:a16="http://schemas.microsoft.com/office/drawing/2014/main" id="{8DA26C99-CE55-F4F8-0AFE-F7F79163D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652" y="4531339"/>
            <a:ext cx="8169894" cy="539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DAEE2B-D1DF-C81D-27DE-7D123C79137C}"/>
              </a:ext>
            </a:extLst>
          </p:cNvPr>
          <p:cNvSpPr txBox="1"/>
          <p:nvPr/>
        </p:nvSpPr>
        <p:spPr>
          <a:xfrm>
            <a:off x="1600199" y="1562100"/>
            <a:ext cx="7484444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/>
              <a:t>L’esternalizzazione delle frontiere ha portato a:</a:t>
            </a:r>
          </a:p>
          <a:p>
            <a:pPr algn="just"/>
            <a:endParaRPr lang="it-IT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/>
              <a:t>CENTRI DI DETENZIONE (LEGALI O ILLEGALI)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/>
              <a:t>RAFFORZAMENTO DELLE GUARDIE COSTIERE LIBICHE E TUNISINE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/>
              <a:t>PEGGIORAMENTO DELLE CONDIZIONI DI LAVORO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/>
              <a:t>MAGGIORE POTERE ALLA CRIMINALITA’ ORGANIZZATA LOCALE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3200" dirty="0"/>
              <a:t>MAGGIORE INCIDENZA DI STUPRI, VIOLENZE, TORTURE..</a:t>
            </a:r>
          </a:p>
        </p:txBody>
      </p:sp>
      <p:pic>
        <p:nvPicPr>
          <p:cNvPr id="9" name="Immagine 8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C19E5450-2D52-57A6-7437-0254FB54D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399" y="1446698"/>
            <a:ext cx="7772400" cy="39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66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1A849-B563-E9CB-2F6D-DD62D58B0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BEC24EE-D2BD-4B6E-777C-A334980D7E28}"/>
              </a:ext>
            </a:extLst>
          </p:cNvPr>
          <p:cNvSpPr txBox="1"/>
          <p:nvPr/>
        </p:nvSpPr>
        <p:spPr>
          <a:xfrm>
            <a:off x="1379470" y="255674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LAMPEDUSA 2024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A45A425-8EFF-5FD3-9652-CC3385F37C6A}"/>
              </a:ext>
            </a:extLst>
          </p:cNvPr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2751A44-F5AA-27D1-9004-3C12FCF773AE}"/>
              </a:ext>
            </a:extLst>
          </p:cNvPr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E2E2136-198D-262C-F180-746AEE78F74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5F78B25-8078-59B3-B851-FA2535A587C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F9E9C2A-1E08-B220-53F7-359EB8A2FB6E}"/>
              </a:ext>
            </a:extLst>
          </p:cNvPr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757F10D-8F60-350E-9C3F-8666B4184AB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792B0E1C-CB67-7414-4009-4035282031B0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BDA9EE7A-494B-FE42-DF9B-E3CA7600A9E1}"/>
              </a:ext>
            </a:extLst>
          </p:cNvPr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10" name="Immagine 9" descr="Immagine che contiene testo, schermata, numero, Carattere&#10;&#10;Descrizione generata automaticamente">
            <a:extLst>
              <a:ext uri="{FF2B5EF4-FFF2-40B4-BE49-F238E27FC236}">
                <a16:creationId xmlns:a16="http://schemas.microsoft.com/office/drawing/2014/main" id="{F520955D-3DEE-8C9C-39B2-929C26A16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" y="1253574"/>
            <a:ext cx="7586240" cy="9083524"/>
          </a:xfrm>
          <a:prstGeom prst="rect">
            <a:avLst/>
          </a:prstGeom>
        </p:spPr>
      </p:pic>
      <p:pic>
        <p:nvPicPr>
          <p:cNvPr id="12" name="Immagine 11" descr="Immagine che contiene testo, schermata, diagramma, Diagramma&#10;&#10;Descrizione generata automaticamente">
            <a:extLst>
              <a:ext uri="{FF2B5EF4-FFF2-40B4-BE49-F238E27FC236}">
                <a16:creationId xmlns:a16="http://schemas.microsoft.com/office/drawing/2014/main" id="{4185C09B-9B31-349B-8504-79418C040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103" y="2906046"/>
            <a:ext cx="11297897" cy="6238674"/>
          </a:xfrm>
          <a:prstGeom prst="rect">
            <a:avLst/>
          </a:prstGeom>
        </p:spPr>
      </p:pic>
      <p:sp>
        <p:nvSpPr>
          <p:cNvPr id="8" name="Cornice 7">
            <a:extLst>
              <a:ext uri="{FF2B5EF4-FFF2-40B4-BE49-F238E27FC236}">
                <a16:creationId xmlns:a16="http://schemas.microsoft.com/office/drawing/2014/main" id="{81854ABF-7ADD-9376-7B04-DC3DD8A1F95B}"/>
              </a:ext>
            </a:extLst>
          </p:cNvPr>
          <p:cNvSpPr/>
          <p:nvPr/>
        </p:nvSpPr>
        <p:spPr>
          <a:xfrm>
            <a:off x="4648200" y="7658100"/>
            <a:ext cx="1447800" cy="533400"/>
          </a:xfrm>
          <a:prstGeom prst="fram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Cornice 19">
            <a:extLst>
              <a:ext uri="{FF2B5EF4-FFF2-40B4-BE49-F238E27FC236}">
                <a16:creationId xmlns:a16="http://schemas.microsoft.com/office/drawing/2014/main" id="{6A7E383C-25F7-76AC-70C9-055D40A059DF}"/>
              </a:ext>
            </a:extLst>
          </p:cNvPr>
          <p:cNvSpPr/>
          <p:nvPr/>
        </p:nvSpPr>
        <p:spPr>
          <a:xfrm>
            <a:off x="16078200" y="2906046"/>
            <a:ext cx="1572034" cy="6238674"/>
          </a:xfrm>
          <a:prstGeom prst="frame">
            <a:avLst>
              <a:gd name="adj1" fmla="val 471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DD297B0-1E4B-51D9-996C-F3839A291421}"/>
              </a:ext>
            </a:extLst>
          </p:cNvPr>
          <p:cNvSpPr txBox="1"/>
          <p:nvPr/>
        </p:nvSpPr>
        <p:spPr>
          <a:xfrm>
            <a:off x="13106400" y="9312124"/>
            <a:ext cx="4953000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dirty="0">
                <a:ln w="0">
                  <a:solidFill>
                    <a:schemeClr val="bg1"/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 I MIGRANTI DEL SSA??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3724878-6627-60E3-60CF-4C94B09C8DD5}"/>
              </a:ext>
            </a:extLst>
          </p:cNvPr>
          <p:cNvSpPr txBox="1"/>
          <p:nvPr/>
        </p:nvSpPr>
        <p:spPr>
          <a:xfrm>
            <a:off x="-34636" y="991019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Fonte: </a:t>
            </a:r>
            <a:r>
              <a:rPr lang="it-IT" i="1" dirty="0" err="1"/>
              <a:t>mininterno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95424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967D7-8699-D6C8-1AB1-C1266DBB7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7355C01-AF1C-CBD1-3F00-376A3B154CFD}"/>
              </a:ext>
            </a:extLst>
          </p:cNvPr>
          <p:cNvSpPr txBox="1"/>
          <p:nvPr/>
        </p:nvSpPr>
        <p:spPr>
          <a:xfrm>
            <a:off x="1379470" y="1353860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 SUB-SAHARIANI..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EBB4EF6-DF33-3A33-BC87-56404E05479A}"/>
              </a:ext>
            </a:extLst>
          </p:cNvPr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BA7EC87-F0EA-C5DE-A42C-3161C4C32A84}"/>
              </a:ext>
            </a:extLst>
          </p:cNvPr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0C8AA69-6D94-A692-45A0-51CA8D7556E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32E0D1F-6B03-D568-E802-BD18319E49C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82F56BB-EF21-B3B1-53F0-4ECF3A57E9BD}"/>
              </a:ext>
            </a:extLst>
          </p:cNvPr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1551E96-242F-6A7C-C285-FA26CF6F9C7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FEF1B965-A9FC-A032-638A-C64A334077B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3B5B5629-5F2A-C4FB-71AC-F614EC7E9B53}"/>
              </a:ext>
            </a:extLst>
          </p:cNvPr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8194" name="Picture 2" descr="AYS Special from Libya: Protests in Tripoli against a system made “to cause  suffering” | by Are You Syrious? | Are You Syrious? | Medium">
            <a:extLst>
              <a:ext uri="{FF2B5EF4-FFF2-40B4-BE49-F238E27FC236}">
                <a16:creationId xmlns:a16="http://schemas.microsoft.com/office/drawing/2014/main" id="{866F0E9C-52BF-E8EB-6B8C-F874E999B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702" y="3334176"/>
            <a:ext cx="9953714" cy="559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3816141-CF8A-31E9-45A3-4AFDC7CE4DDE}"/>
              </a:ext>
            </a:extLst>
          </p:cNvPr>
          <p:cNvSpPr txBox="1"/>
          <p:nvPr/>
        </p:nvSpPr>
        <p:spPr>
          <a:xfrm>
            <a:off x="1575483" y="3314611"/>
            <a:ext cx="5410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/>
              <a:t>Nel 2021, circa 4000 migranti hanno protestato con un sit-in di fronte al quartier generale di UNHCR a Tripoli. </a:t>
            </a:r>
          </a:p>
          <a:p>
            <a:pPr algn="just"/>
            <a:endParaRPr lang="it-IT" sz="3200" dirty="0"/>
          </a:p>
          <a:p>
            <a:pPr algn="just"/>
            <a:r>
              <a:rPr lang="it-IT" sz="3200" dirty="0"/>
              <a:t>La protesta (pacifica) è durata oltre 100 giorni.</a:t>
            </a:r>
          </a:p>
          <a:p>
            <a:pPr algn="just"/>
            <a:endParaRPr lang="it-IT" sz="3200" dirty="0"/>
          </a:p>
          <a:p>
            <a:pPr algn="just"/>
            <a:r>
              <a:rPr lang="it-IT" sz="3200" dirty="0"/>
              <a:t>È finita meno pacificamente per mano delle milizie libiche.</a:t>
            </a:r>
          </a:p>
        </p:txBody>
      </p:sp>
      <p:pic>
        <p:nvPicPr>
          <p:cNvPr id="8196" name="Picture 4" descr="Refugees in Libya | human rights">
            <a:extLst>
              <a:ext uri="{FF2B5EF4-FFF2-40B4-BE49-F238E27FC236}">
                <a16:creationId xmlns:a16="http://schemas.microsoft.com/office/drawing/2014/main" id="{408F0267-CB45-1B61-F0F1-ED76BB656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6291" y="6591300"/>
            <a:ext cx="290512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82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01B7-CE1E-20E9-67ED-F8E06DD36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A98B39A-E3A5-F1D0-90AE-C0787F13585D}"/>
              </a:ext>
            </a:extLst>
          </p:cNvPr>
          <p:cNvSpPr txBox="1"/>
          <p:nvPr/>
        </p:nvSpPr>
        <p:spPr>
          <a:xfrm>
            <a:off x="1379470" y="1353860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I SUB-SAHARIANI..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352893E-8918-D58A-FD07-77ACE6892431}"/>
              </a:ext>
            </a:extLst>
          </p:cNvPr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866B9C0-5203-2EC4-4D05-17465EA3E909}"/>
              </a:ext>
            </a:extLst>
          </p:cNvPr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A5D27FE-4FAE-4706-766E-C754F18CF4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C556B19-99EC-6AC8-3BBA-DE42444B65B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AEF39822-E804-6FB0-808F-50B1FEAFFF74}"/>
              </a:ext>
            </a:extLst>
          </p:cNvPr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D16A409-62B1-1EE3-18FE-6857AFEBA67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EE896514-0163-C3A5-0A8C-A2273BB39B9D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37D5E987-ED81-36F2-8C64-9DE9CE6E2BBD}"/>
              </a:ext>
            </a:extLst>
          </p:cNvPr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10242" name="Picture 2" descr="Tunisia, EU scrutinized for treatment of African migrants">
            <a:extLst>
              <a:ext uri="{FF2B5EF4-FFF2-40B4-BE49-F238E27FC236}">
                <a16:creationId xmlns:a16="http://schemas.microsoft.com/office/drawing/2014/main" id="{39AB97AA-346E-3BE5-CA58-22FD085A7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-506" r="6701" b="4163"/>
          <a:stretch/>
        </p:blipFill>
        <p:spPr bwMode="auto">
          <a:xfrm>
            <a:off x="9144001" y="3547488"/>
            <a:ext cx="8839200" cy="568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Tunisia: African Migrants Intercepted at Sea, Expelled | Human Rights Watch">
            <a:extLst>
              <a:ext uri="{FF2B5EF4-FFF2-40B4-BE49-F238E27FC236}">
                <a16:creationId xmlns:a16="http://schemas.microsoft.com/office/drawing/2014/main" id="{9FC40AEF-2A99-86A4-FF35-0C07B9288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223" y="3577350"/>
            <a:ext cx="8045177" cy="568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8AA973-C606-B7C2-E88F-EC1E322AECDE}"/>
              </a:ext>
            </a:extLst>
          </p:cNvPr>
          <p:cNvSpPr txBox="1"/>
          <p:nvPr/>
        </p:nvSpPr>
        <p:spPr>
          <a:xfrm>
            <a:off x="210390" y="9674553"/>
            <a:ext cx="299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https://</a:t>
            </a:r>
            <a:r>
              <a:rPr lang="it-IT" i="1" dirty="0" err="1"/>
              <a:t>www.hrw.org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457319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03CFC-5BC5-3CCA-0178-CF2BB1B4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97B24A3-DED8-FBFB-C91B-E4F151302948}"/>
              </a:ext>
            </a:extLst>
          </p:cNvPr>
          <p:cNvSpPr txBox="1"/>
          <p:nvPr/>
        </p:nvSpPr>
        <p:spPr>
          <a:xfrm>
            <a:off x="1379470" y="1353860"/>
            <a:ext cx="15529061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6000" b="1" spc="300" dirty="0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MAURITANIA-CANARIE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E27A675-50C6-F1CC-C689-60726D02EE68}"/>
              </a:ext>
            </a:extLst>
          </p:cNvPr>
          <p:cNvSpPr txBox="1"/>
          <p:nvPr/>
        </p:nvSpPr>
        <p:spPr>
          <a:xfrm>
            <a:off x="1379470" y="2535495"/>
            <a:ext cx="15529061" cy="3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DA3C2B5-C394-72C2-F2A0-642763030457}"/>
              </a:ext>
            </a:extLst>
          </p:cNvPr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8CB9627-DA40-45FB-A339-4A60D01808E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7FE9519-D6F0-80AC-D32B-BB7C9291B1D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471C6E8-032E-A45E-8A4E-EA9110491B7C}"/>
              </a:ext>
            </a:extLst>
          </p:cNvPr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D80984B-CBF6-827F-F83E-05FF12A7E84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E205E4A0-5C94-0932-D762-5FDF23869F9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9" name="AutoShape 19">
            <a:extLst>
              <a:ext uri="{FF2B5EF4-FFF2-40B4-BE49-F238E27FC236}">
                <a16:creationId xmlns:a16="http://schemas.microsoft.com/office/drawing/2014/main" id="{C8305F45-F84D-AD40-A775-8404FEAB125B}"/>
              </a:ext>
            </a:extLst>
          </p:cNvPr>
          <p:cNvSpPr/>
          <p:nvPr/>
        </p:nvSpPr>
        <p:spPr>
          <a:xfrm flipH="1">
            <a:off x="1033463" y="0"/>
            <a:ext cx="0" cy="3334176"/>
          </a:xfrm>
          <a:prstGeom prst="line">
            <a:avLst/>
          </a:prstGeom>
          <a:ln w="57150" cap="flat">
            <a:solidFill>
              <a:srgbClr val="4E6E81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5122" name="Picture 2" descr="Mauritania, deseosa de contar con el conocimiento en logística portuaria  del Archipiélago">
            <a:extLst>
              <a:ext uri="{FF2B5EF4-FFF2-40B4-BE49-F238E27FC236}">
                <a16:creationId xmlns:a16="http://schemas.microsoft.com/office/drawing/2014/main" id="{4FFD3AF6-B315-B771-3A4C-A46AFA83A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849" y="3695700"/>
            <a:ext cx="8535461" cy="480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8A444EE-4ECB-1205-5074-7EB8C9444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22"/>
          <a:stretch/>
        </p:blipFill>
        <p:spPr>
          <a:xfrm>
            <a:off x="1410362" y="7547682"/>
            <a:ext cx="7772400" cy="2559209"/>
          </a:xfrm>
          <a:prstGeom prst="rect">
            <a:avLst/>
          </a:prstGeom>
        </p:spPr>
      </p:pic>
      <p:pic>
        <p:nvPicPr>
          <p:cNvPr id="11" name="Immagine 10" descr="Immagine che contiene testo, software, Software multimediale, Icona del computer&#10;&#10;Descrizione generata automaticamente">
            <a:extLst>
              <a:ext uri="{FF2B5EF4-FFF2-40B4-BE49-F238E27FC236}">
                <a16:creationId xmlns:a16="http://schemas.microsoft.com/office/drawing/2014/main" id="{21C4C1C2-1F81-5F78-1A3E-E5A2E80E14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3" t="12387" r="31971" b="15560"/>
          <a:stretch/>
        </p:blipFill>
        <p:spPr>
          <a:xfrm>
            <a:off x="1653557" y="2355224"/>
            <a:ext cx="7086593" cy="5143500"/>
          </a:xfrm>
          <a:prstGeom prst="rect">
            <a:avLst/>
          </a:prstGeom>
        </p:spPr>
      </p:pic>
      <p:pic>
        <p:nvPicPr>
          <p:cNvPr id="3" name="Immagine 2" descr="Immagine che contiene testo, schermata, linea, Carattere&#10;&#10;Descrizione generata automaticamente">
            <a:extLst>
              <a:ext uri="{FF2B5EF4-FFF2-40B4-BE49-F238E27FC236}">
                <a16:creationId xmlns:a16="http://schemas.microsoft.com/office/drawing/2014/main" id="{9129AD1E-1829-00A7-A4C6-D60294176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100" y="2396902"/>
            <a:ext cx="9332362" cy="698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B0D6D57-476F-9EE1-0304-37EFC4A5D94A}"/>
              </a:ext>
            </a:extLst>
          </p:cNvPr>
          <p:cNvSpPr txBox="1"/>
          <p:nvPr/>
        </p:nvSpPr>
        <p:spPr>
          <a:xfrm>
            <a:off x="1061484" y="1278105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ea typeface="Circe Bold"/>
                <a:cs typeface="Circe Bold"/>
                <a:sym typeface="Circe Bold"/>
              </a:rPr>
              <a:t>Il Progetto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EB85D6-A081-6EA8-3246-8C8BD1D3A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C16763F8-28B9-07F5-06EC-07F7D404A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0" y="8572500"/>
            <a:ext cx="3657600" cy="227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FF81BBC-4EA0-C003-BD3D-1347AF8469FC}"/>
              </a:ext>
            </a:extLst>
          </p:cNvPr>
          <p:cNvSpPr txBox="1"/>
          <p:nvPr/>
        </p:nvSpPr>
        <p:spPr>
          <a:xfrm>
            <a:off x="668594" y="3074493"/>
            <a:ext cx="16535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a typeface="Circe Bold"/>
                <a:cs typeface="Circe Bold"/>
                <a:sym typeface="Circe Bold"/>
              </a:rPr>
              <a:t>PASSIM “</a:t>
            </a:r>
            <a:r>
              <a:rPr lang="en-US" sz="3600" b="1" dirty="0" err="1">
                <a:ea typeface="Circe Bold"/>
                <a:cs typeface="Circe Bold"/>
                <a:sym typeface="Circe Bold"/>
              </a:rPr>
              <a:t>Primissima</a:t>
            </a:r>
            <a:r>
              <a:rPr lang="en-US" sz="3600" b="1" dirty="0">
                <a:ea typeface="Circe Bold"/>
                <a:cs typeface="Circe Bold"/>
                <a:sym typeface="Circe Bold"/>
              </a:rPr>
              <a:t> </a:t>
            </a:r>
            <a:r>
              <a:rPr lang="en-US" sz="3600" b="1" dirty="0" err="1">
                <a:ea typeface="Circe Bold"/>
                <a:cs typeface="Circe Bold"/>
                <a:sym typeface="Circe Bold"/>
              </a:rPr>
              <a:t>assistenza</a:t>
            </a:r>
            <a:r>
              <a:rPr lang="en-US" sz="3600" b="1" dirty="0">
                <a:ea typeface="Circe Bold"/>
                <a:cs typeface="Circe Bold"/>
                <a:sym typeface="Circe Bold"/>
              </a:rPr>
              <a:t> sanitaria </a:t>
            </a:r>
            <a:r>
              <a:rPr lang="en-US" sz="3600" b="1" dirty="0" err="1">
                <a:ea typeface="Circe Bold"/>
                <a:cs typeface="Circe Bold"/>
                <a:sym typeface="Circe Bold"/>
              </a:rPr>
              <a:t>nelle</a:t>
            </a:r>
            <a:r>
              <a:rPr lang="en-US" sz="3600" b="1" dirty="0">
                <a:ea typeface="Circe Bold"/>
                <a:cs typeface="Circe Bold"/>
                <a:sym typeface="Circe Bold"/>
              </a:rPr>
              <a:t> </a:t>
            </a:r>
            <a:r>
              <a:rPr lang="en-US" sz="3600" b="1" dirty="0" err="1">
                <a:ea typeface="Circe Bold"/>
                <a:cs typeface="Circe Bold"/>
                <a:sym typeface="Circe Bold"/>
              </a:rPr>
              <a:t>operazioni</a:t>
            </a:r>
            <a:r>
              <a:rPr lang="en-US" sz="3600" b="1" dirty="0">
                <a:ea typeface="Circe Bold"/>
                <a:cs typeface="Circe Bold"/>
                <a:sym typeface="Circe Bold"/>
              </a:rPr>
              <a:t> di </a:t>
            </a:r>
            <a:r>
              <a:rPr lang="en-US" sz="3600" b="1" dirty="0" err="1">
                <a:ea typeface="Circe Bold"/>
                <a:cs typeface="Circe Bold"/>
                <a:sym typeface="Circe Bold"/>
              </a:rPr>
              <a:t>soccorso</a:t>
            </a:r>
            <a:r>
              <a:rPr lang="en-US" sz="3600" b="1" dirty="0">
                <a:ea typeface="Circe Bold"/>
                <a:cs typeface="Circe Bold"/>
                <a:sym typeface="Circe Bold"/>
              </a:rPr>
              <a:t> in mare” 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ea typeface="Circe Bold"/>
              <a:cs typeface="Circe Bold"/>
              <a:sym typeface="Circe Bold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it-IT" sz="3600" b="0" i="0" u="none" strike="noStrike" dirty="0">
                <a:solidFill>
                  <a:srgbClr val="000000"/>
                </a:solidFill>
                <a:effectLst/>
              </a:rPr>
              <a:t>Progetto nato nel 2021 che vede il Ministero della Salute partner attivo del Corpo delle Capitanerie di Porto-Guardia Costiera di Lampedusa, Catania e Messina per le attività di sorveglianza sanitaria di frontiera (</a:t>
            </a:r>
            <a:r>
              <a:rPr lang="it-IT" sz="3600" b="0" i="0" u="none" strike="noStrike" dirty="0" err="1">
                <a:solidFill>
                  <a:srgbClr val="000000"/>
                </a:solidFill>
                <a:effectLst/>
              </a:rPr>
              <a:t>border</a:t>
            </a:r>
            <a:r>
              <a:rPr lang="it-IT" sz="3600" dirty="0">
                <a:solidFill>
                  <a:srgbClr val="000000"/>
                </a:solidFill>
              </a:rPr>
              <a:t> </a:t>
            </a:r>
            <a:r>
              <a:rPr lang="it-IT" sz="3600" b="0" i="0" u="none" strike="noStrike" dirty="0" err="1">
                <a:solidFill>
                  <a:srgbClr val="000000"/>
                </a:solidFill>
                <a:effectLst/>
              </a:rPr>
              <a:t>surveillance</a:t>
            </a:r>
            <a:r>
              <a:rPr lang="it-IT" sz="3600" b="0" i="0" u="none" strike="noStrike" dirty="0">
                <a:solidFill>
                  <a:srgbClr val="000000"/>
                </a:solidFill>
                <a:effectLst/>
              </a:rPr>
              <a:t>) attraverso il proprio personale sanitario in servizio presso l’</a:t>
            </a:r>
            <a:r>
              <a:rPr lang="it-IT" sz="3600" b="1" i="0" u="none" strike="noStrike" dirty="0">
                <a:solidFill>
                  <a:srgbClr val="000000"/>
                </a:solidFill>
                <a:effectLst/>
              </a:rPr>
              <a:t>USMAF </a:t>
            </a:r>
            <a:r>
              <a:rPr lang="it-IT" sz="3600" b="0" i="0" u="none" strike="noStrike" dirty="0">
                <a:solidFill>
                  <a:srgbClr val="000000"/>
                </a:solidFill>
                <a:effectLst/>
              </a:rPr>
              <a:t>(</a:t>
            </a:r>
            <a:r>
              <a:rPr lang="it-IT" sz="3600" b="1" i="0" u="none" strike="noStrike" dirty="0">
                <a:solidFill>
                  <a:srgbClr val="000000"/>
                </a:solidFill>
                <a:effectLst/>
              </a:rPr>
              <a:t>Ufficio di sanità marittima, aerea e di frontiera</a:t>
            </a:r>
            <a:r>
              <a:rPr lang="it-IT" sz="3600" b="0" i="0" u="none" strike="noStrike" dirty="0">
                <a:solidFill>
                  <a:srgbClr val="000000"/>
                </a:solidFill>
                <a:effectLst/>
              </a:rPr>
              <a:t>) nelle fasi di primo soccorso.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it-IT" sz="3600" dirty="0">
              <a:solidFill>
                <a:srgbClr val="000000"/>
              </a:solidFill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it-IT" sz="3600" b="0" i="0" u="none" strike="noStrike" dirty="0">
                <a:solidFill>
                  <a:srgbClr val="000000"/>
                </a:solidFill>
                <a:effectLst/>
              </a:rPr>
              <a:t>A partire giugno 2022 </a:t>
            </a:r>
            <a:r>
              <a:rPr lang="it-IT" sz="3600" b="1" i="0" u="none" strike="noStrike" dirty="0">
                <a:solidFill>
                  <a:srgbClr val="000000"/>
                </a:solidFill>
                <a:effectLst/>
              </a:rPr>
              <a:t>USMAF SANS Sicilia (sede Lampedusa) </a:t>
            </a:r>
            <a:r>
              <a:rPr lang="it-IT" sz="3600" b="0" i="0" u="none" strike="noStrike" dirty="0">
                <a:solidFill>
                  <a:srgbClr val="000000"/>
                </a:solidFill>
                <a:effectLst/>
              </a:rPr>
              <a:t>è stata inserita nella rete formativa come struttura complementare della Scuola di Specializzazione in Malattie Infettive e Tropicali, Università degli studi di Bari «Aldo Moro».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511091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886696"/>
            <a:ext cx="18288000" cy="6400304"/>
            <a:chOff x="0" y="0"/>
            <a:chExt cx="4816593" cy="16856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685677"/>
            </a:xfrm>
            <a:custGeom>
              <a:avLst/>
              <a:gdLst/>
              <a:ahLst/>
              <a:cxnLst/>
              <a:rect l="l" t="t" r="r" b="b"/>
              <a:pathLst>
                <a:path w="4816592" h="1685677">
                  <a:moveTo>
                    <a:pt x="0" y="0"/>
                  </a:moveTo>
                  <a:lnTo>
                    <a:pt x="4816592" y="0"/>
                  </a:lnTo>
                  <a:lnTo>
                    <a:pt x="4816592" y="1685677"/>
                  </a:lnTo>
                  <a:lnTo>
                    <a:pt x="0" y="1685677"/>
                  </a:ln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733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31776" y="4364332"/>
            <a:ext cx="16624447" cy="51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</a:pPr>
            <a:r>
              <a:rPr lang="en-US" sz="2999" b="1" spc="299" dirty="0">
                <a:solidFill>
                  <a:srgbClr val="000000"/>
                </a:solidFill>
                <a:latin typeface="Heebo Bold"/>
                <a:ea typeface="Heebo Bold"/>
                <a:cs typeface="Heebo Bold"/>
                <a:sym typeface="Heebo Bold"/>
              </a:rPr>
              <a:t>GLI ATTORI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8281" y="981037"/>
            <a:ext cx="8877943" cy="51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</a:pPr>
            <a:r>
              <a:rPr lang="en-US" sz="2999" b="1" spc="299" dirty="0">
                <a:solidFill>
                  <a:srgbClr val="000000"/>
                </a:solidFill>
                <a:latin typeface="Heebo Bold"/>
                <a:ea typeface="Heebo Bold"/>
                <a:cs typeface="Heebo Bold"/>
                <a:sym typeface="Heebo Bold"/>
              </a:rPr>
              <a:t>SONO COINVOLTE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1776" y="866775"/>
            <a:ext cx="7144921" cy="207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CHI LAVORA A LAMPEDUSA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578281" y="1390613"/>
            <a:ext cx="9126433" cy="2316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69" lvl="1" indent="-248284" algn="l">
              <a:lnSpc>
                <a:spcPts val="3679"/>
              </a:lnSpc>
              <a:buFont typeface="Arial"/>
              <a:buChar char="•"/>
            </a:pP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Forze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dell’ordine</a:t>
            </a:r>
            <a:endParaRPr lang="en-US" sz="2299" spc="229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96569" lvl="1" indent="-248284" algn="l">
              <a:lnSpc>
                <a:spcPts val="3679"/>
              </a:lnSpc>
              <a:buFont typeface="Arial"/>
              <a:buChar char="•"/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NGOs</a:t>
            </a:r>
          </a:p>
          <a:p>
            <a:pPr marL="496569" lvl="1" indent="-248284" algn="l">
              <a:lnSpc>
                <a:spcPts val="3679"/>
              </a:lnSpc>
              <a:buFont typeface="Arial"/>
              <a:buChar char="•"/>
            </a:pP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Volontari</a:t>
            </a:r>
            <a:endParaRPr lang="en-US" sz="2299" spc="229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96569" lvl="1" indent="-248284" algn="l">
              <a:lnSpc>
                <a:spcPts val="3679"/>
              </a:lnSpc>
              <a:buFont typeface="Arial"/>
              <a:buChar char="•"/>
            </a:pP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Croce Rossa Italia</a:t>
            </a:r>
          </a:p>
          <a:p>
            <a:pPr marL="496569" lvl="1" indent="-248284" algn="l">
              <a:lnSpc>
                <a:spcPts val="3679"/>
              </a:lnSpc>
              <a:buFont typeface="Arial"/>
              <a:buChar char="•"/>
            </a:pP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Operatori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sanitari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(USMAF-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Ministero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della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Salute, ASP)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83287" y="9258300"/>
            <a:ext cx="248490" cy="24849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7456224" y="789698"/>
            <a:ext cx="248490" cy="24849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1266" name="Picture 2" descr="Guardia Costiera - YouTube">
            <a:extLst>
              <a:ext uri="{FF2B5EF4-FFF2-40B4-BE49-F238E27FC236}">
                <a16:creationId xmlns:a16="http://schemas.microsoft.com/office/drawing/2014/main" id="{BF0819F4-153E-6E62-4071-AFF5217C3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87" y="5055279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iaperte 263 posizioni presso l'Agenzia Frontex scadenza delle domande 22  febbraio 2021">
            <a:extLst>
              <a:ext uri="{FF2B5EF4-FFF2-40B4-BE49-F238E27FC236}">
                <a16:creationId xmlns:a16="http://schemas.microsoft.com/office/drawing/2014/main" id="{1B9FFA1F-6457-2825-EDFD-5DD52554E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7" b="21962"/>
          <a:stretch/>
        </p:blipFill>
        <p:spPr bwMode="auto">
          <a:xfrm>
            <a:off x="11989461" y="5466068"/>
            <a:ext cx="1014936" cy="36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10 aprile 2017: celebrazione del 165° anniversario della Fondazione della Polizia  di Stato - Questura di Alessandria | Polizia di Stato">
            <a:extLst>
              <a:ext uri="{FF2B5EF4-FFF2-40B4-BE49-F238E27FC236}">
                <a16:creationId xmlns:a16="http://schemas.microsoft.com/office/drawing/2014/main" id="{502E8690-E11D-7E09-4DA0-16CEDF3A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074" y="5051930"/>
            <a:ext cx="2025650" cy="202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ISOM Corpo Italiano di Soccorso dell'Ordine di Malta">
            <a:extLst>
              <a:ext uri="{FF2B5EF4-FFF2-40B4-BE49-F238E27FC236}">
                <a16:creationId xmlns:a16="http://schemas.microsoft.com/office/drawing/2014/main" id="{9B285F49-338F-2137-69F0-59E5C7C92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695" y="5158458"/>
            <a:ext cx="3810000" cy="181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ASP Palermo logo, Vector Logo of ASP Palermo brand free download (eps, ai,  png, cdr) formats">
            <a:extLst>
              <a:ext uri="{FF2B5EF4-FFF2-40B4-BE49-F238E27FC236}">
                <a16:creationId xmlns:a16="http://schemas.microsoft.com/office/drawing/2014/main" id="{AAC0C936-9744-508D-178C-4CC72D351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029" y="4956173"/>
            <a:ext cx="2293711" cy="229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>
            <a:extLst>
              <a:ext uri="{FF2B5EF4-FFF2-40B4-BE49-F238E27FC236}">
                <a16:creationId xmlns:a16="http://schemas.microsoft.com/office/drawing/2014/main" id="{F0D9368C-74B0-AA87-C552-FF96584B9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79" y="6942990"/>
            <a:ext cx="4204343" cy="297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4" name="Picture 20">
            <a:extLst>
              <a:ext uri="{FF2B5EF4-FFF2-40B4-BE49-F238E27FC236}">
                <a16:creationId xmlns:a16="http://schemas.microsoft.com/office/drawing/2014/main" id="{AC2A1335-E6FC-152A-0234-ED9B61EF5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2219" y="4917831"/>
            <a:ext cx="4609583" cy="135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0" name="Picture 26">
            <a:extLst>
              <a:ext uri="{FF2B5EF4-FFF2-40B4-BE49-F238E27FC236}">
                <a16:creationId xmlns:a16="http://schemas.microsoft.com/office/drawing/2014/main" id="{DC5B6F77-394E-BB72-ADF6-9985F593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0890" y="8617485"/>
            <a:ext cx="4432240" cy="12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2" name="Picture 28" descr="GUARDIA di FINANZA - Rete di Monitoraggio | Il Mio Cibo">
            <a:extLst>
              <a:ext uri="{FF2B5EF4-FFF2-40B4-BE49-F238E27FC236}">
                <a16:creationId xmlns:a16="http://schemas.microsoft.com/office/drawing/2014/main" id="{583C6EFA-5B68-2969-AAB9-97938B510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7600" y="6207554"/>
            <a:ext cx="4404204" cy="218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6" name="Picture 32">
            <a:extLst>
              <a:ext uri="{FF2B5EF4-FFF2-40B4-BE49-F238E27FC236}">
                <a16:creationId xmlns:a16="http://schemas.microsoft.com/office/drawing/2014/main" id="{50FC6E50-F8A8-6285-8C50-9802F29FB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7376951"/>
            <a:ext cx="4485798" cy="109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8" name="Picture 34" descr="Mediterranean Hope - Alma Travel | Agenzia di viaggi a Roma dal 1972">
            <a:extLst>
              <a:ext uri="{FF2B5EF4-FFF2-40B4-BE49-F238E27FC236}">
                <a16:creationId xmlns:a16="http://schemas.microsoft.com/office/drawing/2014/main" id="{D51896AB-30AC-91C0-ACBE-A708959B8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50" y="7552706"/>
            <a:ext cx="3006725" cy="300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0" name="Picture 36">
            <a:extLst>
              <a:ext uri="{FF2B5EF4-FFF2-40B4-BE49-F238E27FC236}">
                <a16:creationId xmlns:a16="http://schemas.microsoft.com/office/drawing/2014/main" id="{5843E586-08D5-4B18-7ACE-A4112BC12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757" y="7551387"/>
            <a:ext cx="2423235" cy="242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10" name="Picture 46" descr="Logo dell'Organizzazione Internazionale per le Migrazioni">
            <a:extLst>
              <a:ext uri="{FF2B5EF4-FFF2-40B4-BE49-F238E27FC236}">
                <a16:creationId xmlns:a16="http://schemas.microsoft.com/office/drawing/2014/main" id="{3824F4BA-1228-3700-0CE5-7D3254913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985" y="7577688"/>
            <a:ext cx="2230869" cy="240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06369" cy="10287000"/>
            <a:chOff x="0" y="0"/>
            <a:chExt cx="179262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92624" cy="2709333"/>
            </a:xfrm>
            <a:custGeom>
              <a:avLst/>
              <a:gdLst/>
              <a:ahLst/>
              <a:cxnLst/>
              <a:rect l="l" t="t" r="r" b="b"/>
              <a:pathLst>
                <a:path w="1792624" h="2709333">
                  <a:moveTo>
                    <a:pt x="0" y="0"/>
                  </a:moveTo>
                  <a:lnTo>
                    <a:pt x="1792624" y="0"/>
                  </a:lnTo>
                  <a:lnTo>
                    <a:pt x="179262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792624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759618" y="866775"/>
            <a:ext cx="8499682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LE TAPPE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59618" y="3107911"/>
            <a:ext cx="8499682" cy="258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60"/>
              </a:lnSpc>
            </a:pP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Attraverso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regolari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monitoraggi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quotidiani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delle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vedette di Guardia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Costiera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, Guardia di Finanza, Frontex e NGO.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Prendono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piede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velivoli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leggeri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e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droni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nel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perlustramento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delle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acque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3360"/>
              </a:lnSpc>
            </a:pP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A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bordo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il CISOM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provvede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alle prime cure e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alla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segnalazione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casi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urgenti</a:t>
            </a:r>
            <a:endParaRPr lang="en-US" sz="2800" spc="210" dirty="0">
              <a:solidFill>
                <a:srgbClr val="000000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59618" y="6765548"/>
            <a:ext cx="8499682" cy="1729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60"/>
              </a:lnSpc>
            </a:pP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Tutti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gli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“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attori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”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vengono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avvertiti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dell’arrivo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delle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unità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navali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e del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numero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migranti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presenti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a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bordo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, con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segnalazione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eventuali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casi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interesse.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59618" y="2644327"/>
            <a:ext cx="8499682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800" b="1" spc="249" dirty="0">
                <a:solidFill>
                  <a:srgbClr val="4E6E81"/>
                </a:solidFill>
                <a:ea typeface="Heebo Bold"/>
                <a:cs typeface="Heebo Bold"/>
                <a:sym typeface="Heebo Bold"/>
              </a:rPr>
              <a:t>AVVISTAMENTO BARCONE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59618" y="6301964"/>
            <a:ext cx="8499682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800" b="1" spc="249" dirty="0">
                <a:solidFill>
                  <a:srgbClr val="4E6E81"/>
                </a:solidFill>
                <a:ea typeface="Heebo Bold"/>
                <a:cs typeface="Heebo Bold"/>
                <a:sym typeface="Heebo Bold"/>
              </a:rPr>
              <a:t>ALLERTA E ATTRACCO IN MOLO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80210" y="780210"/>
            <a:ext cx="248490" cy="24849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2290" name="Picture 2">
            <a:extLst>
              <a:ext uri="{FF2B5EF4-FFF2-40B4-BE49-F238E27FC236}">
                <a16:creationId xmlns:a16="http://schemas.microsoft.com/office/drawing/2014/main" id="{11030909-49B2-AA74-74E6-3CA0411D0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1" y="1404900"/>
            <a:ext cx="6134068" cy="817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D273AB5D-7DC8-15F5-8B84-D35C1FA8F54E}"/>
              </a:ext>
            </a:extLst>
          </p:cNvPr>
          <p:cNvSpPr/>
          <p:nvPr/>
        </p:nvSpPr>
        <p:spPr>
          <a:xfrm rot="1988441">
            <a:off x="4343400" y="5005313"/>
            <a:ext cx="533400" cy="13818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3961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CDD7A-3AD4-18A2-4A94-154407CBB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5B7FA5D-F0B1-FE17-3916-DF63370D1862}"/>
              </a:ext>
            </a:extLst>
          </p:cNvPr>
          <p:cNvGrpSpPr/>
          <p:nvPr/>
        </p:nvGrpSpPr>
        <p:grpSpPr>
          <a:xfrm>
            <a:off x="0" y="0"/>
            <a:ext cx="6806369" cy="10287000"/>
            <a:chOff x="0" y="0"/>
            <a:chExt cx="1792624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0D25CC7-33F5-FD56-E4F1-86780D0F5517}"/>
                </a:ext>
              </a:extLst>
            </p:cNvPr>
            <p:cNvSpPr/>
            <p:nvPr/>
          </p:nvSpPr>
          <p:spPr>
            <a:xfrm>
              <a:off x="0" y="0"/>
              <a:ext cx="1792624" cy="2709333"/>
            </a:xfrm>
            <a:custGeom>
              <a:avLst/>
              <a:gdLst/>
              <a:ahLst/>
              <a:cxnLst/>
              <a:rect l="l" t="t" r="r" b="b"/>
              <a:pathLst>
                <a:path w="1792624" h="2709333">
                  <a:moveTo>
                    <a:pt x="0" y="0"/>
                  </a:moveTo>
                  <a:lnTo>
                    <a:pt x="1792624" y="0"/>
                  </a:lnTo>
                  <a:lnTo>
                    <a:pt x="179262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2082F2-EF1A-A057-7FDE-922FCCA09D0C}"/>
                </a:ext>
              </a:extLst>
            </p:cNvPr>
            <p:cNvSpPr txBox="1"/>
            <p:nvPr/>
          </p:nvSpPr>
          <p:spPr>
            <a:xfrm>
              <a:off x="0" y="-47625"/>
              <a:ext cx="1792624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8BEC8A63-DF04-E52B-6879-8325A440722C}"/>
              </a:ext>
            </a:extLst>
          </p:cNvPr>
          <p:cNvSpPr txBox="1"/>
          <p:nvPr/>
        </p:nvSpPr>
        <p:spPr>
          <a:xfrm>
            <a:off x="8759618" y="866775"/>
            <a:ext cx="8499682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LE TAPPE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B162271-5396-93BD-1BA0-659DC7D35CEF}"/>
              </a:ext>
            </a:extLst>
          </p:cNvPr>
          <p:cNvSpPr txBox="1"/>
          <p:nvPr/>
        </p:nvSpPr>
        <p:spPr>
          <a:xfrm>
            <a:off x="8759618" y="2583963"/>
            <a:ext cx="8499682" cy="260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60"/>
              </a:lnSpc>
            </a:pP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Ad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attenderli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,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c’è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il medico USMAF (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nella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figura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un medico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della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clinica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Malattie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Infettive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Bari) ad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autorizzare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lo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sbarco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da un punto di vista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sanitario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3360"/>
              </a:lnSpc>
            </a:pP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Una volta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autorizzato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anche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dalla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PdS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, lo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sbarco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può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essere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effettuato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D8CFDC1-92BD-5287-78A9-9870BCFA719C}"/>
              </a:ext>
            </a:extLst>
          </p:cNvPr>
          <p:cNvSpPr txBox="1"/>
          <p:nvPr/>
        </p:nvSpPr>
        <p:spPr>
          <a:xfrm>
            <a:off x="8759618" y="6241600"/>
            <a:ext cx="8499682" cy="347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60"/>
              </a:lnSpc>
            </a:pP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Il medico USMAF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procede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al triage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sanitario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migrant,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segnalando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ai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medici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ASP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eventuali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casi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che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richiedono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assistenza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b="1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urgente</a:t>
            </a:r>
            <a:r>
              <a:rPr lang="en-US" sz="2800" b="1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(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presso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PTE Lampedusa o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elisoccorso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con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trasporto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a Ospedale di I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livello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).</a:t>
            </a:r>
          </a:p>
          <a:p>
            <a:pPr marL="0" lvl="0" indent="0" algn="just">
              <a:lnSpc>
                <a:spcPts val="3360"/>
              </a:lnSpc>
            </a:pPr>
            <a:r>
              <a:rPr lang="en-US" sz="2800" b="1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Segnalazioni</a:t>
            </a:r>
            <a:r>
              <a:rPr lang="en-US" sz="2800" b="1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di </a:t>
            </a:r>
            <a:r>
              <a:rPr lang="en-US" sz="2800" b="1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casi</a:t>
            </a:r>
            <a:r>
              <a:rPr lang="en-US" sz="2800" b="1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non </a:t>
            </a:r>
            <a:r>
              <a:rPr lang="en-US" sz="2800" b="1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urgenti</a:t>
            </a:r>
            <a:r>
              <a:rPr lang="en-US" sz="2800" b="1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vengono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effettuate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per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agevolare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la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gestione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c/o Hotspot </a:t>
            </a:r>
            <a:r>
              <a:rPr lang="en-US" sz="2800" spc="210" dirty="0" err="1">
                <a:solidFill>
                  <a:srgbClr val="000000"/>
                </a:solidFill>
                <a:ea typeface="Lato"/>
                <a:cs typeface="Lato"/>
                <a:sym typeface="Lato"/>
              </a:rPr>
              <a:t>della</a:t>
            </a:r>
            <a:r>
              <a:rPr lang="en-US" sz="2800" spc="210" dirty="0">
                <a:solidFill>
                  <a:srgbClr val="000000"/>
                </a:solidFill>
                <a:ea typeface="Lato"/>
                <a:cs typeface="Lato"/>
                <a:sym typeface="Lato"/>
              </a:rPr>
              <a:t> CRI.</a:t>
            </a:r>
            <a:endParaRPr lang="en-US" sz="2800" b="1" spc="210" dirty="0">
              <a:solidFill>
                <a:srgbClr val="000000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516B5A3-09E6-ABF2-C9A5-92AD3EC03113}"/>
              </a:ext>
            </a:extLst>
          </p:cNvPr>
          <p:cNvSpPr txBox="1"/>
          <p:nvPr/>
        </p:nvSpPr>
        <p:spPr>
          <a:xfrm>
            <a:off x="8759618" y="2120379"/>
            <a:ext cx="8499682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800" b="1" spc="249" dirty="0">
                <a:solidFill>
                  <a:srgbClr val="4E6E81"/>
                </a:solidFill>
                <a:ea typeface="Heebo Bold"/>
                <a:cs typeface="Heebo Bold"/>
                <a:sym typeface="Heebo Bold"/>
              </a:rPr>
              <a:t>L’ARRIVO AL MOLO FAVALORO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94BF605-107E-D9A8-AF48-CD13C3CFA0F2}"/>
              </a:ext>
            </a:extLst>
          </p:cNvPr>
          <p:cNvSpPr txBox="1"/>
          <p:nvPr/>
        </p:nvSpPr>
        <p:spPr>
          <a:xfrm>
            <a:off x="8759618" y="5778016"/>
            <a:ext cx="8499682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en-US" sz="2800" b="1" spc="249" dirty="0">
                <a:solidFill>
                  <a:srgbClr val="4E6E81"/>
                </a:solidFill>
                <a:ea typeface="Heebo Bold"/>
                <a:cs typeface="Heebo Bold"/>
                <a:sym typeface="Heebo Bold"/>
              </a:rPr>
              <a:t>TRIAGE SANITARIO</a:t>
            </a: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EC9C21B9-4EF8-1EE6-DB04-C243601E5B1C}"/>
              </a:ext>
            </a:extLst>
          </p:cNvPr>
          <p:cNvGrpSpPr/>
          <p:nvPr/>
        </p:nvGrpSpPr>
        <p:grpSpPr>
          <a:xfrm>
            <a:off x="780210" y="780210"/>
            <a:ext cx="248490" cy="248490"/>
            <a:chOff x="0" y="0"/>
            <a:chExt cx="8128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EA8F6DD-8641-59C8-CB7E-3BBBFF5EF4E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942E20FA-FC78-38F5-CD51-8336E313B92D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5" name="Picture 44">
            <a:extLst>
              <a:ext uri="{FF2B5EF4-FFF2-40B4-BE49-F238E27FC236}">
                <a16:creationId xmlns:a16="http://schemas.microsoft.com/office/drawing/2014/main" id="{73B462DA-C903-7C33-0054-46859106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07" y="666241"/>
            <a:ext cx="2205835" cy="240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F93A30E0-E9FA-B842-1432-669F6ABD1F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9" r="14351" b="38657"/>
          <a:stretch/>
        </p:blipFill>
        <p:spPr bwMode="auto">
          <a:xfrm>
            <a:off x="2667000" y="419100"/>
            <a:ext cx="4139370" cy="240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magine 18" descr="Immagine che contiene aria aperta, nuvola, cielo, acqua&#10;&#10;Descrizione generata automaticamente">
            <a:extLst>
              <a:ext uri="{FF2B5EF4-FFF2-40B4-BE49-F238E27FC236}">
                <a16:creationId xmlns:a16="http://schemas.microsoft.com/office/drawing/2014/main" id="{35EBEF3E-D5BF-2DA5-8923-8DF37E38DF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5399" y="4000368"/>
            <a:ext cx="6812212" cy="510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69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307CB-CED5-3D52-14FD-8C839E8FB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62D3BD-42B4-A590-74F7-EF8B1C6BF817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189D097-39D9-65E5-9498-F4F2F8954056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869D70C-85C8-D815-6E7C-22CEF3979158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66DDCEA-BFE0-9ADB-DE61-4487198E4BAE}"/>
              </a:ext>
            </a:extLst>
          </p:cNvPr>
          <p:cNvSpPr txBox="1"/>
          <p:nvPr/>
        </p:nvSpPr>
        <p:spPr>
          <a:xfrm>
            <a:off x="1061484" y="1278105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Compiti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del medico USMAF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9676D4-F834-A2BF-E832-9BE66B4A6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10ABB965-7180-63AC-2C10-9FB60A5DF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0" y="8572500"/>
            <a:ext cx="3657600" cy="227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D12DBA-E0A5-C163-3204-27402464C5CB}"/>
              </a:ext>
            </a:extLst>
          </p:cNvPr>
          <p:cNvSpPr txBox="1">
            <a:spLocks/>
          </p:cNvSpPr>
          <p:nvPr/>
        </p:nvSpPr>
        <p:spPr>
          <a:xfrm>
            <a:off x="8723325" y="3564113"/>
            <a:ext cx="9223350" cy="4980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it-IT" sz="2800" b="0" i="0" u="none" strike="noStrike" dirty="0">
                <a:effectLst/>
              </a:rPr>
              <a:t>Il medico USMAF si trova sul molo nel momento in cui i migranti giungono con barche di salvataggio e ne autorizza lo sbarco a terra; interviene anche in qualsiasi punto della costa nel caso in cui i migranti raggiungano l’isola autonomamente via mare.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it-IT" sz="1400" i="0" u="none" strike="noStrike" dirty="0"/>
          </a:p>
          <a:p>
            <a:pPr marL="914400" indent="-9144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800" b="0" i="0" u="none" strike="noStrike" dirty="0">
                <a:solidFill>
                  <a:srgbClr val="0C0C0C"/>
                </a:solidFill>
                <a:effectLst/>
              </a:rPr>
              <a:t>Triage sanitario </a:t>
            </a:r>
          </a:p>
          <a:p>
            <a:pPr marL="914400" indent="-9144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800" b="0" i="0" u="none" strike="noStrike" dirty="0">
                <a:solidFill>
                  <a:srgbClr val="0C0C0C"/>
                </a:solidFill>
                <a:effectLst/>
              </a:rPr>
              <a:t>Screening infettivologico</a:t>
            </a:r>
          </a:p>
          <a:p>
            <a:pPr marL="914400" indent="-9144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800" b="0" i="0" u="none" strike="noStrike" dirty="0">
                <a:solidFill>
                  <a:srgbClr val="0C0C0C"/>
                </a:solidFill>
                <a:effectLst/>
              </a:rPr>
              <a:t>Assistenza allo sbarco</a:t>
            </a:r>
          </a:p>
          <a:p>
            <a:pPr marL="914400" indent="-9144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800" b="0" i="0" u="none" strike="noStrike" dirty="0">
                <a:solidFill>
                  <a:srgbClr val="0C0C0C"/>
                </a:solidFill>
                <a:effectLst/>
              </a:rPr>
              <a:t>Report giornaliero degli sbarchi</a:t>
            </a:r>
            <a:endParaRPr lang="it-IT" sz="1200" b="0" i="0" u="none" strike="noStrike" dirty="0">
              <a:solidFill>
                <a:srgbClr val="0C0C0C"/>
              </a:solidFill>
              <a:effectLst/>
            </a:endParaRPr>
          </a:p>
        </p:txBody>
      </p:sp>
      <p:pic>
        <p:nvPicPr>
          <p:cNvPr id="3074" name="Picture 2" descr="Immagine che contiene aria aperta, vestiti, persona, uomo&#10;&#10;Descrizione generata automaticamente">
            <a:extLst>
              <a:ext uri="{FF2B5EF4-FFF2-40B4-BE49-F238E27FC236}">
                <a16:creationId xmlns:a16="http://schemas.microsoft.com/office/drawing/2014/main" id="{B9B6708F-6165-5A8A-6524-C21CBA86185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71900"/>
            <a:ext cx="7540650" cy="459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77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AE8B9-0E0A-A51C-E17F-FE290142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535E9AF-8297-5265-5C7F-150C3366F7DD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30D84A-61C0-FA94-944C-A714059100DE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F6C95A3-C839-AF17-8335-4CBF15CA24C3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76F8833-F4B9-3D4A-902E-CA899CDE4F1A}"/>
              </a:ext>
            </a:extLst>
          </p:cNvPr>
          <p:cNvSpPr txBox="1"/>
          <p:nvPr/>
        </p:nvSpPr>
        <p:spPr>
          <a:xfrm>
            <a:off x="1061484" y="1278105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1. Triage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sanitario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FB4CD9-4F7D-DAC3-0577-33C8B3535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BC52618F-B201-8010-DF4F-47DA934C8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0" y="8572500"/>
            <a:ext cx="3657600" cy="227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1289FA-D5E5-5857-BB9A-E37DCD0AEE9F}"/>
              </a:ext>
            </a:extLst>
          </p:cNvPr>
          <p:cNvSpPr txBox="1"/>
          <p:nvPr/>
        </p:nvSpPr>
        <p:spPr>
          <a:xfrm>
            <a:off x="6400800" y="3319551"/>
            <a:ext cx="14401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it-IT" sz="4000" b="1" i="0" u="none" strike="noStrike" dirty="0">
                <a:solidFill>
                  <a:srgbClr val="0C0C0C"/>
                </a:solidFill>
                <a:effectLst/>
              </a:rPr>
              <a:t>Casi di interesse sanitario: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it-IT" sz="3200" b="1" dirty="0">
              <a:effectLst/>
            </a:endParaRP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Epilessia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Neoplasie 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Ustioni solari/ustioni da idrocarburi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Lesioni da trauma/percosse/segni di tortura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Diabete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Ipertensione arteriosa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Asma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Disabilità (malformazioni congenite e acquisite)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Disturbi psichiatrici </a:t>
            </a:r>
          </a:p>
          <a:p>
            <a:pPr marL="457200" indent="-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3200" b="0" i="0" u="none" strike="noStrike" dirty="0" err="1">
                <a:solidFill>
                  <a:srgbClr val="0C0C0C"/>
                </a:solidFill>
                <a:effectLst/>
              </a:rPr>
              <a:t>Addominalgie</a:t>
            </a:r>
            <a:r>
              <a:rPr lang="it-IT" sz="3200" b="0" i="0" u="none" strike="noStrike" dirty="0">
                <a:solidFill>
                  <a:srgbClr val="0C0C0C"/>
                </a:solidFill>
                <a:effectLst/>
              </a:rPr>
              <a:t> in donne gravide</a:t>
            </a:r>
          </a:p>
        </p:txBody>
      </p:sp>
      <p:pic>
        <p:nvPicPr>
          <p:cNvPr id="2050" name="Picture 2" descr="Immagine che contiene calligrafia, guanto, testo, guanti&#10;&#10;Descrizione generata automaticamente">
            <a:extLst>
              <a:ext uri="{FF2B5EF4-FFF2-40B4-BE49-F238E27FC236}">
                <a16:creationId xmlns:a16="http://schemas.microsoft.com/office/drawing/2014/main" id="{E9F064FC-FF55-4D3E-2EA5-6919C0A5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43837" y="3799349"/>
            <a:ext cx="6888473" cy="51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1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0FE9C-0A0C-EF20-B620-541F7FDCE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DF05EF2-B70C-329E-0A15-1E914EB3843A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8DE46E9-FE84-5D51-A3AD-CE64722E8648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64FB800-2A87-251B-048F-35A65B4767DB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92BA93C-7140-A030-BB0A-E954E983D3BB}"/>
              </a:ext>
            </a:extLst>
          </p:cNvPr>
          <p:cNvSpPr txBox="1"/>
          <p:nvPr/>
        </p:nvSpPr>
        <p:spPr>
          <a:xfrm>
            <a:off x="1061484" y="1278105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ea typeface="Circe Bold"/>
                <a:cs typeface="Circe Bold"/>
                <a:sym typeface="Circe Bold"/>
              </a:rPr>
              <a:t>2. Screening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ea typeface="Circe Bold"/>
                <a:cs typeface="Circe Bold"/>
                <a:sym typeface="Circe Bold"/>
              </a:rPr>
              <a:t>infettivologico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37D39D-A7CF-3E9C-C9CD-9B3B08C42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8EFCF4C7-FD47-087C-DF41-549ACF5EE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0" y="8572500"/>
            <a:ext cx="3657600" cy="227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8837E89-AF5B-2F63-A217-1A0990AA639E}"/>
              </a:ext>
            </a:extLst>
          </p:cNvPr>
          <p:cNvSpPr txBox="1"/>
          <p:nvPr/>
        </p:nvSpPr>
        <p:spPr>
          <a:xfrm>
            <a:off x="7262263" y="3314700"/>
            <a:ext cx="9636842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800" b="0" i="0" u="none" strike="noStrike" dirty="0">
                <a:solidFill>
                  <a:srgbClr val="0C0C0C"/>
                </a:solidFill>
                <a:effectLst/>
              </a:rPr>
              <a:t>Scabbia</a:t>
            </a:r>
            <a:endParaRPr lang="it-IT" sz="4800" dirty="0">
              <a:solidFill>
                <a:srgbClr val="000000"/>
              </a:solidFill>
            </a:endParaRPr>
          </a:p>
          <a:p>
            <a:pPr marL="685800" indent="-6858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800" b="0" i="0" u="none" strike="noStrike" dirty="0">
                <a:solidFill>
                  <a:srgbClr val="0C0C0C"/>
                </a:solidFill>
                <a:effectLst/>
              </a:rPr>
              <a:t>Infezione di cute e tessuti molli</a:t>
            </a:r>
            <a:endParaRPr lang="it-IT" sz="4800" dirty="0">
              <a:solidFill>
                <a:srgbClr val="000000"/>
              </a:solidFill>
            </a:endParaRPr>
          </a:p>
          <a:p>
            <a:pPr marL="685800" indent="-6858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800" b="0" i="0" u="none" strike="noStrike" dirty="0">
                <a:solidFill>
                  <a:srgbClr val="0C0C0C"/>
                </a:solidFill>
                <a:effectLst/>
              </a:rPr>
              <a:t>Infezioni dell´apparato respiratorio</a:t>
            </a:r>
            <a:endParaRPr lang="it-IT" sz="4800" dirty="0">
              <a:solidFill>
                <a:srgbClr val="000000"/>
              </a:solidFill>
            </a:endParaRPr>
          </a:p>
          <a:p>
            <a:pPr marL="685800" indent="-6858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800" b="0" i="0" u="none" strike="noStrike" dirty="0">
                <a:solidFill>
                  <a:srgbClr val="0C0C0C"/>
                </a:solidFill>
                <a:effectLst/>
              </a:rPr>
              <a:t>Infezioni delle vie urinarie</a:t>
            </a:r>
            <a:endParaRPr lang="it-IT" sz="4800" dirty="0">
              <a:solidFill>
                <a:srgbClr val="000000"/>
              </a:solidFill>
            </a:endParaRPr>
          </a:p>
          <a:p>
            <a:pPr marL="685800" indent="-6858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800" b="0" i="0" u="none" strike="noStrike" dirty="0">
                <a:solidFill>
                  <a:srgbClr val="0C0C0C"/>
                </a:solidFill>
                <a:effectLst/>
              </a:rPr>
              <a:t>Sospette infezioni delle ossa</a:t>
            </a:r>
            <a:endParaRPr lang="it-IT" sz="4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C4E739B-809D-8631-836A-A4F99F8F5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85" y="2916436"/>
            <a:ext cx="2827915" cy="378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534DBE3-D749-5A42-6C0C-EA7EED52D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772" y="2916436"/>
            <a:ext cx="6519228" cy="648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FD9ABAE6-C1C9-D89A-72AB-845C2DB8D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42" y="6702088"/>
            <a:ext cx="5647315" cy="323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Immagine che contiene persona, dito, cibo, interno&#10;&#10;Descrizione generata automaticamente">
            <a:extLst>
              <a:ext uri="{FF2B5EF4-FFF2-40B4-BE49-F238E27FC236}">
                <a16:creationId xmlns:a16="http://schemas.microsoft.com/office/drawing/2014/main" id="{0B12E7BF-DF99-F068-B8CF-F579163899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5" y="2916436"/>
            <a:ext cx="6221278" cy="701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6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0C2BE-B1C1-8E2C-3191-A050C606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AB143BF-C23C-EA96-43C3-67D7C86793C0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C4479CC-886F-8AE2-11FC-9242A33277FC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4C27364-573A-CBE4-6FEC-A43DCEAA5062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905B0C1-F3F9-1A18-3C99-78B0FC3C6E03}"/>
              </a:ext>
            </a:extLst>
          </p:cNvPr>
          <p:cNvSpPr txBox="1"/>
          <p:nvPr/>
        </p:nvSpPr>
        <p:spPr>
          <a:xfrm>
            <a:off x="1061484" y="1278105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3.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Assistenza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allo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sbarco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D470BE-DD0E-0082-013D-AC6B215F8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344" y="8875218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4A86CCA1-E47B-2A3E-15FB-E2CF504E0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0" y="8572500"/>
            <a:ext cx="3657600" cy="227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3F74C82-90B8-D8B2-C834-E20D0492BAD0}"/>
              </a:ext>
            </a:extLst>
          </p:cNvPr>
          <p:cNvSpPr txBox="1"/>
          <p:nvPr/>
        </p:nvSpPr>
        <p:spPr>
          <a:xfrm>
            <a:off x="6077146" y="2916436"/>
            <a:ext cx="1205845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b="0" i="0" u="none" strike="noStrike" dirty="0">
                <a:solidFill>
                  <a:srgbClr val="000000"/>
                </a:solidFill>
                <a:effectLst/>
              </a:rPr>
              <a:t>Qualche sbarco sfugge alle perlustrazioni e potrebbe attraccare in punti meno consoni (sbarco autonomo)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endParaRPr lang="it-IT" sz="2800" b="0" i="0" u="none" strike="noStrike" dirty="0">
              <a:solidFill>
                <a:srgbClr val="000000"/>
              </a:solidFill>
              <a:effectLst/>
            </a:endParaRPr>
          </a:p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b="0" i="0" u="none" strike="noStrike" dirty="0">
                <a:solidFill>
                  <a:srgbClr val="000000"/>
                </a:solidFill>
                <a:effectLst/>
              </a:rPr>
              <a:t>Alta incidenza di intossicazioni/ustioni da idrocarburi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endParaRPr lang="it-IT" sz="2800" b="0" i="0" u="none" strike="noStrike" dirty="0">
              <a:solidFill>
                <a:srgbClr val="000000"/>
              </a:solidFill>
              <a:effectLst/>
            </a:endParaRPr>
          </a:p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b="0" i="0" u="none" strike="noStrike" dirty="0">
                <a:solidFill>
                  <a:srgbClr val="000000"/>
                </a:solidFill>
                <a:effectLst/>
              </a:rPr>
              <a:t>Frequenti disidratazioni, ipoglicemie, eritemi solari, insolazioni</a:t>
            </a:r>
          </a:p>
        </p:txBody>
      </p:sp>
      <p:pic>
        <p:nvPicPr>
          <p:cNvPr id="5122" name="Picture 2" descr="Immagine che contiene aria aperta, cielo, nuvola, acqua&#10;&#10;Descrizione generata automaticamente">
            <a:extLst>
              <a:ext uri="{FF2B5EF4-FFF2-40B4-BE49-F238E27FC236}">
                <a16:creationId xmlns:a16="http://schemas.microsoft.com/office/drawing/2014/main" id="{F3055DA8-2618-457A-2D36-38F868F58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16436"/>
            <a:ext cx="5277915" cy="703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Immagine che contiene aria aperta, cielo, acqua, natura&#10;&#10;Descrizione generata automaticamente">
            <a:extLst>
              <a:ext uri="{FF2B5EF4-FFF2-40B4-BE49-F238E27FC236}">
                <a16:creationId xmlns:a16="http://schemas.microsoft.com/office/drawing/2014/main" id="{17CE8ABC-2227-4D8F-8A77-0E4C2FD699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14" y="7170655"/>
            <a:ext cx="6337786" cy="292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69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3043B-40B2-AF80-BD3D-9F63375A8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7BAB5C-E6B9-387F-F515-A1A28DEC61A5}"/>
              </a:ext>
            </a:extLst>
          </p:cNvPr>
          <p:cNvGrpSpPr/>
          <p:nvPr/>
        </p:nvGrpSpPr>
        <p:grpSpPr>
          <a:xfrm>
            <a:off x="0" y="800100"/>
            <a:ext cx="18288000" cy="1971675"/>
            <a:chOff x="0" y="0"/>
            <a:chExt cx="5110104" cy="5192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C9D2DCF-AB73-21D6-115F-C090119DDCCE}"/>
                </a:ext>
              </a:extLst>
            </p:cNvPr>
            <p:cNvSpPr/>
            <p:nvPr/>
          </p:nvSpPr>
          <p:spPr>
            <a:xfrm>
              <a:off x="0" y="0"/>
              <a:ext cx="5110104" cy="519289"/>
            </a:xfrm>
            <a:custGeom>
              <a:avLst/>
              <a:gdLst/>
              <a:ahLst/>
              <a:cxnLst/>
              <a:rect l="l" t="t" r="r" b="b"/>
              <a:pathLst>
                <a:path w="5110104" h="519289">
                  <a:moveTo>
                    <a:pt x="0" y="0"/>
                  </a:moveTo>
                  <a:lnTo>
                    <a:pt x="5110104" y="0"/>
                  </a:lnTo>
                  <a:lnTo>
                    <a:pt x="5110104" y="519289"/>
                  </a:lnTo>
                  <a:lnTo>
                    <a:pt x="0" y="519289"/>
                  </a:lnTo>
                  <a:close/>
                </a:path>
              </a:pathLst>
            </a:custGeom>
            <a:solidFill>
              <a:srgbClr val="0B306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321B31-99FD-623B-DC19-7350453565E3}"/>
                </a:ext>
              </a:extLst>
            </p:cNvPr>
            <p:cNvSpPr txBox="1"/>
            <p:nvPr/>
          </p:nvSpPr>
          <p:spPr>
            <a:xfrm>
              <a:off x="0" y="-38100"/>
              <a:ext cx="5110104" cy="557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A6B457-60B0-BB98-0410-D7A7E64882D8}"/>
              </a:ext>
            </a:extLst>
          </p:cNvPr>
          <p:cNvSpPr txBox="1"/>
          <p:nvPr/>
        </p:nvSpPr>
        <p:spPr>
          <a:xfrm>
            <a:off x="1061484" y="1278105"/>
            <a:ext cx="140261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4. Report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giornaliero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degli</a:t>
            </a:r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irce Bold"/>
                <a:sym typeface="Circe Bold"/>
              </a:rPr>
              <a:t>sbarchi</a:t>
            </a:r>
            <a:endParaRPr lang="it-IT" sz="6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59B50D-E2B7-97FE-1796-DFDEF397B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844" y="8562679"/>
            <a:ext cx="980856" cy="106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della Salute, ritirato lotto bottiglie acqua minerale per rischio  chimico -">
            <a:extLst>
              <a:ext uri="{FF2B5EF4-FFF2-40B4-BE49-F238E27FC236}">
                <a16:creationId xmlns:a16="http://schemas.microsoft.com/office/drawing/2014/main" id="{6FF3C865-4832-9C04-9E42-89DAF2112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3244" y="8269972"/>
            <a:ext cx="3657600" cy="227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74D0EC-30F5-65A3-D297-05C50EA818C2}"/>
              </a:ext>
            </a:extLst>
          </p:cNvPr>
          <p:cNvSpPr txBox="1"/>
          <p:nvPr/>
        </p:nvSpPr>
        <p:spPr>
          <a:xfrm>
            <a:off x="8258361" y="3073955"/>
            <a:ext cx="92570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b="0" i="0" u="none" strike="noStrike" dirty="0">
                <a:solidFill>
                  <a:srgbClr val="000000"/>
                </a:solidFill>
                <a:effectLst/>
              </a:rPr>
              <a:t>Informazioni generali dello sbarco (data, ora, luogo)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endParaRPr lang="it-IT" sz="2400" b="0" i="0" u="none" strike="noStrike" dirty="0">
              <a:solidFill>
                <a:srgbClr val="000000"/>
              </a:solidFill>
              <a:effectLst/>
            </a:endParaRPr>
          </a:p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000000"/>
                </a:solidFill>
              </a:rPr>
              <a:t>Nazionalità e numero di migranti</a:t>
            </a:r>
          </a:p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0000"/>
              </a:solidFill>
            </a:endParaRPr>
          </a:p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000000"/>
                </a:solidFill>
              </a:rPr>
              <a:t>Città di partenza 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endParaRPr lang="it-IT" sz="2400" dirty="0">
              <a:solidFill>
                <a:srgbClr val="000000"/>
              </a:solidFill>
            </a:endParaRPr>
          </a:p>
          <a:p>
            <a:pPr marL="571500" indent="-5715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4000" b="0" i="0" u="none" strike="noStrike" dirty="0">
                <a:solidFill>
                  <a:srgbClr val="000000"/>
                </a:solidFill>
                <a:effectLst/>
              </a:rPr>
              <a:t>Casi sanitari da segnalare al Ministero della Salute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105986C-2F12-2833-9DCE-EC05392ED44A}"/>
              </a:ext>
            </a:extLst>
          </p:cNvPr>
          <p:cNvSpPr/>
          <p:nvPr/>
        </p:nvSpPr>
        <p:spPr>
          <a:xfrm>
            <a:off x="582120" y="3249780"/>
            <a:ext cx="7075980" cy="63817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4982ED-76B4-0658-F0EE-64DA19AE39A8}"/>
              </a:ext>
            </a:extLst>
          </p:cNvPr>
          <p:cNvSpPr txBox="1"/>
          <p:nvPr/>
        </p:nvSpPr>
        <p:spPr>
          <a:xfrm>
            <a:off x="772621" y="3670681"/>
            <a:ext cx="707597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u="sng" dirty="0"/>
              <a:t>REPORT USMAF LAMPEDUSA DEL 19.09.25</a:t>
            </a:r>
          </a:p>
          <a:p>
            <a:endParaRPr lang="it-IT" sz="2400" dirty="0"/>
          </a:p>
          <a:p>
            <a:r>
              <a:rPr lang="it-IT" sz="2400" dirty="0"/>
              <a:t>- Evento x del 19.09.2025</a:t>
            </a:r>
          </a:p>
          <a:p>
            <a:r>
              <a:rPr lang="it-IT" sz="2400" dirty="0"/>
              <a:t>- Molo Favaloro</a:t>
            </a:r>
          </a:p>
          <a:p>
            <a:r>
              <a:rPr lang="it-IT" sz="2400" dirty="0"/>
              <a:t>- Guardia Costiera</a:t>
            </a:r>
          </a:p>
          <a:p>
            <a:r>
              <a:rPr lang="it-IT" sz="2400" dirty="0"/>
              <a:t>- Sbarco ore 14:51</a:t>
            </a:r>
          </a:p>
          <a:p>
            <a:r>
              <a:rPr lang="it-IT" sz="2400" dirty="0"/>
              <a:t>- Partenza: </a:t>
            </a:r>
            <a:r>
              <a:rPr lang="it-IT" sz="2400" dirty="0" err="1"/>
              <a:t>Zawiya</a:t>
            </a:r>
            <a:r>
              <a:rPr lang="it-IT" sz="2400" dirty="0"/>
              <a:t> (Libia)</a:t>
            </a:r>
          </a:p>
          <a:p>
            <a:r>
              <a:rPr lang="it-IT" sz="2400" dirty="0"/>
              <a:t>- Nazionalità: Nigeria, Sudan, Benin, Costa d’Avorio, Burkina Faso</a:t>
            </a:r>
          </a:p>
          <a:p>
            <a:r>
              <a:rPr lang="it-IT" sz="2400" dirty="0"/>
              <a:t>- Tot 7: 3U, 3D e 1M</a:t>
            </a:r>
          </a:p>
          <a:p>
            <a:r>
              <a:rPr lang="it-IT" sz="2400" dirty="0"/>
              <a:t>- Casi sanitari: 1U in stato confusionale e ipotensione, 1U scabbia, 1M con severa disidratazione, 1D in gravidanza all’8º mese con dolori al basso ventre trasportata al PTE per accertamenti </a:t>
            </a:r>
          </a:p>
          <a:p>
            <a:endParaRPr lang="it-IT" dirty="0"/>
          </a:p>
        </p:txBody>
      </p:sp>
      <p:pic>
        <p:nvPicPr>
          <p:cNvPr id="5" name="Immagine 4" descr="Immagine che contiene testo, schermata, Carattere, design&#10;&#10;Descrizione generata automaticamente">
            <a:extLst>
              <a:ext uri="{FF2B5EF4-FFF2-40B4-BE49-F238E27FC236}">
                <a16:creationId xmlns:a16="http://schemas.microsoft.com/office/drawing/2014/main" id="{60A8D783-CB42-C486-8DAE-002185028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61" y="3216919"/>
            <a:ext cx="7172139" cy="641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5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33" descr="Immagine che contiene testo, schermata, Software multimediale, Sito Web&#10;&#10;Descrizione generata automaticamente">
            <a:extLst>
              <a:ext uri="{FF2B5EF4-FFF2-40B4-BE49-F238E27FC236}">
                <a16:creationId xmlns:a16="http://schemas.microsoft.com/office/drawing/2014/main" id="{51BFEB50-0A14-B6D1-DFAC-29CEF5DB36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0" t="27651" r="25489" b="39773"/>
          <a:stretch/>
        </p:blipFill>
        <p:spPr>
          <a:xfrm>
            <a:off x="8448630" y="7473900"/>
            <a:ext cx="2524170" cy="2851200"/>
          </a:xfrm>
          <a:prstGeom prst="rect">
            <a:avLst/>
          </a:prstGeom>
        </p:spPr>
      </p:pic>
      <p:pic>
        <p:nvPicPr>
          <p:cNvPr id="36" name="Immagine 35" descr="Immagine che contiene testo, Viso umano, persona, vestiti&#10;&#10;Descrizione generata automaticamente">
            <a:extLst>
              <a:ext uri="{FF2B5EF4-FFF2-40B4-BE49-F238E27FC236}">
                <a16:creationId xmlns:a16="http://schemas.microsoft.com/office/drawing/2014/main" id="{595DBDAD-C63A-BE54-8CA4-E574C08BCC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t="33712" r="14107" b="31440"/>
          <a:stretch/>
        </p:blipFill>
        <p:spPr>
          <a:xfrm>
            <a:off x="10972800" y="7473900"/>
            <a:ext cx="2895600" cy="2851200"/>
          </a:xfrm>
          <a:prstGeom prst="rect">
            <a:avLst/>
          </a:prstGeom>
        </p:spPr>
      </p:pic>
      <p:pic>
        <p:nvPicPr>
          <p:cNvPr id="22" name="Immagine 21" descr="Immagine che contiene testo, vestiti, Viso umano, schermata&#10;&#10;Descrizione generata automaticamente">
            <a:extLst>
              <a:ext uri="{FF2B5EF4-FFF2-40B4-BE49-F238E27FC236}">
                <a16:creationId xmlns:a16="http://schemas.microsoft.com/office/drawing/2014/main" id="{F682E9B7-012D-F86E-133B-5910CD40C0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2" t="35453" r="7483" b="29276"/>
          <a:stretch/>
        </p:blipFill>
        <p:spPr>
          <a:xfrm>
            <a:off x="13610524" y="7472845"/>
            <a:ext cx="2848675" cy="2852255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545021" y="3475700"/>
            <a:ext cx="8834775" cy="98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54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QUANTO IMPATTA?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545021" y="4735989"/>
            <a:ext cx="9590579" cy="2640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9"/>
              </a:lnSpc>
            </a:pPr>
            <a:r>
              <a:rPr lang="it-IT" sz="2200" spc="21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Ma un mese da medico USMAF a Lampedusa, impatta sulla formazione di uno specializzando in Malattie Infettive e Tropicali?</a:t>
            </a:r>
          </a:p>
          <a:p>
            <a:pPr marL="0" lvl="0" indent="0" algn="l">
              <a:lnSpc>
                <a:spcPts val="3519"/>
              </a:lnSpc>
            </a:pPr>
            <a:r>
              <a:rPr lang="it-IT" sz="2200" b="1" spc="21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Sì*</a:t>
            </a:r>
          </a:p>
          <a:p>
            <a:pPr marL="0" lvl="0" indent="0" algn="l">
              <a:lnSpc>
                <a:spcPts val="3519"/>
              </a:lnSpc>
            </a:pPr>
            <a:r>
              <a:rPr lang="it-IT" sz="2200" spc="21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 momento 22 medici in formazione si sono alternati (circa l’80% ha chiesto di ritornare o è ritornato)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80210" y="780210"/>
            <a:ext cx="248490" cy="24849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DB5A243-6C27-7ABC-8265-46F71C1AE177}"/>
              </a:ext>
            </a:extLst>
          </p:cNvPr>
          <p:cNvSpPr txBox="1"/>
          <p:nvPr/>
        </p:nvSpPr>
        <p:spPr>
          <a:xfrm>
            <a:off x="210390" y="9674553"/>
            <a:ext cx="299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/>
              <a:t>*PERSONAL OPINIONS</a:t>
            </a:r>
          </a:p>
        </p:txBody>
      </p:sp>
      <p:pic>
        <p:nvPicPr>
          <p:cNvPr id="24" name="Immagine 23" descr="Immagine che contiene testo, vestiti, schermata, cielo&#10;&#10;Descrizione generata automaticamente">
            <a:extLst>
              <a:ext uri="{FF2B5EF4-FFF2-40B4-BE49-F238E27FC236}">
                <a16:creationId xmlns:a16="http://schemas.microsoft.com/office/drawing/2014/main" id="{CD52BBDD-A276-103B-5FF9-6014B8C883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81" t="35819" r="4881" b="20698"/>
          <a:stretch/>
        </p:blipFill>
        <p:spPr>
          <a:xfrm>
            <a:off x="8296230" y="-38100"/>
            <a:ext cx="3286170" cy="3092400"/>
          </a:xfrm>
          <a:prstGeom prst="rect">
            <a:avLst/>
          </a:prstGeom>
        </p:spPr>
      </p:pic>
      <p:pic>
        <p:nvPicPr>
          <p:cNvPr id="26" name="Immagine 25" descr="Immagine che contiene persona, Viso umano, sorriso, testo&#10;&#10;Descrizione generata automaticamente">
            <a:extLst>
              <a:ext uri="{FF2B5EF4-FFF2-40B4-BE49-F238E27FC236}">
                <a16:creationId xmlns:a16="http://schemas.microsoft.com/office/drawing/2014/main" id="{399F25A1-46CB-C51E-DDAB-6B21404911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9" b="34140"/>
          <a:stretch/>
        </p:blipFill>
        <p:spPr>
          <a:xfrm>
            <a:off x="15479044" y="7472845"/>
            <a:ext cx="2808956" cy="2852255"/>
          </a:xfrm>
          <a:prstGeom prst="rect">
            <a:avLst/>
          </a:prstGeom>
        </p:spPr>
      </p:pic>
      <p:pic>
        <p:nvPicPr>
          <p:cNvPr id="28" name="Immagine 27" descr="Immagine che contiene testo, schermata, persona, uomo&#10;&#10;Descrizione generata automaticamente">
            <a:extLst>
              <a:ext uri="{FF2B5EF4-FFF2-40B4-BE49-F238E27FC236}">
                <a16:creationId xmlns:a16="http://schemas.microsoft.com/office/drawing/2014/main" id="{ECD7ECC2-5374-966B-7909-A0C074C579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2" t="32794" r="9332" b="36471"/>
          <a:stretch/>
        </p:blipFill>
        <p:spPr>
          <a:xfrm>
            <a:off x="11564610" y="-38100"/>
            <a:ext cx="3675390" cy="3091512"/>
          </a:xfrm>
          <a:prstGeom prst="rect">
            <a:avLst/>
          </a:prstGeom>
        </p:spPr>
      </p:pic>
      <p:pic>
        <p:nvPicPr>
          <p:cNvPr id="30" name="Immagine 29" descr="Immagine che contiene vestiti, persona, testo, sorriso&#10;&#10;Descrizione generata automaticamente">
            <a:extLst>
              <a:ext uri="{FF2B5EF4-FFF2-40B4-BE49-F238E27FC236}">
                <a16:creationId xmlns:a16="http://schemas.microsoft.com/office/drawing/2014/main" id="{EA12A47B-DA52-61AC-1979-D19A88B200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 b="22962"/>
          <a:stretch/>
        </p:blipFill>
        <p:spPr>
          <a:xfrm>
            <a:off x="15196651" y="-38100"/>
            <a:ext cx="3121378" cy="3092400"/>
          </a:xfrm>
          <a:prstGeom prst="rect">
            <a:avLst/>
          </a:prstGeom>
        </p:spPr>
      </p:pic>
      <p:pic>
        <p:nvPicPr>
          <p:cNvPr id="32" name="Immagine 31" descr="Immagine che contiene testo, schermata, cielo, Software multimediale&#10;&#10;Descrizione generata automaticamente">
            <a:extLst>
              <a:ext uri="{FF2B5EF4-FFF2-40B4-BE49-F238E27FC236}">
                <a16:creationId xmlns:a16="http://schemas.microsoft.com/office/drawing/2014/main" id="{22AB23CF-ED20-CD93-6531-30180092C4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9" b="33712"/>
          <a:stretch/>
        </p:blipFill>
        <p:spPr>
          <a:xfrm>
            <a:off x="684384" y="2019300"/>
            <a:ext cx="6536329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76124" y="0"/>
            <a:ext cx="13352049" cy="7634140"/>
            <a:chOff x="0" y="0"/>
            <a:chExt cx="710790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0790" cy="406400"/>
            </a:xfrm>
            <a:custGeom>
              <a:avLst/>
              <a:gdLst/>
              <a:ahLst/>
              <a:cxnLst/>
              <a:rect l="l" t="t" r="r" b="b"/>
              <a:pathLst>
                <a:path w="710790" h="406400">
                  <a:moveTo>
                    <a:pt x="507590" y="0"/>
                  </a:moveTo>
                  <a:cubicBezTo>
                    <a:pt x="619815" y="0"/>
                    <a:pt x="710790" y="90976"/>
                    <a:pt x="710790" y="203200"/>
                  </a:cubicBezTo>
                  <a:cubicBezTo>
                    <a:pt x="710790" y="315424"/>
                    <a:pt x="619815" y="406400"/>
                    <a:pt x="50759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71079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1285896" y="2660966"/>
            <a:ext cx="6410123" cy="1001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</a:pPr>
            <a:r>
              <a:rPr lang="en-US" sz="6000" b="1" spc="300" dirty="0">
                <a:solidFill>
                  <a:schemeClr val="tx2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ENCOMIO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285895" y="4481155"/>
            <a:ext cx="6410123" cy="2316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79"/>
              </a:lnSpc>
            </a:pP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Nell’Agosto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2022 la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Scuola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di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Specializzazione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ha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ricevuto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una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lettera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di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encomio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dalla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Direzione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Generale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della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Prevenzione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Sanitaria del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Ministero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99" spc="229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della</a:t>
            </a:r>
            <a:r>
              <a:rPr lang="en-US" sz="2299" spc="22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Salute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780210" y="780210"/>
            <a:ext cx="248490" cy="248490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7259300" y="9333392"/>
            <a:ext cx="248490" cy="248490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39" name="Immagine 38" descr="Immagine che contiene testo, software, Software multimediale, computer&#10;&#10;Descrizione generata automaticamente">
            <a:extLst>
              <a:ext uri="{FF2B5EF4-FFF2-40B4-BE49-F238E27FC236}">
                <a16:creationId xmlns:a16="http://schemas.microsoft.com/office/drawing/2014/main" id="{9D8580F4-2779-18AC-C536-D709C490F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7" t="12549" r="37127" b="9020"/>
          <a:stretch/>
        </p:blipFill>
        <p:spPr>
          <a:xfrm>
            <a:off x="840470" y="1484109"/>
            <a:ext cx="7180419" cy="854811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06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8854E0-80A4-F91E-1ACD-A87118B10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A2BA461-A529-6163-4EA6-25706C4EED8F}"/>
              </a:ext>
            </a:extLst>
          </p:cNvPr>
          <p:cNvSpPr txBox="1"/>
          <p:nvPr/>
        </p:nvSpPr>
        <p:spPr>
          <a:xfrm>
            <a:off x="762000" y="876300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irce Bold"/>
                <a:sym typeface="Circe Bold"/>
              </a:rPr>
              <a:t>MIYA MIYA</a:t>
            </a:r>
            <a:endParaRPr lang="it-IT" sz="6000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5553C63-9792-25D4-849C-F35C5C98404F}"/>
              </a:ext>
            </a:extLst>
          </p:cNvPr>
          <p:cNvSpPr txBox="1"/>
          <p:nvPr/>
        </p:nvSpPr>
        <p:spPr>
          <a:xfrm>
            <a:off x="762000" y="2171700"/>
            <a:ext cx="4277830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3600" b="0" i="0" u="none" strike="noStrike" dirty="0">
                <a:solidFill>
                  <a:schemeClr val="bg1"/>
                </a:solidFill>
                <a:effectLst/>
              </a:rPr>
              <a:t>Dall’esperienza sul campo è nato un libro, “</a:t>
            </a:r>
            <a:r>
              <a:rPr lang="it-IT" sz="3600" b="1" i="0" u="none" strike="noStrike" dirty="0" err="1">
                <a:solidFill>
                  <a:schemeClr val="bg1"/>
                </a:solidFill>
                <a:effectLst/>
              </a:rPr>
              <a:t>Miya</a:t>
            </a:r>
            <a:r>
              <a:rPr lang="it-IT" sz="36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it-IT" sz="3600" b="1" i="0" u="none" strike="noStrike" dirty="0" err="1">
                <a:solidFill>
                  <a:schemeClr val="bg1"/>
                </a:solidFill>
                <a:effectLst/>
              </a:rPr>
              <a:t>Miya</a:t>
            </a:r>
            <a:r>
              <a:rPr lang="it-IT" sz="3600" b="1" i="0" u="none" strike="noStrike" dirty="0">
                <a:solidFill>
                  <a:schemeClr val="bg1"/>
                </a:solidFill>
                <a:effectLst/>
              </a:rPr>
              <a:t>. Riflessioni da uno scoglio di confine</a:t>
            </a:r>
            <a:r>
              <a:rPr lang="it-IT" sz="3600" b="0" i="0" u="none" strike="noStrike" dirty="0">
                <a:solidFill>
                  <a:schemeClr val="bg1"/>
                </a:solidFill>
                <a:effectLst/>
              </a:rPr>
              <a:t>”, pubblicato da </a:t>
            </a:r>
            <a:r>
              <a:rPr lang="it-IT" sz="3600" b="0" i="1" u="none" strike="noStrike" dirty="0">
                <a:solidFill>
                  <a:schemeClr val="bg1"/>
                </a:solidFill>
                <a:effectLst/>
              </a:rPr>
              <a:t>edizioni la meridiana</a:t>
            </a:r>
            <a:r>
              <a:rPr lang="it-IT" sz="3600" b="0" i="0" u="none" strike="noStrike" dirty="0">
                <a:solidFill>
                  <a:schemeClr val="bg1"/>
                </a:solidFill>
                <a:effectLst/>
              </a:rPr>
              <a:t>, un diario collettivo in cui sono state raccolte le emozioni, riflessioni e testimonianze vissute sul molo dai medici in formazione.</a:t>
            </a:r>
            <a:endParaRPr lang="it-IT" sz="3600" dirty="0">
              <a:solidFill>
                <a:schemeClr val="bg1"/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ADD97DF-D1C3-9C21-1EC4-784AAC7B5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67" y="2441989"/>
            <a:ext cx="7560654" cy="573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FA43C6F-5A9C-02B5-4739-E9B41E1B1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558" y="1891963"/>
            <a:ext cx="4054042" cy="67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E52482-439A-F309-9E64-1B269B2DE39F}"/>
              </a:ext>
            </a:extLst>
          </p:cNvPr>
          <p:cNvSpPr txBox="1"/>
          <p:nvPr/>
        </p:nvSpPr>
        <p:spPr>
          <a:xfrm>
            <a:off x="9144000" y="9087534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https://</a:t>
            </a:r>
            <a:r>
              <a:rPr lang="it-IT" sz="3600" dirty="0" err="1">
                <a:solidFill>
                  <a:schemeClr val="bg1"/>
                </a:solidFill>
              </a:rPr>
              <a:t>www.lameridiana.it</a:t>
            </a:r>
            <a:r>
              <a:rPr lang="it-IT" sz="3600" dirty="0">
                <a:solidFill>
                  <a:schemeClr val="bg1"/>
                </a:solidFill>
              </a:rPr>
              <a:t>/</a:t>
            </a:r>
            <a:r>
              <a:rPr lang="it-IT" sz="3600" dirty="0" err="1">
                <a:solidFill>
                  <a:schemeClr val="bg1"/>
                </a:solidFill>
              </a:rPr>
              <a:t>miya-miya.html</a:t>
            </a:r>
            <a:endParaRPr lang="it-IT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929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B99CDB6-E533-510F-6C6C-C02DAE3FC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2084"/>
            <a:ext cx="12344400" cy="952283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6636F04-5603-196E-2701-4FAC55BD7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3105" y="4229100"/>
            <a:ext cx="5616315" cy="12192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0F2F2F6-E3D0-6C7C-0FDD-0F88F741E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00" y="3009900"/>
            <a:ext cx="5646420" cy="9906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E273ABF-F2B7-9CEB-0559-272EC8544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2460" y="5471160"/>
            <a:ext cx="6172200" cy="171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36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44078" y="1326430"/>
            <a:ext cx="21203378" cy="7634140"/>
            <a:chOff x="0" y="0"/>
            <a:chExt cx="1128752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8752" cy="406400"/>
            </a:xfrm>
            <a:custGeom>
              <a:avLst/>
              <a:gdLst/>
              <a:ahLst/>
              <a:cxnLst/>
              <a:rect l="l" t="t" r="r" b="b"/>
              <a:pathLst>
                <a:path w="1128752" h="406400">
                  <a:moveTo>
                    <a:pt x="925552" y="0"/>
                  </a:moveTo>
                  <a:cubicBezTo>
                    <a:pt x="1037776" y="0"/>
                    <a:pt x="1128752" y="90976"/>
                    <a:pt x="1128752" y="203200"/>
                  </a:cubicBezTo>
                  <a:cubicBezTo>
                    <a:pt x="1128752" y="315424"/>
                    <a:pt x="1037776" y="406400"/>
                    <a:pt x="92555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2F1F1">
                <a:alpha val="80000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28752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82251" y="1240705"/>
            <a:ext cx="12371749" cy="1932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6238"/>
              </a:lnSpc>
            </a:pPr>
            <a:r>
              <a:rPr lang="en-US" sz="11598" b="1" spc="579" dirty="0">
                <a:solidFill>
                  <a:srgbClr val="000000"/>
                </a:solidFill>
                <a:latin typeface="Helios Extended Bold"/>
                <a:ea typeface="Helios Extended Bold"/>
                <a:cs typeface="Helios Extended Bold"/>
                <a:sym typeface="Helios Extended Bold"/>
              </a:rPr>
              <a:t>GRAZIE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009810"/>
            <a:ext cx="248490" cy="24849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010810" y="1028700"/>
            <a:ext cx="248490" cy="24849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8" name="Immagine 17" descr="Immagine che contiene aria aperta, acqua, cielo, nave&#10;&#10;Descrizione generata automaticamente">
            <a:extLst>
              <a:ext uri="{FF2B5EF4-FFF2-40B4-BE49-F238E27FC236}">
                <a16:creationId xmlns:a16="http://schemas.microsoft.com/office/drawing/2014/main" id="{20433DCE-E291-562B-279A-FBB0EC00C1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957512"/>
            <a:ext cx="10591800" cy="595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4083</TotalTime>
  <Words>2987</Words>
  <Application>Microsoft Macintosh PowerPoint</Application>
  <PresentationFormat>Personalizzato</PresentationFormat>
  <Paragraphs>371</Paragraphs>
  <Slides>37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49" baseType="lpstr">
      <vt:lpstr>Calibri</vt:lpstr>
      <vt:lpstr>Noto Sans Symbols</vt:lpstr>
      <vt:lpstr>Wingdings</vt:lpstr>
      <vt:lpstr>Lato</vt:lpstr>
      <vt:lpstr>Helios Extended Bold</vt:lpstr>
      <vt:lpstr>Aptos</vt:lpstr>
      <vt:lpstr>Heebo Bold</vt:lpstr>
      <vt:lpstr>Arial</vt:lpstr>
      <vt:lpstr>Circe Bold</vt:lpstr>
      <vt:lpstr>Times New Roman</vt:lpstr>
      <vt:lpstr>Circe Bold Italics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UNIBA</dc:creator>
  <cp:lastModifiedBy>Annalisa Saracino</cp:lastModifiedBy>
  <cp:revision>21</cp:revision>
  <dcterms:created xsi:type="dcterms:W3CDTF">2006-08-16T00:00:00Z</dcterms:created>
  <dcterms:modified xsi:type="dcterms:W3CDTF">2025-09-28T17:06:24Z</dcterms:modified>
  <dc:identifier>DAGUkg2DyVk</dc:identifier>
</cp:coreProperties>
</file>