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256" r:id="rId2"/>
    <p:sldId id="257" r:id="rId3"/>
    <p:sldId id="258" r:id="rId4"/>
    <p:sldId id="259" r:id="rId5"/>
    <p:sldId id="261" r:id="rId6"/>
    <p:sldId id="320" r:id="rId7"/>
    <p:sldId id="267" r:id="rId8"/>
    <p:sldId id="268" r:id="rId9"/>
    <p:sldId id="272" r:id="rId10"/>
    <p:sldId id="269" r:id="rId11"/>
    <p:sldId id="270" r:id="rId12"/>
    <p:sldId id="271" r:id="rId13"/>
    <p:sldId id="274" r:id="rId14"/>
    <p:sldId id="263" r:id="rId15"/>
    <p:sldId id="278" r:id="rId16"/>
    <p:sldId id="262" r:id="rId17"/>
    <p:sldId id="275" r:id="rId18"/>
    <p:sldId id="276" r:id="rId19"/>
    <p:sldId id="277" r:id="rId20"/>
    <p:sldId id="279" r:id="rId21"/>
    <p:sldId id="281" r:id="rId22"/>
    <p:sldId id="280" r:id="rId23"/>
    <p:sldId id="282" r:id="rId24"/>
    <p:sldId id="264" r:id="rId25"/>
    <p:sldId id="283" r:id="rId26"/>
    <p:sldId id="284" r:id="rId27"/>
    <p:sldId id="266" r:id="rId28"/>
    <p:sldId id="285" r:id="rId29"/>
    <p:sldId id="287" r:id="rId30"/>
    <p:sldId id="288" r:id="rId31"/>
    <p:sldId id="286" r:id="rId32"/>
    <p:sldId id="289" r:id="rId33"/>
    <p:sldId id="290" r:id="rId34"/>
    <p:sldId id="291" r:id="rId35"/>
    <p:sldId id="312" r:id="rId36"/>
    <p:sldId id="292" r:id="rId37"/>
    <p:sldId id="313" r:id="rId38"/>
    <p:sldId id="314" r:id="rId39"/>
    <p:sldId id="315" r:id="rId40"/>
    <p:sldId id="316" r:id="rId41"/>
    <p:sldId id="317" r:id="rId42"/>
    <p:sldId id="319" r:id="rId43"/>
    <p:sldId id="318" r:id="rId44"/>
    <p:sldId id="265" r:id="rId45"/>
  </p:sldIdLst>
  <p:sldSz cx="18288000" cy="10287000"/>
  <p:notesSz cx="6858000" cy="9144000"/>
  <p:embeddedFontLst>
    <p:embeddedFont>
      <p:font typeface="Avenir Next Condensed" panose="020B0506020202020204" pitchFamily="34" charset="0"/>
      <p:regular r:id="rId47"/>
      <p:bold r:id="rId48"/>
      <p:italic r:id="rId49"/>
      <p:boldItalic r:id="rId50"/>
    </p:embeddedFont>
    <p:embeddedFont>
      <p:font typeface="Domine" panose="02040503040403060204" pitchFamily="18" charset="0"/>
      <p:regular r:id="rId51"/>
      <p:bold r:id="rId52"/>
      <p:italic r:id="rId53"/>
      <p:boldItalic r:id="rId54"/>
    </p:embeddedFont>
    <p:embeddedFont>
      <p:font typeface="Garamond" panose="02020404030301010803" pitchFamily="18" charset="0"/>
      <p:regular r:id="rId55"/>
      <p:bold r:id="rId56"/>
      <p:italic r:id="rId57"/>
      <p:boldItalic r:id="rId58"/>
    </p:embeddedFont>
    <p:embeddedFont>
      <p:font typeface="Lora" pitchFamily="2" charset="77"/>
      <p:regular r:id="rId59"/>
      <p:bold r:id="rId60"/>
      <p:italic r:id="rId61"/>
      <p:boldItalic r:id="rId62"/>
    </p:embeddedFont>
    <p:embeddedFont>
      <p:font typeface="Lora Bold" pitchFamily="2" charset="77"/>
      <p:regular r:id="rId63"/>
      <p:bold r:id="rId64"/>
    </p:embeddedFont>
    <p:embeddedFont>
      <p:font typeface="Lora Bold Italics" pitchFamily="2" charset="77"/>
      <p:regular r:id="rId65"/>
      <p:bold r:id="rId66"/>
      <p:italic r:id="rId67"/>
      <p:boldItalic r:id="rId68"/>
    </p:embeddedFont>
    <p:embeddedFont>
      <p:font typeface="Lora Italics" pitchFamily="2" charset="77"/>
      <p:regular r:id="rId69"/>
      <p:italic r:id="rId70"/>
    </p:embeddedFont>
    <p:embeddedFont>
      <p:font typeface="Raleway" pitchFamily="2" charset="77"/>
      <p:regular r:id="rId71"/>
      <p:bold r:id="rId72"/>
      <p:italic r:id="rId73"/>
      <p:boldItalic r:id="rId74"/>
    </p:embeddedFont>
    <p:embeddedFont>
      <p:font typeface="Segoe UI Variable Display Semib" pitchFamily="2" charset="0"/>
      <p:regular r:id="rId75"/>
      <p:bold r:id="rId76"/>
    </p:embeddedFont>
    <p:embeddedFont>
      <p:font typeface="The Seasons" pitchFamily="2" charset="77"/>
      <p:regular r:id="rId77"/>
      <p:bold r:id="rId78"/>
      <p:italic r:id="rId79"/>
      <p:boldItalic r:id="rId8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E3FDE45-AF77-4B5C-9715-49D594BDF05E}" styleName="Stile chiaro 1 - Color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24" autoAdjust="0"/>
    <p:restoredTop sz="94610" autoAdjust="0"/>
  </p:normalViewPr>
  <p:slideViewPr>
    <p:cSldViewPr>
      <p:cViewPr varScale="1">
        <p:scale>
          <a:sx n="60" d="100"/>
          <a:sy n="60" d="100"/>
        </p:scale>
        <p:origin x="184" y="6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1.fntdata"/><Relationship Id="rId63" Type="http://schemas.openxmlformats.org/officeDocument/2006/relationships/font" Target="fonts/font17.fntdata"/><Relationship Id="rId68" Type="http://schemas.openxmlformats.org/officeDocument/2006/relationships/font" Target="fonts/font22.fntdata"/><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7.fntdata"/><Relationship Id="rId58" Type="http://schemas.openxmlformats.org/officeDocument/2006/relationships/font" Target="fonts/font12.fntdata"/><Relationship Id="rId74" Type="http://schemas.openxmlformats.org/officeDocument/2006/relationships/font" Target="fonts/font28.fntdata"/><Relationship Id="rId79" Type="http://schemas.openxmlformats.org/officeDocument/2006/relationships/font" Target="fonts/font33.fntdata"/><Relationship Id="rId5" Type="http://schemas.openxmlformats.org/officeDocument/2006/relationships/slide" Target="slides/slide4.xml"/><Relationship Id="rId61" Type="http://schemas.openxmlformats.org/officeDocument/2006/relationships/font" Target="fonts/font15.fntdata"/><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font" Target="fonts/font23.fntdata"/><Relationship Id="rId77" Type="http://schemas.openxmlformats.org/officeDocument/2006/relationships/font" Target="fonts/font31.fntdata"/><Relationship Id="rId8" Type="http://schemas.openxmlformats.org/officeDocument/2006/relationships/slide" Target="slides/slide7.xml"/><Relationship Id="rId51" Type="http://schemas.openxmlformats.org/officeDocument/2006/relationships/font" Target="fonts/font5.fntdata"/><Relationship Id="rId72" Type="http://schemas.openxmlformats.org/officeDocument/2006/relationships/font" Target="fonts/font26.fntdata"/><Relationship Id="rId80" Type="http://schemas.openxmlformats.org/officeDocument/2006/relationships/font" Target="fonts/font3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font" Target="fonts/font24.fntdata"/><Relationship Id="rId75" Type="http://schemas.openxmlformats.org/officeDocument/2006/relationships/font" Target="fonts/font29.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font" Target="fonts/font27.fntdata"/><Relationship Id="rId78" Type="http://schemas.openxmlformats.org/officeDocument/2006/relationships/font" Target="fonts/font32.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4.fntdata"/><Relationship Id="rId55" Type="http://schemas.openxmlformats.org/officeDocument/2006/relationships/font" Target="fonts/font9.fntdata"/><Relationship Id="rId76" Type="http://schemas.openxmlformats.org/officeDocument/2006/relationships/font" Target="fonts/font30.fntdata"/><Relationship Id="rId7" Type="http://schemas.openxmlformats.org/officeDocument/2006/relationships/slide" Target="slides/slide6.xml"/><Relationship Id="rId71" Type="http://schemas.openxmlformats.org/officeDocument/2006/relationships/font" Target="fonts/font2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A92BCC-80BC-CC4E-AA37-83EDABFC8903}" type="datetimeFigureOut">
              <a:rPr lang="en-GB" smtClean="0"/>
              <a:pPr/>
              <a:t>29/09/2025</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630745-3413-804D-B639-6E8FED11DBD6}" type="slidenum">
              <a:rPr lang="en-GB" smtClean="0"/>
              <a:pPr/>
              <a:t>‹N›</a:t>
            </a:fld>
            <a:endParaRPr lang="en-GB"/>
          </a:p>
        </p:txBody>
      </p:sp>
    </p:spTree>
    <p:extLst>
      <p:ext uri="{BB962C8B-B14F-4D97-AF65-F5344CB8AC3E}">
        <p14:creationId xmlns:p14="http://schemas.microsoft.com/office/powerpoint/2010/main" val="1990412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en-GB"/>
          </a:p>
        </p:txBody>
      </p:sp>
      <p:sp>
        <p:nvSpPr>
          <p:cNvPr id="3" name="Segnaposto note 2"/>
          <p:cNvSpPr>
            <a:spLocks noGrp="1"/>
          </p:cNvSpPr>
          <p:nvPr>
            <p:ph type="body" idx="1"/>
          </p:nvPr>
        </p:nvSpPr>
        <p:spPr/>
        <p:txBody>
          <a:bodyPr/>
          <a:lstStyle/>
          <a:p>
            <a:r>
              <a:rPr lang="en-GB" dirty="0"/>
              <a:t>Dati </a:t>
            </a:r>
            <a:r>
              <a:rPr lang="en-GB" dirty="0" err="1"/>
              <a:t>che</a:t>
            </a:r>
            <a:r>
              <a:rPr lang="en-GB" dirty="0"/>
              <a:t> </a:t>
            </a:r>
            <a:r>
              <a:rPr lang="en-GB" dirty="0" err="1"/>
              <a:t>fanno</a:t>
            </a:r>
            <a:r>
              <a:rPr lang="en-GB" dirty="0"/>
              <a:t> </a:t>
            </a:r>
            <a:r>
              <a:rPr lang="en-GB" dirty="0" err="1"/>
              <a:t>riferimento</a:t>
            </a:r>
            <a:r>
              <a:rPr lang="en-GB" dirty="0"/>
              <a:t> ad anni </a:t>
            </a:r>
            <a:r>
              <a:rPr lang="en-GB" dirty="0" err="1"/>
              <a:t>diversi</a:t>
            </a:r>
            <a:r>
              <a:rPr lang="en-GB" dirty="0"/>
              <a:t>, </a:t>
            </a:r>
            <a:r>
              <a:rPr lang="en-GB" dirty="0" err="1"/>
              <a:t>probabilmente</a:t>
            </a:r>
            <a:r>
              <a:rPr lang="en-GB" dirty="0"/>
              <a:t> </a:t>
            </a:r>
            <a:r>
              <a:rPr lang="en-GB" dirty="0" err="1"/>
              <a:t>sottostimati</a:t>
            </a:r>
            <a:r>
              <a:rPr lang="en-GB" dirty="0"/>
              <a:t>, </a:t>
            </a:r>
            <a:r>
              <a:rPr lang="en-GB" dirty="0" err="1"/>
              <a:t>soprattutti</a:t>
            </a:r>
            <a:r>
              <a:rPr lang="en-GB" dirty="0"/>
              <a:t> </a:t>
            </a:r>
            <a:r>
              <a:rPr lang="en-GB" dirty="0" err="1"/>
              <a:t>quelli</a:t>
            </a:r>
            <a:r>
              <a:rPr lang="en-GB" dirty="0"/>
              <a:t> </a:t>
            </a:r>
            <a:r>
              <a:rPr lang="en-GB" dirty="0" err="1"/>
              <a:t>inerenti</a:t>
            </a:r>
            <a:r>
              <a:rPr lang="en-GB" dirty="0"/>
              <a:t> </a:t>
            </a:r>
            <a:r>
              <a:rPr lang="en-GB" dirty="0" err="1"/>
              <a:t>all’incidenza</a:t>
            </a:r>
            <a:r>
              <a:rPr lang="en-GB" dirty="0"/>
              <a:t> di migrant </a:t>
            </a:r>
            <a:r>
              <a:rPr lang="en-GB" dirty="0" err="1"/>
              <a:t>operanti</a:t>
            </a:r>
            <a:r>
              <a:rPr lang="en-GB" dirty="0"/>
              <a:t>, </a:t>
            </a:r>
            <a:r>
              <a:rPr lang="en-GB" dirty="0" err="1"/>
              <a:t>così</a:t>
            </a:r>
            <a:r>
              <a:rPr lang="en-GB" dirty="0"/>
              <a:t> come </a:t>
            </a:r>
            <a:r>
              <a:rPr lang="en-GB" dirty="0" err="1"/>
              <a:t>quelli</a:t>
            </a:r>
            <a:r>
              <a:rPr lang="en-GB" dirty="0"/>
              <a:t> </a:t>
            </a:r>
            <a:r>
              <a:rPr lang="en-GB" dirty="0" err="1"/>
              <a:t>inerenti</a:t>
            </a:r>
            <a:r>
              <a:rPr lang="en-GB" dirty="0"/>
              <a:t> la </a:t>
            </a:r>
            <a:r>
              <a:rPr lang="en-GB" dirty="0" err="1"/>
              <a:t>retribuzione</a:t>
            </a:r>
            <a:r>
              <a:rPr lang="en-GB" dirty="0"/>
              <a:t> media, ma </a:t>
            </a:r>
            <a:r>
              <a:rPr lang="en-GB" dirty="0" err="1"/>
              <a:t>che</a:t>
            </a:r>
            <a:r>
              <a:rPr lang="en-GB" dirty="0"/>
              <a:t> ci </a:t>
            </a:r>
            <a:r>
              <a:rPr lang="en-GB" dirty="0" err="1"/>
              <a:t>danno</a:t>
            </a:r>
            <a:r>
              <a:rPr lang="en-GB" dirty="0"/>
              <a:t> un Quadro generale </a:t>
            </a:r>
            <a:r>
              <a:rPr lang="en-GB" dirty="0" err="1"/>
              <a:t>della</a:t>
            </a:r>
            <a:r>
              <a:rPr lang="en-GB" dirty="0"/>
              <a:t> </a:t>
            </a:r>
            <a:r>
              <a:rPr lang="en-GB" dirty="0" err="1"/>
              <a:t>situazione</a:t>
            </a:r>
            <a:r>
              <a:rPr lang="en-GB" dirty="0"/>
              <a:t>. A </a:t>
            </a:r>
            <a:r>
              <a:rPr lang="en-GB" dirty="0" err="1"/>
              <a:t>questo</a:t>
            </a:r>
            <a:r>
              <a:rPr lang="en-GB" dirty="0"/>
              <a:t> </a:t>
            </a:r>
            <a:r>
              <a:rPr lang="en-GB" dirty="0" err="1"/>
              <a:t>si</a:t>
            </a:r>
            <a:r>
              <a:rPr lang="en-GB" dirty="0"/>
              <a:t> </a:t>
            </a:r>
            <a:r>
              <a:rPr lang="en-GB" dirty="0" err="1"/>
              <a:t>segnala</a:t>
            </a:r>
            <a:r>
              <a:rPr lang="en-GB" dirty="0"/>
              <a:t> un 55000 di </a:t>
            </a:r>
            <a:r>
              <a:rPr lang="en-GB" dirty="0" err="1"/>
              <a:t>donne</a:t>
            </a:r>
            <a:r>
              <a:rPr lang="en-GB" dirty="0"/>
              <a:t> </a:t>
            </a:r>
            <a:r>
              <a:rPr lang="en-GB" dirty="0" err="1"/>
              <a:t>che</a:t>
            </a:r>
            <a:r>
              <a:rPr lang="en-GB" dirty="0"/>
              <a:t> </a:t>
            </a:r>
            <a:r>
              <a:rPr lang="en-GB" dirty="0" err="1"/>
              <a:t>lavorano</a:t>
            </a:r>
            <a:r>
              <a:rPr lang="en-GB" dirty="0"/>
              <a:t> in maniera </a:t>
            </a:r>
            <a:r>
              <a:rPr lang="en-GB" dirty="0" err="1"/>
              <a:t>irregolare</a:t>
            </a:r>
            <a:r>
              <a:rPr lang="en-GB" dirty="0"/>
              <a:t>, la </a:t>
            </a:r>
            <a:r>
              <a:rPr lang="en-GB" dirty="0" err="1"/>
              <a:t>nazionalità</a:t>
            </a:r>
            <a:r>
              <a:rPr lang="en-GB" dirty="0"/>
              <a:t> </a:t>
            </a:r>
            <a:r>
              <a:rPr lang="en-GB" dirty="0" err="1"/>
              <a:t>maggiormente</a:t>
            </a:r>
            <a:r>
              <a:rPr lang="en-GB" dirty="0"/>
              <a:t> </a:t>
            </a:r>
            <a:r>
              <a:rPr lang="en-GB" dirty="0" err="1"/>
              <a:t>rappresentata</a:t>
            </a:r>
            <a:r>
              <a:rPr lang="en-GB" dirty="0"/>
              <a:t> </a:t>
            </a:r>
            <a:r>
              <a:rPr lang="en-GB" dirty="0" err="1"/>
              <a:t>è</a:t>
            </a:r>
            <a:r>
              <a:rPr lang="en-GB" dirty="0"/>
              <a:t> </a:t>
            </a:r>
            <a:r>
              <a:rPr lang="en-GB" dirty="0" err="1"/>
              <a:t>quella</a:t>
            </a:r>
            <a:r>
              <a:rPr lang="en-GB" dirty="0"/>
              <a:t> </a:t>
            </a:r>
            <a:r>
              <a:rPr lang="en-GB" dirty="0" err="1"/>
              <a:t>dei</a:t>
            </a:r>
            <a:r>
              <a:rPr lang="en-GB" dirty="0"/>
              <a:t> </a:t>
            </a:r>
            <a:r>
              <a:rPr lang="en-GB" dirty="0" err="1"/>
              <a:t>sikh</a:t>
            </a:r>
            <a:r>
              <a:rPr lang="en-GB" dirty="0"/>
              <a:t> (</a:t>
            </a:r>
            <a:r>
              <a:rPr lang="en-GB" dirty="0" err="1"/>
              <a:t>anche</a:t>
            </a:r>
            <a:r>
              <a:rPr lang="en-GB" dirty="0"/>
              <a:t> se se </a:t>
            </a:r>
            <a:r>
              <a:rPr lang="en-GB" dirty="0" err="1"/>
              <a:t>consideriamo</a:t>
            </a:r>
            <a:r>
              <a:rPr lang="en-GB" dirty="0"/>
              <a:t> </a:t>
            </a:r>
            <a:r>
              <a:rPr lang="en-GB" dirty="0" err="1"/>
              <a:t>anche</a:t>
            </a:r>
            <a:r>
              <a:rPr lang="en-GB" dirty="0"/>
              <a:t> </a:t>
            </a:r>
            <a:r>
              <a:rPr lang="en-GB" dirty="0" err="1"/>
              <a:t>i</a:t>
            </a:r>
            <a:r>
              <a:rPr lang="en-GB" dirty="0"/>
              <a:t> migrant UE il primate lo </a:t>
            </a:r>
            <a:r>
              <a:rPr lang="en-GB" dirty="0" err="1"/>
              <a:t>hanno</a:t>
            </a:r>
            <a:r>
              <a:rPr lang="en-GB" dirty="0"/>
              <a:t> </a:t>
            </a:r>
            <a:r>
              <a:rPr lang="en-GB" dirty="0" err="1"/>
              <a:t>i</a:t>
            </a:r>
            <a:r>
              <a:rPr lang="en-GB" dirty="0"/>
              <a:t> </a:t>
            </a:r>
            <a:r>
              <a:rPr lang="en-GB" dirty="0" err="1"/>
              <a:t>rumeni</a:t>
            </a:r>
            <a:r>
              <a:rPr lang="en-GB" dirty="0"/>
              <a:t>).</a:t>
            </a:r>
          </a:p>
        </p:txBody>
      </p:sp>
      <p:sp>
        <p:nvSpPr>
          <p:cNvPr id="4" name="Segnaposto numero diapositiva 3"/>
          <p:cNvSpPr>
            <a:spLocks noGrp="1"/>
          </p:cNvSpPr>
          <p:nvPr>
            <p:ph type="sldNum" sz="quarter" idx="5"/>
          </p:nvPr>
        </p:nvSpPr>
        <p:spPr/>
        <p:txBody>
          <a:bodyPr/>
          <a:lstStyle/>
          <a:p>
            <a:fld id="{F9630745-3413-804D-B639-6E8FED11DBD6}" type="slidenum">
              <a:rPr lang="en-GB" smtClean="0"/>
              <a:pPr/>
              <a:t>4</a:t>
            </a:fld>
            <a:endParaRPr lang="en-GB"/>
          </a:p>
        </p:txBody>
      </p:sp>
    </p:spTree>
    <p:extLst>
      <p:ext uri="{BB962C8B-B14F-4D97-AF65-F5344CB8AC3E}">
        <p14:creationId xmlns:p14="http://schemas.microsoft.com/office/powerpoint/2010/main" val="4152655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en-GB"/>
          </a:p>
        </p:txBody>
      </p:sp>
      <p:sp>
        <p:nvSpPr>
          <p:cNvPr id="3" name="Segnaposto note 2"/>
          <p:cNvSpPr>
            <a:spLocks noGrp="1"/>
          </p:cNvSpPr>
          <p:nvPr>
            <p:ph type="body" idx="1"/>
          </p:nvPr>
        </p:nvSpPr>
        <p:spPr/>
        <p:txBody>
          <a:bodyPr/>
          <a:lstStyle/>
          <a:p>
            <a:r>
              <a:rPr lang="en-GB" dirty="0" err="1"/>
              <a:t>Superamento</a:t>
            </a:r>
            <a:r>
              <a:rPr lang="en-GB" dirty="0"/>
              <a:t> di gran ghetto </a:t>
            </a:r>
            <a:r>
              <a:rPr lang="en-GB" dirty="0" err="1"/>
              <a:t>rignano</a:t>
            </a:r>
            <a:endParaRPr lang="en-GB" dirty="0"/>
          </a:p>
        </p:txBody>
      </p:sp>
      <p:sp>
        <p:nvSpPr>
          <p:cNvPr id="4" name="Segnaposto numero diapositiva 3"/>
          <p:cNvSpPr>
            <a:spLocks noGrp="1"/>
          </p:cNvSpPr>
          <p:nvPr>
            <p:ph type="sldNum" sz="quarter" idx="5"/>
          </p:nvPr>
        </p:nvSpPr>
        <p:spPr/>
        <p:txBody>
          <a:bodyPr/>
          <a:lstStyle/>
          <a:p>
            <a:fld id="{F9630745-3413-804D-B639-6E8FED11DBD6}" type="slidenum">
              <a:rPr lang="en-GB" smtClean="0"/>
              <a:pPr/>
              <a:t>9</a:t>
            </a:fld>
            <a:endParaRPr lang="en-GB"/>
          </a:p>
        </p:txBody>
      </p:sp>
    </p:spTree>
    <p:extLst>
      <p:ext uri="{BB962C8B-B14F-4D97-AF65-F5344CB8AC3E}">
        <p14:creationId xmlns:p14="http://schemas.microsoft.com/office/powerpoint/2010/main" val="2201948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en-GB"/>
          </a:p>
        </p:txBody>
      </p:sp>
      <p:sp>
        <p:nvSpPr>
          <p:cNvPr id="3" name="Segnaposto note 2"/>
          <p:cNvSpPr>
            <a:spLocks noGrp="1"/>
          </p:cNvSpPr>
          <p:nvPr>
            <p:ph type="body" idx="1"/>
          </p:nvPr>
        </p:nvSpPr>
        <p:spPr/>
        <p:txBody>
          <a:bodyPr/>
          <a:lstStyle/>
          <a:p>
            <a:r>
              <a:rPr lang="en-GB" dirty="0"/>
              <a:t>Paura di </a:t>
            </a:r>
            <a:r>
              <a:rPr lang="en-GB" dirty="0" err="1"/>
              <a:t>denuncia</a:t>
            </a:r>
            <a:endParaRPr lang="en-GB" dirty="0"/>
          </a:p>
        </p:txBody>
      </p:sp>
      <p:sp>
        <p:nvSpPr>
          <p:cNvPr id="4" name="Segnaposto numero diapositiva 3"/>
          <p:cNvSpPr>
            <a:spLocks noGrp="1"/>
          </p:cNvSpPr>
          <p:nvPr>
            <p:ph type="sldNum" sz="quarter" idx="5"/>
          </p:nvPr>
        </p:nvSpPr>
        <p:spPr/>
        <p:txBody>
          <a:bodyPr/>
          <a:lstStyle/>
          <a:p>
            <a:fld id="{F9630745-3413-804D-B639-6E8FED11DBD6}" type="slidenum">
              <a:rPr lang="en-GB" smtClean="0"/>
              <a:pPr/>
              <a:t>13</a:t>
            </a:fld>
            <a:endParaRPr lang="en-GB"/>
          </a:p>
        </p:txBody>
      </p:sp>
    </p:spTree>
    <p:extLst>
      <p:ext uri="{BB962C8B-B14F-4D97-AF65-F5344CB8AC3E}">
        <p14:creationId xmlns:p14="http://schemas.microsoft.com/office/powerpoint/2010/main" val="565776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en-GB"/>
          </a:p>
        </p:txBody>
      </p:sp>
      <p:sp>
        <p:nvSpPr>
          <p:cNvPr id="3" name="Segnaposto note 2"/>
          <p:cNvSpPr>
            <a:spLocks noGrp="1"/>
          </p:cNvSpPr>
          <p:nvPr>
            <p:ph type="body" idx="1"/>
          </p:nvPr>
        </p:nvSpPr>
        <p:spPr/>
        <p:txBody>
          <a:bodyPr/>
          <a:lstStyle/>
          <a:p>
            <a:r>
              <a:rPr lang="it-IT" dirty="0"/>
              <a:t>Non tutti i casi nei migranti sono “importati”: alcuni si manifestano solo anni dopo, suggerendo che la </a:t>
            </a:r>
            <a:r>
              <a:rPr lang="it-IT" b="1" dirty="0"/>
              <a:t>trasmissione locale, le condizioni abitative, la vulnerabilità sociale</a:t>
            </a:r>
            <a:r>
              <a:rPr lang="it-IT" dirty="0"/>
              <a:t> svolgano un ruolo.</a:t>
            </a:r>
          </a:p>
          <a:p>
            <a:r>
              <a:rPr lang="it-IT" dirty="0"/>
              <a:t>Le condizioni di vita (densità abitativa, scarse condizioni igieniche, accesso sanitario limitato) possono facilitare l’acquisizione di malattie nel paese ospitante.</a:t>
            </a:r>
          </a:p>
          <a:p>
            <a:r>
              <a:rPr lang="it-IT" dirty="0"/>
              <a:t>Per HIV e altre malattie sessualmente trasmissibili, l’integrazione sociale, reti di contatto locali, stigma, barriere al testing, possono influenzare il rischio di infezione post-migrazione.</a:t>
            </a:r>
          </a:p>
          <a:p>
            <a:r>
              <a:rPr lang="it-IT" dirty="0"/>
              <a:t>Questo fenomeno sottolinea l’importanza non solo di politiche di screening all’arrivo, ma anche di </a:t>
            </a:r>
            <a:r>
              <a:rPr lang="it-IT" b="1" dirty="0"/>
              <a:t>sorveglianza continua, prevenzione all’interno delle comunità migranti</a:t>
            </a:r>
            <a:r>
              <a:rPr lang="it-IT" dirty="0"/>
              <a:t>, ed equità nell’accesso ai servizi sanitari.</a:t>
            </a:r>
          </a:p>
          <a:p>
            <a:endParaRPr lang="en-GB" dirty="0"/>
          </a:p>
        </p:txBody>
      </p:sp>
      <p:sp>
        <p:nvSpPr>
          <p:cNvPr id="4" name="Segnaposto numero diapositiva 3"/>
          <p:cNvSpPr>
            <a:spLocks noGrp="1"/>
          </p:cNvSpPr>
          <p:nvPr>
            <p:ph type="sldNum" sz="quarter" idx="5"/>
          </p:nvPr>
        </p:nvSpPr>
        <p:spPr/>
        <p:txBody>
          <a:bodyPr/>
          <a:lstStyle/>
          <a:p>
            <a:fld id="{F9630745-3413-804D-B639-6E8FED11DBD6}" type="slidenum">
              <a:rPr lang="en-GB" smtClean="0"/>
              <a:pPr/>
              <a:t>24</a:t>
            </a:fld>
            <a:endParaRPr lang="en-GB"/>
          </a:p>
        </p:txBody>
      </p:sp>
    </p:spTree>
    <p:extLst>
      <p:ext uri="{BB962C8B-B14F-4D97-AF65-F5344CB8AC3E}">
        <p14:creationId xmlns:p14="http://schemas.microsoft.com/office/powerpoint/2010/main" val="3028632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a:extLst>
            <a:ext uri="{FF2B5EF4-FFF2-40B4-BE49-F238E27FC236}">
              <a16:creationId xmlns:a16="http://schemas.microsoft.com/office/drawing/2014/main" id="{8476061E-073F-59EC-7265-9FF339D8527C}"/>
            </a:ext>
          </a:extLst>
        </p:cNvPr>
        <p:cNvGrpSpPr/>
        <p:nvPr/>
      </p:nvGrpSpPr>
      <p:grpSpPr>
        <a:xfrm>
          <a:off x="0" y="0"/>
          <a:ext cx="0" cy="0"/>
          <a:chOff x="0" y="0"/>
          <a:chExt cx="0" cy="0"/>
        </a:xfrm>
      </p:grpSpPr>
      <p:sp>
        <p:nvSpPr>
          <p:cNvPr id="265" name="Google Shape;265;g21258269c9b_0_226:notes">
            <a:extLst>
              <a:ext uri="{FF2B5EF4-FFF2-40B4-BE49-F238E27FC236}">
                <a16:creationId xmlns:a16="http://schemas.microsoft.com/office/drawing/2014/main" id="{EAE08142-D909-4BAD-675E-8B5A0707EE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it-IT"/>
          </a:p>
        </p:txBody>
      </p:sp>
      <p:sp>
        <p:nvSpPr>
          <p:cNvPr id="266" name="Google Shape;266;g21258269c9b_0_226:notes">
            <a:extLst>
              <a:ext uri="{FF2B5EF4-FFF2-40B4-BE49-F238E27FC236}">
                <a16:creationId xmlns:a16="http://schemas.microsoft.com/office/drawing/2014/main" id="{8814E492-48E1-F27D-97F0-97C174D6A0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5157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8" name="Google Shape;118;p22"/>
          <p:cNvSpPr txBox="1">
            <a:spLocks noGrp="1"/>
          </p:cNvSpPr>
          <p:nvPr>
            <p:ph type="subTitle" idx="1"/>
          </p:nvPr>
        </p:nvSpPr>
        <p:spPr>
          <a:xfrm>
            <a:off x="2217700" y="3586500"/>
            <a:ext cx="3994200" cy="219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9" name="Google Shape;119;p22"/>
          <p:cNvSpPr txBox="1">
            <a:spLocks noGrp="1"/>
          </p:cNvSpPr>
          <p:nvPr>
            <p:ph type="subTitle" idx="2"/>
          </p:nvPr>
        </p:nvSpPr>
        <p:spPr>
          <a:xfrm>
            <a:off x="7535758" y="3586500"/>
            <a:ext cx="3994200" cy="219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0" name="Google Shape;120;p22"/>
          <p:cNvSpPr txBox="1">
            <a:spLocks noGrp="1"/>
          </p:cNvSpPr>
          <p:nvPr>
            <p:ph type="subTitle" idx="3"/>
          </p:nvPr>
        </p:nvSpPr>
        <p:spPr>
          <a:xfrm>
            <a:off x="2217700" y="7022200"/>
            <a:ext cx="3994200" cy="219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1" name="Google Shape;121;p22"/>
          <p:cNvSpPr txBox="1">
            <a:spLocks noGrp="1"/>
          </p:cNvSpPr>
          <p:nvPr>
            <p:ph type="subTitle" idx="4"/>
          </p:nvPr>
        </p:nvSpPr>
        <p:spPr>
          <a:xfrm>
            <a:off x="7535758" y="7022200"/>
            <a:ext cx="3994200" cy="219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2" name="Google Shape;122;p22"/>
          <p:cNvSpPr txBox="1">
            <a:spLocks noGrp="1"/>
          </p:cNvSpPr>
          <p:nvPr>
            <p:ph type="subTitle" idx="5"/>
          </p:nvPr>
        </p:nvSpPr>
        <p:spPr>
          <a:xfrm>
            <a:off x="12853818" y="3586500"/>
            <a:ext cx="3994200" cy="219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3" name="Google Shape;123;p22"/>
          <p:cNvSpPr txBox="1">
            <a:spLocks noGrp="1"/>
          </p:cNvSpPr>
          <p:nvPr>
            <p:ph type="subTitle" idx="6"/>
          </p:nvPr>
        </p:nvSpPr>
        <p:spPr>
          <a:xfrm>
            <a:off x="12853818" y="7022200"/>
            <a:ext cx="3994200" cy="219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4" name="Google Shape;124;p22"/>
          <p:cNvSpPr txBox="1">
            <a:spLocks noGrp="1"/>
          </p:cNvSpPr>
          <p:nvPr>
            <p:ph type="subTitle" idx="7"/>
          </p:nvPr>
        </p:nvSpPr>
        <p:spPr>
          <a:xfrm>
            <a:off x="2217700" y="3013926"/>
            <a:ext cx="3994200" cy="731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3600">
                <a:solidFill>
                  <a:schemeClr val="dk1"/>
                </a:solidFill>
                <a:latin typeface="Domine"/>
                <a:ea typeface="Domine"/>
                <a:cs typeface="Domine"/>
                <a:sym typeface="Domine SemiBold"/>
              </a:defRPr>
            </a:lvl1pPr>
            <a:lvl2pPr lvl="1" algn="ctr" rtl="0">
              <a:lnSpc>
                <a:spcPct val="100000"/>
              </a:lnSpc>
              <a:spcBef>
                <a:spcPts val="0"/>
              </a:spcBef>
              <a:spcAft>
                <a:spcPts val="0"/>
              </a:spcAft>
              <a:buSzPts val="2400"/>
              <a:buFont typeface="Raleway"/>
              <a:buNone/>
              <a:defRPr sz="4800">
                <a:latin typeface="Raleway"/>
                <a:ea typeface="Raleway"/>
                <a:cs typeface="Raleway"/>
                <a:sym typeface="Raleway"/>
              </a:defRPr>
            </a:lvl2pPr>
            <a:lvl3pPr lvl="2" algn="ctr" rtl="0">
              <a:lnSpc>
                <a:spcPct val="100000"/>
              </a:lnSpc>
              <a:spcBef>
                <a:spcPts val="0"/>
              </a:spcBef>
              <a:spcAft>
                <a:spcPts val="0"/>
              </a:spcAft>
              <a:buSzPts val="2400"/>
              <a:buFont typeface="Raleway"/>
              <a:buNone/>
              <a:defRPr sz="4800">
                <a:latin typeface="Raleway"/>
                <a:ea typeface="Raleway"/>
                <a:cs typeface="Raleway"/>
                <a:sym typeface="Raleway"/>
              </a:defRPr>
            </a:lvl3pPr>
            <a:lvl4pPr lvl="3" algn="ctr" rtl="0">
              <a:lnSpc>
                <a:spcPct val="100000"/>
              </a:lnSpc>
              <a:spcBef>
                <a:spcPts val="0"/>
              </a:spcBef>
              <a:spcAft>
                <a:spcPts val="0"/>
              </a:spcAft>
              <a:buSzPts val="2400"/>
              <a:buFont typeface="Raleway"/>
              <a:buNone/>
              <a:defRPr sz="4800">
                <a:latin typeface="Raleway"/>
                <a:ea typeface="Raleway"/>
                <a:cs typeface="Raleway"/>
                <a:sym typeface="Raleway"/>
              </a:defRPr>
            </a:lvl4pPr>
            <a:lvl5pPr lvl="4" algn="ctr" rtl="0">
              <a:lnSpc>
                <a:spcPct val="100000"/>
              </a:lnSpc>
              <a:spcBef>
                <a:spcPts val="0"/>
              </a:spcBef>
              <a:spcAft>
                <a:spcPts val="0"/>
              </a:spcAft>
              <a:buSzPts val="2400"/>
              <a:buFont typeface="Raleway"/>
              <a:buNone/>
              <a:defRPr sz="4800">
                <a:latin typeface="Raleway"/>
                <a:ea typeface="Raleway"/>
                <a:cs typeface="Raleway"/>
                <a:sym typeface="Raleway"/>
              </a:defRPr>
            </a:lvl5pPr>
            <a:lvl6pPr lvl="5" algn="ctr" rtl="0">
              <a:lnSpc>
                <a:spcPct val="100000"/>
              </a:lnSpc>
              <a:spcBef>
                <a:spcPts val="0"/>
              </a:spcBef>
              <a:spcAft>
                <a:spcPts val="0"/>
              </a:spcAft>
              <a:buSzPts val="2400"/>
              <a:buFont typeface="Raleway"/>
              <a:buNone/>
              <a:defRPr sz="4800">
                <a:latin typeface="Raleway"/>
                <a:ea typeface="Raleway"/>
                <a:cs typeface="Raleway"/>
                <a:sym typeface="Raleway"/>
              </a:defRPr>
            </a:lvl6pPr>
            <a:lvl7pPr lvl="6" algn="ctr" rtl="0">
              <a:lnSpc>
                <a:spcPct val="100000"/>
              </a:lnSpc>
              <a:spcBef>
                <a:spcPts val="0"/>
              </a:spcBef>
              <a:spcAft>
                <a:spcPts val="0"/>
              </a:spcAft>
              <a:buSzPts val="2400"/>
              <a:buFont typeface="Raleway"/>
              <a:buNone/>
              <a:defRPr sz="4800">
                <a:latin typeface="Raleway"/>
                <a:ea typeface="Raleway"/>
                <a:cs typeface="Raleway"/>
                <a:sym typeface="Raleway"/>
              </a:defRPr>
            </a:lvl7pPr>
            <a:lvl8pPr lvl="7" algn="ctr" rtl="0">
              <a:lnSpc>
                <a:spcPct val="100000"/>
              </a:lnSpc>
              <a:spcBef>
                <a:spcPts val="0"/>
              </a:spcBef>
              <a:spcAft>
                <a:spcPts val="0"/>
              </a:spcAft>
              <a:buSzPts val="2400"/>
              <a:buFont typeface="Raleway"/>
              <a:buNone/>
              <a:defRPr sz="4800">
                <a:latin typeface="Raleway"/>
                <a:ea typeface="Raleway"/>
                <a:cs typeface="Raleway"/>
                <a:sym typeface="Raleway"/>
              </a:defRPr>
            </a:lvl8pPr>
            <a:lvl9pPr lvl="8" algn="ctr" rtl="0">
              <a:lnSpc>
                <a:spcPct val="100000"/>
              </a:lnSpc>
              <a:spcBef>
                <a:spcPts val="0"/>
              </a:spcBef>
              <a:spcAft>
                <a:spcPts val="0"/>
              </a:spcAft>
              <a:buSzPts val="2400"/>
              <a:buFont typeface="Raleway"/>
              <a:buNone/>
              <a:defRPr sz="4800">
                <a:latin typeface="Raleway"/>
                <a:ea typeface="Raleway"/>
                <a:cs typeface="Raleway"/>
                <a:sym typeface="Raleway"/>
              </a:defRPr>
            </a:lvl9pPr>
          </a:lstStyle>
          <a:p>
            <a:endParaRPr/>
          </a:p>
        </p:txBody>
      </p:sp>
      <p:sp>
        <p:nvSpPr>
          <p:cNvPr id="125" name="Google Shape;125;p22"/>
          <p:cNvSpPr txBox="1">
            <a:spLocks noGrp="1"/>
          </p:cNvSpPr>
          <p:nvPr>
            <p:ph type="subTitle" idx="8"/>
          </p:nvPr>
        </p:nvSpPr>
        <p:spPr>
          <a:xfrm>
            <a:off x="7535758" y="3013926"/>
            <a:ext cx="3994200" cy="731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3600">
                <a:solidFill>
                  <a:schemeClr val="dk1"/>
                </a:solidFill>
                <a:latin typeface="Domine"/>
                <a:ea typeface="Domine"/>
                <a:cs typeface="Domine"/>
                <a:sym typeface="Domine SemiBold"/>
              </a:defRPr>
            </a:lvl1pPr>
            <a:lvl2pPr lvl="1" algn="ctr" rtl="0">
              <a:lnSpc>
                <a:spcPct val="100000"/>
              </a:lnSpc>
              <a:spcBef>
                <a:spcPts val="0"/>
              </a:spcBef>
              <a:spcAft>
                <a:spcPts val="0"/>
              </a:spcAft>
              <a:buSzPts val="2400"/>
              <a:buFont typeface="Raleway"/>
              <a:buNone/>
              <a:defRPr sz="4800">
                <a:latin typeface="Raleway"/>
                <a:ea typeface="Raleway"/>
                <a:cs typeface="Raleway"/>
                <a:sym typeface="Raleway"/>
              </a:defRPr>
            </a:lvl2pPr>
            <a:lvl3pPr lvl="2" algn="ctr" rtl="0">
              <a:lnSpc>
                <a:spcPct val="100000"/>
              </a:lnSpc>
              <a:spcBef>
                <a:spcPts val="0"/>
              </a:spcBef>
              <a:spcAft>
                <a:spcPts val="0"/>
              </a:spcAft>
              <a:buSzPts val="2400"/>
              <a:buFont typeface="Raleway"/>
              <a:buNone/>
              <a:defRPr sz="4800">
                <a:latin typeface="Raleway"/>
                <a:ea typeface="Raleway"/>
                <a:cs typeface="Raleway"/>
                <a:sym typeface="Raleway"/>
              </a:defRPr>
            </a:lvl3pPr>
            <a:lvl4pPr lvl="3" algn="ctr" rtl="0">
              <a:lnSpc>
                <a:spcPct val="100000"/>
              </a:lnSpc>
              <a:spcBef>
                <a:spcPts val="0"/>
              </a:spcBef>
              <a:spcAft>
                <a:spcPts val="0"/>
              </a:spcAft>
              <a:buSzPts val="2400"/>
              <a:buFont typeface="Raleway"/>
              <a:buNone/>
              <a:defRPr sz="4800">
                <a:latin typeface="Raleway"/>
                <a:ea typeface="Raleway"/>
                <a:cs typeface="Raleway"/>
                <a:sym typeface="Raleway"/>
              </a:defRPr>
            </a:lvl4pPr>
            <a:lvl5pPr lvl="4" algn="ctr" rtl="0">
              <a:lnSpc>
                <a:spcPct val="100000"/>
              </a:lnSpc>
              <a:spcBef>
                <a:spcPts val="0"/>
              </a:spcBef>
              <a:spcAft>
                <a:spcPts val="0"/>
              </a:spcAft>
              <a:buSzPts val="2400"/>
              <a:buFont typeface="Raleway"/>
              <a:buNone/>
              <a:defRPr sz="4800">
                <a:latin typeface="Raleway"/>
                <a:ea typeface="Raleway"/>
                <a:cs typeface="Raleway"/>
                <a:sym typeface="Raleway"/>
              </a:defRPr>
            </a:lvl5pPr>
            <a:lvl6pPr lvl="5" algn="ctr" rtl="0">
              <a:lnSpc>
                <a:spcPct val="100000"/>
              </a:lnSpc>
              <a:spcBef>
                <a:spcPts val="0"/>
              </a:spcBef>
              <a:spcAft>
                <a:spcPts val="0"/>
              </a:spcAft>
              <a:buSzPts val="2400"/>
              <a:buFont typeface="Raleway"/>
              <a:buNone/>
              <a:defRPr sz="4800">
                <a:latin typeface="Raleway"/>
                <a:ea typeface="Raleway"/>
                <a:cs typeface="Raleway"/>
                <a:sym typeface="Raleway"/>
              </a:defRPr>
            </a:lvl6pPr>
            <a:lvl7pPr lvl="6" algn="ctr" rtl="0">
              <a:lnSpc>
                <a:spcPct val="100000"/>
              </a:lnSpc>
              <a:spcBef>
                <a:spcPts val="0"/>
              </a:spcBef>
              <a:spcAft>
                <a:spcPts val="0"/>
              </a:spcAft>
              <a:buSzPts val="2400"/>
              <a:buFont typeface="Raleway"/>
              <a:buNone/>
              <a:defRPr sz="4800">
                <a:latin typeface="Raleway"/>
                <a:ea typeface="Raleway"/>
                <a:cs typeface="Raleway"/>
                <a:sym typeface="Raleway"/>
              </a:defRPr>
            </a:lvl7pPr>
            <a:lvl8pPr lvl="7" algn="ctr" rtl="0">
              <a:lnSpc>
                <a:spcPct val="100000"/>
              </a:lnSpc>
              <a:spcBef>
                <a:spcPts val="0"/>
              </a:spcBef>
              <a:spcAft>
                <a:spcPts val="0"/>
              </a:spcAft>
              <a:buSzPts val="2400"/>
              <a:buFont typeface="Raleway"/>
              <a:buNone/>
              <a:defRPr sz="4800">
                <a:latin typeface="Raleway"/>
                <a:ea typeface="Raleway"/>
                <a:cs typeface="Raleway"/>
                <a:sym typeface="Raleway"/>
              </a:defRPr>
            </a:lvl8pPr>
            <a:lvl9pPr lvl="8" algn="ctr" rtl="0">
              <a:lnSpc>
                <a:spcPct val="100000"/>
              </a:lnSpc>
              <a:spcBef>
                <a:spcPts val="0"/>
              </a:spcBef>
              <a:spcAft>
                <a:spcPts val="0"/>
              </a:spcAft>
              <a:buSzPts val="2400"/>
              <a:buFont typeface="Raleway"/>
              <a:buNone/>
              <a:defRPr sz="4800">
                <a:latin typeface="Raleway"/>
                <a:ea typeface="Raleway"/>
                <a:cs typeface="Raleway"/>
                <a:sym typeface="Raleway"/>
              </a:defRPr>
            </a:lvl9pPr>
          </a:lstStyle>
          <a:p>
            <a:endParaRPr/>
          </a:p>
        </p:txBody>
      </p:sp>
      <p:sp>
        <p:nvSpPr>
          <p:cNvPr id="126" name="Google Shape;126;p22"/>
          <p:cNvSpPr txBox="1">
            <a:spLocks noGrp="1"/>
          </p:cNvSpPr>
          <p:nvPr>
            <p:ph type="subTitle" idx="9"/>
          </p:nvPr>
        </p:nvSpPr>
        <p:spPr>
          <a:xfrm>
            <a:off x="12853818" y="3013926"/>
            <a:ext cx="3994200" cy="731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3600">
                <a:solidFill>
                  <a:schemeClr val="dk1"/>
                </a:solidFill>
                <a:latin typeface="Domine"/>
                <a:ea typeface="Domine"/>
                <a:cs typeface="Domine"/>
                <a:sym typeface="Domine SemiBold"/>
              </a:defRPr>
            </a:lvl1pPr>
            <a:lvl2pPr lvl="1" algn="ctr" rtl="0">
              <a:lnSpc>
                <a:spcPct val="100000"/>
              </a:lnSpc>
              <a:spcBef>
                <a:spcPts val="0"/>
              </a:spcBef>
              <a:spcAft>
                <a:spcPts val="0"/>
              </a:spcAft>
              <a:buSzPts val="2400"/>
              <a:buFont typeface="Raleway"/>
              <a:buNone/>
              <a:defRPr sz="4800">
                <a:latin typeface="Raleway"/>
                <a:ea typeface="Raleway"/>
                <a:cs typeface="Raleway"/>
                <a:sym typeface="Raleway"/>
              </a:defRPr>
            </a:lvl2pPr>
            <a:lvl3pPr lvl="2" algn="ctr" rtl="0">
              <a:lnSpc>
                <a:spcPct val="100000"/>
              </a:lnSpc>
              <a:spcBef>
                <a:spcPts val="0"/>
              </a:spcBef>
              <a:spcAft>
                <a:spcPts val="0"/>
              </a:spcAft>
              <a:buSzPts val="2400"/>
              <a:buFont typeface="Raleway"/>
              <a:buNone/>
              <a:defRPr sz="4800">
                <a:latin typeface="Raleway"/>
                <a:ea typeface="Raleway"/>
                <a:cs typeface="Raleway"/>
                <a:sym typeface="Raleway"/>
              </a:defRPr>
            </a:lvl3pPr>
            <a:lvl4pPr lvl="3" algn="ctr" rtl="0">
              <a:lnSpc>
                <a:spcPct val="100000"/>
              </a:lnSpc>
              <a:spcBef>
                <a:spcPts val="0"/>
              </a:spcBef>
              <a:spcAft>
                <a:spcPts val="0"/>
              </a:spcAft>
              <a:buSzPts val="2400"/>
              <a:buFont typeface="Raleway"/>
              <a:buNone/>
              <a:defRPr sz="4800">
                <a:latin typeface="Raleway"/>
                <a:ea typeface="Raleway"/>
                <a:cs typeface="Raleway"/>
                <a:sym typeface="Raleway"/>
              </a:defRPr>
            </a:lvl4pPr>
            <a:lvl5pPr lvl="4" algn="ctr" rtl="0">
              <a:lnSpc>
                <a:spcPct val="100000"/>
              </a:lnSpc>
              <a:spcBef>
                <a:spcPts val="0"/>
              </a:spcBef>
              <a:spcAft>
                <a:spcPts val="0"/>
              </a:spcAft>
              <a:buSzPts val="2400"/>
              <a:buFont typeface="Raleway"/>
              <a:buNone/>
              <a:defRPr sz="4800">
                <a:latin typeface="Raleway"/>
                <a:ea typeface="Raleway"/>
                <a:cs typeface="Raleway"/>
                <a:sym typeface="Raleway"/>
              </a:defRPr>
            </a:lvl5pPr>
            <a:lvl6pPr lvl="5" algn="ctr" rtl="0">
              <a:lnSpc>
                <a:spcPct val="100000"/>
              </a:lnSpc>
              <a:spcBef>
                <a:spcPts val="0"/>
              </a:spcBef>
              <a:spcAft>
                <a:spcPts val="0"/>
              </a:spcAft>
              <a:buSzPts val="2400"/>
              <a:buFont typeface="Raleway"/>
              <a:buNone/>
              <a:defRPr sz="4800">
                <a:latin typeface="Raleway"/>
                <a:ea typeface="Raleway"/>
                <a:cs typeface="Raleway"/>
                <a:sym typeface="Raleway"/>
              </a:defRPr>
            </a:lvl6pPr>
            <a:lvl7pPr lvl="6" algn="ctr" rtl="0">
              <a:lnSpc>
                <a:spcPct val="100000"/>
              </a:lnSpc>
              <a:spcBef>
                <a:spcPts val="0"/>
              </a:spcBef>
              <a:spcAft>
                <a:spcPts val="0"/>
              </a:spcAft>
              <a:buSzPts val="2400"/>
              <a:buFont typeface="Raleway"/>
              <a:buNone/>
              <a:defRPr sz="4800">
                <a:latin typeface="Raleway"/>
                <a:ea typeface="Raleway"/>
                <a:cs typeface="Raleway"/>
                <a:sym typeface="Raleway"/>
              </a:defRPr>
            </a:lvl7pPr>
            <a:lvl8pPr lvl="7" algn="ctr" rtl="0">
              <a:lnSpc>
                <a:spcPct val="100000"/>
              </a:lnSpc>
              <a:spcBef>
                <a:spcPts val="0"/>
              </a:spcBef>
              <a:spcAft>
                <a:spcPts val="0"/>
              </a:spcAft>
              <a:buSzPts val="2400"/>
              <a:buFont typeface="Raleway"/>
              <a:buNone/>
              <a:defRPr sz="4800">
                <a:latin typeface="Raleway"/>
                <a:ea typeface="Raleway"/>
                <a:cs typeface="Raleway"/>
                <a:sym typeface="Raleway"/>
              </a:defRPr>
            </a:lvl8pPr>
            <a:lvl9pPr lvl="8" algn="ctr" rtl="0">
              <a:lnSpc>
                <a:spcPct val="100000"/>
              </a:lnSpc>
              <a:spcBef>
                <a:spcPts val="0"/>
              </a:spcBef>
              <a:spcAft>
                <a:spcPts val="0"/>
              </a:spcAft>
              <a:buSzPts val="2400"/>
              <a:buFont typeface="Raleway"/>
              <a:buNone/>
              <a:defRPr sz="4800">
                <a:latin typeface="Raleway"/>
                <a:ea typeface="Raleway"/>
                <a:cs typeface="Raleway"/>
                <a:sym typeface="Raleway"/>
              </a:defRPr>
            </a:lvl9pPr>
          </a:lstStyle>
          <a:p>
            <a:endParaRPr/>
          </a:p>
        </p:txBody>
      </p:sp>
      <p:sp>
        <p:nvSpPr>
          <p:cNvPr id="127" name="Google Shape;127;p22"/>
          <p:cNvSpPr txBox="1">
            <a:spLocks noGrp="1"/>
          </p:cNvSpPr>
          <p:nvPr>
            <p:ph type="subTitle" idx="13"/>
          </p:nvPr>
        </p:nvSpPr>
        <p:spPr>
          <a:xfrm>
            <a:off x="2217700" y="6443200"/>
            <a:ext cx="3994200" cy="731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3600">
                <a:solidFill>
                  <a:schemeClr val="dk1"/>
                </a:solidFill>
                <a:latin typeface="Domine"/>
                <a:ea typeface="Domine"/>
                <a:cs typeface="Domine"/>
                <a:sym typeface="Domine SemiBold"/>
              </a:defRPr>
            </a:lvl1pPr>
            <a:lvl2pPr lvl="1" algn="ctr" rtl="0">
              <a:lnSpc>
                <a:spcPct val="100000"/>
              </a:lnSpc>
              <a:spcBef>
                <a:spcPts val="0"/>
              </a:spcBef>
              <a:spcAft>
                <a:spcPts val="0"/>
              </a:spcAft>
              <a:buSzPts val="2400"/>
              <a:buFont typeface="Raleway"/>
              <a:buNone/>
              <a:defRPr sz="4800">
                <a:latin typeface="Raleway"/>
                <a:ea typeface="Raleway"/>
                <a:cs typeface="Raleway"/>
                <a:sym typeface="Raleway"/>
              </a:defRPr>
            </a:lvl2pPr>
            <a:lvl3pPr lvl="2" algn="ctr" rtl="0">
              <a:lnSpc>
                <a:spcPct val="100000"/>
              </a:lnSpc>
              <a:spcBef>
                <a:spcPts val="0"/>
              </a:spcBef>
              <a:spcAft>
                <a:spcPts val="0"/>
              </a:spcAft>
              <a:buSzPts val="2400"/>
              <a:buFont typeface="Raleway"/>
              <a:buNone/>
              <a:defRPr sz="4800">
                <a:latin typeface="Raleway"/>
                <a:ea typeface="Raleway"/>
                <a:cs typeface="Raleway"/>
                <a:sym typeface="Raleway"/>
              </a:defRPr>
            </a:lvl3pPr>
            <a:lvl4pPr lvl="3" algn="ctr" rtl="0">
              <a:lnSpc>
                <a:spcPct val="100000"/>
              </a:lnSpc>
              <a:spcBef>
                <a:spcPts val="0"/>
              </a:spcBef>
              <a:spcAft>
                <a:spcPts val="0"/>
              </a:spcAft>
              <a:buSzPts val="2400"/>
              <a:buFont typeface="Raleway"/>
              <a:buNone/>
              <a:defRPr sz="4800">
                <a:latin typeface="Raleway"/>
                <a:ea typeface="Raleway"/>
                <a:cs typeface="Raleway"/>
                <a:sym typeface="Raleway"/>
              </a:defRPr>
            </a:lvl4pPr>
            <a:lvl5pPr lvl="4" algn="ctr" rtl="0">
              <a:lnSpc>
                <a:spcPct val="100000"/>
              </a:lnSpc>
              <a:spcBef>
                <a:spcPts val="0"/>
              </a:spcBef>
              <a:spcAft>
                <a:spcPts val="0"/>
              </a:spcAft>
              <a:buSzPts val="2400"/>
              <a:buFont typeface="Raleway"/>
              <a:buNone/>
              <a:defRPr sz="4800">
                <a:latin typeface="Raleway"/>
                <a:ea typeface="Raleway"/>
                <a:cs typeface="Raleway"/>
                <a:sym typeface="Raleway"/>
              </a:defRPr>
            </a:lvl5pPr>
            <a:lvl6pPr lvl="5" algn="ctr" rtl="0">
              <a:lnSpc>
                <a:spcPct val="100000"/>
              </a:lnSpc>
              <a:spcBef>
                <a:spcPts val="0"/>
              </a:spcBef>
              <a:spcAft>
                <a:spcPts val="0"/>
              </a:spcAft>
              <a:buSzPts val="2400"/>
              <a:buFont typeface="Raleway"/>
              <a:buNone/>
              <a:defRPr sz="4800">
                <a:latin typeface="Raleway"/>
                <a:ea typeface="Raleway"/>
                <a:cs typeface="Raleway"/>
                <a:sym typeface="Raleway"/>
              </a:defRPr>
            </a:lvl6pPr>
            <a:lvl7pPr lvl="6" algn="ctr" rtl="0">
              <a:lnSpc>
                <a:spcPct val="100000"/>
              </a:lnSpc>
              <a:spcBef>
                <a:spcPts val="0"/>
              </a:spcBef>
              <a:spcAft>
                <a:spcPts val="0"/>
              </a:spcAft>
              <a:buSzPts val="2400"/>
              <a:buFont typeface="Raleway"/>
              <a:buNone/>
              <a:defRPr sz="4800">
                <a:latin typeface="Raleway"/>
                <a:ea typeface="Raleway"/>
                <a:cs typeface="Raleway"/>
                <a:sym typeface="Raleway"/>
              </a:defRPr>
            </a:lvl7pPr>
            <a:lvl8pPr lvl="7" algn="ctr" rtl="0">
              <a:lnSpc>
                <a:spcPct val="100000"/>
              </a:lnSpc>
              <a:spcBef>
                <a:spcPts val="0"/>
              </a:spcBef>
              <a:spcAft>
                <a:spcPts val="0"/>
              </a:spcAft>
              <a:buSzPts val="2400"/>
              <a:buFont typeface="Raleway"/>
              <a:buNone/>
              <a:defRPr sz="4800">
                <a:latin typeface="Raleway"/>
                <a:ea typeface="Raleway"/>
                <a:cs typeface="Raleway"/>
                <a:sym typeface="Raleway"/>
              </a:defRPr>
            </a:lvl8pPr>
            <a:lvl9pPr lvl="8" algn="ctr" rtl="0">
              <a:lnSpc>
                <a:spcPct val="100000"/>
              </a:lnSpc>
              <a:spcBef>
                <a:spcPts val="0"/>
              </a:spcBef>
              <a:spcAft>
                <a:spcPts val="0"/>
              </a:spcAft>
              <a:buSzPts val="2400"/>
              <a:buFont typeface="Raleway"/>
              <a:buNone/>
              <a:defRPr sz="4800">
                <a:latin typeface="Raleway"/>
                <a:ea typeface="Raleway"/>
                <a:cs typeface="Raleway"/>
                <a:sym typeface="Raleway"/>
              </a:defRPr>
            </a:lvl9pPr>
          </a:lstStyle>
          <a:p>
            <a:endParaRPr/>
          </a:p>
        </p:txBody>
      </p:sp>
      <p:sp>
        <p:nvSpPr>
          <p:cNvPr id="128" name="Google Shape;128;p22"/>
          <p:cNvSpPr txBox="1">
            <a:spLocks noGrp="1"/>
          </p:cNvSpPr>
          <p:nvPr>
            <p:ph type="subTitle" idx="14"/>
          </p:nvPr>
        </p:nvSpPr>
        <p:spPr>
          <a:xfrm>
            <a:off x="7535758" y="6443200"/>
            <a:ext cx="3994200" cy="731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3600">
                <a:solidFill>
                  <a:schemeClr val="dk1"/>
                </a:solidFill>
                <a:latin typeface="Domine"/>
                <a:ea typeface="Domine"/>
                <a:cs typeface="Domine"/>
                <a:sym typeface="Domine SemiBold"/>
              </a:defRPr>
            </a:lvl1pPr>
            <a:lvl2pPr lvl="1" algn="ctr" rtl="0">
              <a:lnSpc>
                <a:spcPct val="100000"/>
              </a:lnSpc>
              <a:spcBef>
                <a:spcPts val="0"/>
              </a:spcBef>
              <a:spcAft>
                <a:spcPts val="0"/>
              </a:spcAft>
              <a:buSzPts val="2400"/>
              <a:buFont typeface="Raleway"/>
              <a:buNone/>
              <a:defRPr sz="4800">
                <a:latin typeface="Raleway"/>
                <a:ea typeface="Raleway"/>
                <a:cs typeface="Raleway"/>
                <a:sym typeface="Raleway"/>
              </a:defRPr>
            </a:lvl2pPr>
            <a:lvl3pPr lvl="2" algn="ctr" rtl="0">
              <a:lnSpc>
                <a:spcPct val="100000"/>
              </a:lnSpc>
              <a:spcBef>
                <a:spcPts val="0"/>
              </a:spcBef>
              <a:spcAft>
                <a:spcPts val="0"/>
              </a:spcAft>
              <a:buSzPts val="2400"/>
              <a:buFont typeface="Raleway"/>
              <a:buNone/>
              <a:defRPr sz="4800">
                <a:latin typeface="Raleway"/>
                <a:ea typeface="Raleway"/>
                <a:cs typeface="Raleway"/>
                <a:sym typeface="Raleway"/>
              </a:defRPr>
            </a:lvl3pPr>
            <a:lvl4pPr lvl="3" algn="ctr" rtl="0">
              <a:lnSpc>
                <a:spcPct val="100000"/>
              </a:lnSpc>
              <a:spcBef>
                <a:spcPts val="0"/>
              </a:spcBef>
              <a:spcAft>
                <a:spcPts val="0"/>
              </a:spcAft>
              <a:buSzPts val="2400"/>
              <a:buFont typeface="Raleway"/>
              <a:buNone/>
              <a:defRPr sz="4800">
                <a:latin typeface="Raleway"/>
                <a:ea typeface="Raleway"/>
                <a:cs typeface="Raleway"/>
                <a:sym typeface="Raleway"/>
              </a:defRPr>
            </a:lvl4pPr>
            <a:lvl5pPr lvl="4" algn="ctr" rtl="0">
              <a:lnSpc>
                <a:spcPct val="100000"/>
              </a:lnSpc>
              <a:spcBef>
                <a:spcPts val="0"/>
              </a:spcBef>
              <a:spcAft>
                <a:spcPts val="0"/>
              </a:spcAft>
              <a:buSzPts val="2400"/>
              <a:buFont typeface="Raleway"/>
              <a:buNone/>
              <a:defRPr sz="4800">
                <a:latin typeface="Raleway"/>
                <a:ea typeface="Raleway"/>
                <a:cs typeface="Raleway"/>
                <a:sym typeface="Raleway"/>
              </a:defRPr>
            </a:lvl5pPr>
            <a:lvl6pPr lvl="5" algn="ctr" rtl="0">
              <a:lnSpc>
                <a:spcPct val="100000"/>
              </a:lnSpc>
              <a:spcBef>
                <a:spcPts val="0"/>
              </a:spcBef>
              <a:spcAft>
                <a:spcPts val="0"/>
              </a:spcAft>
              <a:buSzPts val="2400"/>
              <a:buFont typeface="Raleway"/>
              <a:buNone/>
              <a:defRPr sz="4800">
                <a:latin typeface="Raleway"/>
                <a:ea typeface="Raleway"/>
                <a:cs typeface="Raleway"/>
                <a:sym typeface="Raleway"/>
              </a:defRPr>
            </a:lvl6pPr>
            <a:lvl7pPr lvl="6" algn="ctr" rtl="0">
              <a:lnSpc>
                <a:spcPct val="100000"/>
              </a:lnSpc>
              <a:spcBef>
                <a:spcPts val="0"/>
              </a:spcBef>
              <a:spcAft>
                <a:spcPts val="0"/>
              </a:spcAft>
              <a:buSzPts val="2400"/>
              <a:buFont typeface="Raleway"/>
              <a:buNone/>
              <a:defRPr sz="4800">
                <a:latin typeface="Raleway"/>
                <a:ea typeface="Raleway"/>
                <a:cs typeface="Raleway"/>
                <a:sym typeface="Raleway"/>
              </a:defRPr>
            </a:lvl7pPr>
            <a:lvl8pPr lvl="7" algn="ctr" rtl="0">
              <a:lnSpc>
                <a:spcPct val="100000"/>
              </a:lnSpc>
              <a:spcBef>
                <a:spcPts val="0"/>
              </a:spcBef>
              <a:spcAft>
                <a:spcPts val="0"/>
              </a:spcAft>
              <a:buSzPts val="2400"/>
              <a:buFont typeface="Raleway"/>
              <a:buNone/>
              <a:defRPr sz="4800">
                <a:latin typeface="Raleway"/>
                <a:ea typeface="Raleway"/>
                <a:cs typeface="Raleway"/>
                <a:sym typeface="Raleway"/>
              </a:defRPr>
            </a:lvl8pPr>
            <a:lvl9pPr lvl="8" algn="ctr" rtl="0">
              <a:lnSpc>
                <a:spcPct val="100000"/>
              </a:lnSpc>
              <a:spcBef>
                <a:spcPts val="0"/>
              </a:spcBef>
              <a:spcAft>
                <a:spcPts val="0"/>
              </a:spcAft>
              <a:buSzPts val="2400"/>
              <a:buFont typeface="Raleway"/>
              <a:buNone/>
              <a:defRPr sz="4800">
                <a:latin typeface="Raleway"/>
                <a:ea typeface="Raleway"/>
                <a:cs typeface="Raleway"/>
                <a:sym typeface="Raleway"/>
              </a:defRPr>
            </a:lvl9pPr>
          </a:lstStyle>
          <a:p>
            <a:endParaRPr/>
          </a:p>
        </p:txBody>
      </p:sp>
      <p:sp>
        <p:nvSpPr>
          <p:cNvPr id="129" name="Google Shape;129;p22"/>
          <p:cNvSpPr txBox="1">
            <a:spLocks noGrp="1"/>
          </p:cNvSpPr>
          <p:nvPr>
            <p:ph type="subTitle" idx="15"/>
          </p:nvPr>
        </p:nvSpPr>
        <p:spPr>
          <a:xfrm>
            <a:off x="12853818" y="6443200"/>
            <a:ext cx="3994200" cy="731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3600">
                <a:solidFill>
                  <a:schemeClr val="dk1"/>
                </a:solidFill>
                <a:latin typeface="Domine"/>
                <a:ea typeface="Domine"/>
                <a:cs typeface="Domine"/>
                <a:sym typeface="Domine SemiBold"/>
              </a:defRPr>
            </a:lvl1pPr>
            <a:lvl2pPr lvl="1" algn="ctr" rtl="0">
              <a:lnSpc>
                <a:spcPct val="100000"/>
              </a:lnSpc>
              <a:spcBef>
                <a:spcPts val="0"/>
              </a:spcBef>
              <a:spcAft>
                <a:spcPts val="0"/>
              </a:spcAft>
              <a:buSzPts val="2400"/>
              <a:buFont typeface="Raleway"/>
              <a:buNone/>
              <a:defRPr sz="4800">
                <a:latin typeface="Raleway"/>
                <a:ea typeface="Raleway"/>
                <a:cs typeface="Raleway"/>
                <a:sym typeface="Raleway"/>
              </a:defRPr>
            </a:lvl2pPr>
            <a:lvl3pPr lvl="2" algn="ctr" rtl="0">
              <a:lnSpc>
                <a:spcPct val="100000"/>
              </a:lnSpc>
              <a:spcBef>
                <a:spcPts val="0"/>
              </a:spcBef>
              <a:spcAft>
                <a:spcPts val="0"/>
              </a:spcAft>
              <a:buSzPts val="2400"/>
              <a:buFont typeface="Raleway"/>
              <a:buNone/>
              <a:defRPr sz="4800">
                <a:latin typeface="Raleway"/>
                <a:ea typeface="Raleway"/>
                <a:cs typeface="Raleway"/>
                <a:sym typeface="Raleway"/>
              </a:defRPr>
            </a:lvl3pPr>
            <a:lvl4pPr lvl="3" algn="ctr" rtl="0">
              <a:lnSpc>
                <a:spcPct val="100000"/>
              </a:lnSpc>
              <a:spcBef>
                <a:spcPts val="0"/>
              </a:spcBef>
              <a:spcAft>
                <a:spcPts val="0"/>
              </a:spcAft>
              <a:buSzPts val="2400"/>
              <a:buFont typeface="Raleway"/>
              <a:buNone/>
              <a:defRPr sz="4800">
                <a:latin typeface="Raleway"/>
                <a:ea typeface="Raleway"/>
                <a:cs typeface="Raleway"/>
                <a:sym typeface="Raleway"/>
              </a:defRPr>
            </a:lvl4pPr>
            <a:lvl5pPr lvl="4" algn="ctr" rtl="0">
              <a:lnSpc>
                <a:spcPct val="100000"/>
              </a:lnSpc>
              <a:spcBef>
                <a:spcPts val="0"/>
              </a:spcBef>
              <a:spcAft>
                <a:spcPts val="0"/>
              </a:spcAft>
              <a:buSzPts val="2400"/>
              <a:buFont typeface="Raleway"/>
              <a:buNone/>
              <a:defRPr sz="4800">
                <a:latin typeface="Raleway"/>
                <a:ea typeface="Raleway"/>
                <a:cs typeface="Raleway"/>
                <a:sym typeface="Raleway"/>
              </a:defRPr>
            </a:lvl5pPr>
            <a:lvl6pPr lvl="5" algn="ctr" rtl="0">
              <a:lnSpc>
                <a:spcPct val="100000"/>
              </a:lnSpc>
              <a:spcBef>
                <a:spcPts val="0"/>
              </a:spcBef>
              <a:spcAft>
                <a:spcPts val="0"/>
              </a:spcAft>
              <a:buSzPts val="2400"/>
              <a:buFont typeface="Raleway"/>
              <a:buNone/>
              <a:defRPr sz="4800">
                <a:latin typeface="Raleway"/>
                <a:ea typeface="Raleway"/>
                <a:cs typeface="Raleway"/>
                <a:sym typeface="Raleway"/>
              </a:defRPr>
            </a:lvl6pPr>
            <a:lvl7pPr lvl="6" algn="ctr" rtl="0">
              <a:lnSpc>
                <a:spcPct val="100000"/>
              </a:lnSpc>
              <a:spcBef>
                <a:spcPts val="0"/>
              </a:spcBef>
              <a:spcAft>
                <a:spcPts val="0"/>
              </a:spcAft>
              <a:buSzPts val="2400"/>
              <a:buFont typeface="Raleway"/>
              <a:buNone/>
              <a:defRPr sz="4800">
                <a:latin typeface="Raleway"/>
                <a:ea typeface="Raleway"/>
                <a:cs typeface="Raleway"/>
                <a:sym typeface="Raleway"/>
              </a:defRPr>
            </a:lvl7pPr>
            <a:lvl8pPr lvl="7" algn="ctr" rtl="0">
              <a:lnSpc>
                <a:spcPct val="100000"/>
              </a:lnSpc>
              <a:spcBef>
                <a:spcPts val="0"/>
              </a:spcBef>
              <a:spcAft>
                <a:spcPts val="0"/>
              </a:spcAft>
              <a:buSzPts val="2400"/>
              <a:buFont typeface="Raleway"/>
              <a:buNone/>
              <a:defRPr sz="4800">
                <a:latin typeface="Raleway"/>
                <a:ea typeface="Raleway"/>
                <a:cs typeface="Raleway"/>
                <a:sym typeface="Raleway"/>
              </a:defRPr>
            </a:lvl8pPr>
            <a:lvl9pPr lvl="8" algn="ctr" rtl="0">
              <a:lnSpc>
                <a:spcPct val="100000"/>
              </a:lnSpc>
              <a:spcBef>
                <a:spcPts val="0"/>
              </a:spcBef>
              <a:spcAft>
                <a:spcPts val="0"/>
              </a:spcAft>
              <a:buSzPts val="2400"/>
              <a:buFont typeface="Raleway"/>
              <a:buNone/>
              <a:defRPr sz="4800">
                <a:latin typeface="Raleway"/>
                <a:ea typeface="Raleway"/>
                <a:cs typeface="Raleway"/>
                <a:sym typeface="Raleway"/>
              </a:defRPr>
            </a:lvl9pPr>
          </a:lstStyle>
          <a:p>
            <a:endParaRPr/>
          </a:p>
        </p:txBody>
      </p:sp>
      <p:pic>
        <p:nvPicPr>
          <p:cNvPr id="130" name="Google Shape;130;p22"/>
          <p:cNvPicPr preferRelativeResize="0"/>
          <p:nvPr/>
        </p:nvPicPr>
        <p:blipFill>
          <a:blip r:embed="rId2" cstate="print">
            <a:alphaModFix/>
            <a:extLst>
              <a:ext uri="{BEBA8EAE-BF5A-486C-A8C5-ECC9F3942E4B}">
                <a14:imgProps xmlns:a14="http://schemas.microsoft.com/office/drawing/2010/main">
                  <a14:imgLayer r:embed="rId3">
                    <a14:imgEffect>
                      <a14:colorTemperature colorTemp="6700"/>
                    </a14:imgEffect>
                    <a14:imgEffect>
                      <a14:saturation sat="200000"/>
                    </a14:imgEffect>
                    <a14:imgEffect>
                      <a14:brightnessContrast bright="60000"/>
                    </a14:imgEffect>
                  </a14:imgLayer>
                </a14:imgProps>
              </a:ext>
            </a:extLst>
          </a:blip>
          <a:stretch>
            <a:fillRect/>
          </a:stretch>
        </p:blipFill>
        <p:spPr>
          <a:xfrm rot="-8100002">
            <a:off x="14730997" y="-4848549"/>
            <a:ext cx="8506502" cy="7772398"/>
          </a:xfrm>
          <a:prstGeom prst="rect">
            <a:avLst/>
          </a:prstGeom>
          <a:noFill/>
          <a:ln>
            <a:noFill/>
          </a:ln>
        </p:spPr>
      </p:pic>
    </p:spTree>
    <p:extLst>
      <p:ext uri="{BB962C8B-B14F-4D97-AF65-F5344CB8AC3E}">
        <p14:creationId xmlns:p14="http://schemas.microsoft.com/office/powerpoint/2010/main" val="1212538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21.jpe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4.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2.jpe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6.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7.pn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8.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9.png"/><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7.jpe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877281" y="0"/>
            <a:ext cx="3088591" cy="10287000"/>
            <a:chOff x="0" y="0"/>
            <a:chExt cx="813456" cy="2709333"/>
          </a:xfrm>
        </p:grpSpPr>
        <p:sp>
          <p:nvSpPr>
            <p:cNvPr id="3" name="Freeform 3"/>
            <p:cNvSpPr/>
            <p:nvPr/>
          </p:nvSpPr>
          <p:spPr>
            <a:xfrm>
              <a:off x="0" y="0"/>
              <a:ext cx="813456" cy="2709333"/>
            </a:xfrm>
            <a:custGeom>
              <a:avLst/>
              <a:gdLst/>
              <a:ahLst/>
              <a:cxnLst/>
              <a:rect l="l" t="t" r="r" b="b"/>
              <a:pathLst>
                <a:path w="813456" h="2709333">
                  <a:moveTo>
                    <a:pt x="0" y="0"/>
                  </a:moveTo>
                  <a:lnTo>
                    <a:pt x="813456" y="0"/>
                  </a:lnTo>
                  <a:lnTo>
                    <a:pt x="813456" y="2709333"/>
                  </a:lnTo>
                  <a:lnTo>
                    <a:pt x="0" y="2709333"/>
                  </a:lnTo>
                  <a:close/>
                </a:path>
              </a:pathLst>
            </a:custGeom>
            <a:solidFill>
              <a:srgbClr val="DFD3CA"/>
            </a:solidFill>
            <a:ln cap="sq">
              <a:noFill/>
              <a:prstDash val="solid"/>
              <a:miter/>
            </a:ln>
          </p:spPr>
          <p:txBody>
            <a:bodyPr/>
            <a:lstStyle/>
            <a:p>
              <a:endParaRPr lang="en-GB"/>
            </a:p>
          </p:txBody>
        </p:sp>
        <p:sp>
          <p:nvSpPr>
            <p:cNvPr id="4" name="TextBox 4"/>
            <p:cNvSpPr txBox="1"/>
            <p:nvPr/>
          </p:nvSpPr>
          <p:spPr>
            <a:xfrm>
              <a:off x="0" y="-28575"/>
              <a:ext cx="813456" cy="2737908"/>
            </a:xfrm>
            <a:prstGeom prst="rect">
              <a:avLst/>
            </a:prstGeom>
          </p:spPr>
          <p:txBody>
            <a:bodyPr lIns="50800" tIns="50800" rIns="50800" bIns="50800" rtlCol="0" anchor="ctr"/>
            <a:lstStyle/>
            <a:p>
              <a:pPr algn="ctr">
                <a:lnSpc>
                  <a:spcPts val="2852"/>
                </a:lnSpc>
              </a:pPr>
              <a:endParaRPr/>
            </a:p>
          </p:txBody>
        </p:sp>
      </p:grpSp>
      <p:sp>
        <p:nvSpPr>
          <p:cNvPr id="5" name="Freeform 5"/>
          <p:cNvSpPr/>
          <p:nvPr/>
        </p:nvSpPr>
        <p:spPr>
          <a:xfrm>
            <a:off x="-3725255" y="7105272"/>
            <a:ext cx="7450509" cy="7450509"/>
          </a:xfrm>
          <a:custGeom>
            <a:avLst/>
            <a:gdLst/>
            <a:ahLst/>
            <a:cxnLst/>
            <a:rect l="l" t="t" r="r" b="b"/>
            <a:pathLst>
              <a:path w="7450509" h="7450509">
                <a:moveTo>
                  <a:pt x="0" y="0"/>
                </a:moveTo>
                <a:lnTo>
                  <a:pt x="7450510" y="0"/>
                </a:lnTo>
                <a:lnTo>
                  <a:pt x="7450510" y="7450510"/>
                </a:lnTo>
                <a:lnTo>
                  <a:pt x="0" y="745051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6706625" y="-4304799"/>
            <a:ext cx="7450509" cy="7450509"/>
          </a:xfrm>
          <a:custGeom>
            <a:avLst/>
            <a:gdLst/>
            <a:ahLst/>
            <a:cxnLst/>
            <a:rect l="l" t="t" r="r" b="b"/>
            <a:pathLst>
              <a:path w="7450509" h="7450509">
                <a:moveTo>
                  <a:pt x="0" y="0"/>
                </a:moveTo>
                <a:lnTo>
                  <a:pt x="7450509" y="0"/>
                </a:lnTo>
                <a:lnTo>
                  <a:pt x="7450509" y="7450509"/>
                </a:lnTo>
                <a:lnTo>
                  <a:pt x="0" y="7450509"/>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2514600" y="702568"/>
            <a:ext cx="9982200" cy="4963667"/>
          </a:xfrm>
          <a:prstGeom prst="rect">
            <a:avLst/>
          </a:prstGeom>
        </p:spPr>
        <p:txBody>
          <a:bodyPr wrap="square" lIns="0" tIns="0" rIns="0" bIns="0" rtlCol="0" anchor="t">
            <a:spAutoFit/>
          </a:bodyPr>
          <a:lstStyle/>
          <a:p>
            <a:pPr>
              <a:lnSpc>
                <a:spcPts val="12850"/>
              </a:lnSpc>
            </a:pPr>
            <a:r>
              <a:rPr lang="it-IT" sz="11898" spc="392" noProof="0" dirty="0">
                <a:solidFill>
                  <a:srgbClr val="000000"/>
                </a:solidFill>
                <a:latin typeface="The Seasons"/>
                <a:ea typeface="The Seasons"/>
                <a:cs typeface="The Seasons"/>
                <a:sym typeface="The Seasons"/>
              </a:rPr>
              <a:t>UNIBA nei Ghetti del </a:t>
            </a:r>
            <a:r>
              <a:rPr lang="it-IT" sz="11898" spc="392" dirty="0">
                <a:solidFill>
                  <a:srgbClr val="000000"/>
                </a:solidFill>
                <a:latin typeface="The Seasons"/>
                <a:ea typeface="The Seasons"/>
                <a:cs typeface="The Seasons"/>
                <a:sym typeface="The Seasons"/>
              </a:rPr>
              <a:t>Foggiano</a:t>
            </a:r>
            <a:endParaRPr lang="it-IT" sz="11898" spc="392" noProof="0" dirty="0">
              <a:solidFill>
                <a:srgbClr val="000000"/>
              </a:solidFill>
              <a:latin typeface="The Seasons"/>
              <a:ea typeface="The Seasons"/>
              <a:cs typeface="The Seasons"/>
              <a:sym typeface="The Seasons"/>
            </a:endParaRPr>
          </a:p>
        </p:txBody>
      </p:sp>
      <p:pic>
        <p:nvPicPr>
          <p:cNvPr id="1026" name="Picture 2" descr="Tutti i corsi | Elearning UniBA">
            <a:extLst>
              <a:ext uri="{FF2B5EF4-FFF2-40B4-BE49-F238E27FC236}">
                <a16:creationId xmlns:a16="http://schemas.microsoft.com/office/drawing/2014/main" id="{B671F9B4-E8EF-394F-3D8D-651F7348CE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822096"/>
            <a:ext cx="2133600" cy="211160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uppo 10">
            <a:extLst>
              <a:ext uri="{FF2B5EF4-FFF2-40B4-BE49-F238E27FC236}">
                <a16:creationId xmlns:a16="http://schemas.microsoft.com/office/drawing/2014/main" id="{33D5F2F9-55A6-EC3A-D450-68F6A6288658}"/>
              </a:ext>
            </a:extLst>
          </p:cNvPr>
          <p:cNvGrpSpPr/>
          <p:nvPr/>
        </p:nvGrpSpPr>
        <p:grpSpPr>
          <a:xfrm>
            <a:off x="7506137" y="3147748"/>
            <a:ext cx="12249245" cy="6804206"/>
            <a:chOff x="7506137" y="3147748"/>
            <a:chExt cx="12249245" cy="6804206"/>
          </a:xfrm>
        </p:grpSpPr>
        <p:pic>
          <p:nvPicPr>
            <p:cNvPr id="1028" name="Picture 4" descr="Gravi disagi per i migranti di Borgo Mezzanone&quot;. Scatta la mobilitazione  davanti alla Prefettura di Foggia - l'Immediato">
              <a:extLst>
                <a:ext uri="{FF2B5EF4-FFF2-40B4-BE49-F238E27FC236}">
                  <a16:creationId xmlns:a16="http://schemas.microsoft.com/office/drawing/2014/main" id="{E2D0DD2E-DEC9-8905-9690-68D3A98C50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77400" y="4236303"/>
              <a:ext cx="10077982" cy="5299364"/>
            </a:xfrm>
            <a:prstGeom prst="rect">
              <a:avLst/>
            </a:prstGeom>
            <a:noFill/>
            <a:extLst>
              <a:ext uri="{909E8E84-426E-40DD-AFC4-6F175D3DCCD1}">
                <a14:hiddenFill xmlns:a14="http://schemas.microsoft.com/office/drawing/2010/main">
                  <a:solidFill>
                    <a:srgbClr val="FFFFFF"/>
                  </a:solidFill>
                </a14:hiddenFill>
              </a:ext>
            </a:extLst>
          </p:spPr>
        </p:pic>
        <p:sp>
          <p:nvSpPr>
            <p:cNvPr id="8" name="Arco a blocco 7">
              <a:extLst>
                <a:ext uri="{FF2B5EF4-FFF2-40B4-BE49-F238E27FC236}">
                  <a16:creationId xmlns:a16="http://schemas.microsoft.com/office/drawing/2014/main" id="{1603E133-045C-3364-4821-EC4D9FEDAAB4}"/>
                </a:ext>
              </a:extLst>
            </p:cNvPr>
            <p:cNvSpPr/>
            <p:nvPr/>
          </p:nvSpPr>
          <p:spPr>
            <a:xfrm rot="18344574">
              <a:off x="8794074" y="3578258"/>
              <a:ext cx="3991506" cy="3130486"/>
            </a:xfrm>
            <a:prstGeom prst="blockArc">
              <a:avLst>
                <a:gd name="adj1" fmla="val 10830784"/>
                <a:gd name="adj2" fmla="val 0"/>
                <a:gd name="adj3" fmla="val 25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Arco a blocco 8">
              <a:extLst>
                <a:ext uri="{FF2B5EF4-FFF2-40B4-BE49-F238E27FC236}">
                  <a16:creationId xmlns:a16="http://schemas.microsoft.com/office/drawing/2014/main" id="{DDC61C16-F392-E7E6-B182-AED3FADC6647}"/>
                </a:ext>
              </a:extLst>
            </p:cNvPr>
            <p:cNvSpPr/>
            <p:nvPr/>
          </p:nvSpPr>
          <p:spPr>
            <a:xfrm rot="5964030">
              <a:off x="7333294" y="6133291"/>
              <a:ext cx="3991506" cy="3645819"/>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Ovale 9">
              <a:extLst>
                <a:ext uri="{FF2B5EF4-FFF2-40B4-BE49-F238E27FC236}">
                  <a16:creationId xmlns:a16="http://schemas.microsoft.com/office/drawing/2014/main" id="{6E189872-DDEA-D417-E2C3-C85036928112}"/>
                </a:ext>
              </a:extLst>
            </p:cNvPr>
            <p:cNvSpPr/>
            <p:nvPr/>
          </p:nvSpPr>
          <p:spPr>
            <a:xfrm>
              <a:off x="8648700" y="6387222"/>
              <a:ext cx="2057400" cy="31242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CasellaDiTesto 11">
            <a:extLst>
              <a:ext uri="{FF2B5EF4-FFF2-40B4-BE49-F238E27FC236}">
                <a16:creationId xmlns:a16="http://schemas.microsoft.com/office/drawing/2014/main" id="{171AB295-1BE5-C973-4C3C-741A4C12F35B}"/>
              </a:ext>
            </a:extLst>
          </p:cNvPr>
          <p:cNvSpPr txBox="1"/>
          <p:nvPr/>
        </p:nvSpPr>
        <p:spPr>
          <a:xfrm>
            <a:off x="2673713" y="7105272"/>
            <a:ext cx="5679871" cy="1427763"/>
          </a:xfrm>
          <a:prstGeom prst="rect">
            <a:avLst/>
          </a:prstGeom>
          <a:noFill/>
        </p:spPr>
        <p:txBody>
          <a:bodyPr wrap="square" rtlCol="0">
            <a:spAutoFit/>
          </a:bodyPr>
          <a:lstStyle/>
          <a:p>
            <a:pPr>
              <a:lnSpc>
                <a:spcPct val="150000"/>
              </a:lnSpc>
            </a:pPr>
            <a:r>
              <a:rPr lang="en-GB" sz="2000" b="1" dirty="0">
                <a:latin typeface="Lora" pitchFamily="2" charset="77"/>
              </a:rPr>
              <a:t>Dr. Giacomo Guido</a:t>
            </a:r>
            <a:r>
              <a:rPr lang="en-GB" sz="2000" dirty="0">
                <a:latin typeface="Lora" pitchFamily="2" charset="77"/>
              </a:rPr>
              <a:t>, MD, </a:t>
            </a:r>
            <a:r>
              <a:rPr lang="en-GB" sz="2000" dirty="0" err="1">
                <a:latin typeface="Lora" pitchFamily="2" charset="77"/>
              </a:rPr>
              <a:t>PhDc</a:t>
            </a:r>
            <a:br>
              <a:rPr lang="en-GB" sz="2000" dirty="0">
                <a:latin typeface="Lora" pitchFamily="2" charset="77"/>
              </a:rPr>
            </a:br>
            <a:r>
              <a:rPr lang="en-GB" sz="2000" dirty="0" err="1">
                <a:latin typeface="Lora" pitchFamily="2" charset="77"/>
              </a:rPr>
              <a:t>Specialista</a:t>
            </a:r>
            <a:r>
              <a:rPr lang="en-GB" sz="2000" dirty="0">
                <a:latin typeface="Lora" pitchFamily="2" charset="77"/>
              </a:rPr>
              <a:t> in </a:t>
            </a:r>
            <a:r>
              <a:rPr lang="en-GB" sz="2000" dirty="0" err="1">
                <a:latin typeface="Lora" pitchFamily="2" charset="77"/>
              </a:rPr>
              <a:t>Malattie</a:t>
            </a:r>
            <a:r>
              <a:rPr lang="en-GB" sz="2000" dirty="0">
                <a:latin typeface="Lora" pitchFamily="2" charset="77"/>
              </a:rPr>
              <a:t> </a:t>
            </a:r>
            <a:r>
              <a:rPr lang="en-GB" sz="2000" dirty="0" err="1">
                <a:latin typeface="Lora" pitchFamily="2" charset="77"/>
              </a:rPr>
              <a:t>Infettive</a:t>
            </a:r>
            <a:r>
              <a:rPr lang="en-GB" sz="2000" dirty="0">
                <a:latin typeface="Lora" pitchFamily="2" charset="77"/>
              </a:rPr>
              <a:t> e </a:t>
            </a:r>
            <a:r>
              <a:rPr lang="en-GB" sz="2000" dirty="0" err="1">
                <a:latin typeface="Lora" pitchFamily="2" charset="77"/>
              </a:rPr>
              <a:t>Tropicali</a:t>
            </a:r>
            <a:endParaRPr lang="en-GB" sz="2000" dirty="0">
              <a:latin typeface="Lora" pitchFamily="2" charset="77"/>
            </a:endParaRPr>
          </a:p>
          <a:p>
            <a:pPr>
              <a:lnSpc>
                <a:spcPct val="150000"/>
              </a:lnSpc>
            </a:pPr>
            <a:r>
              <a:rPr lang="en-GB" sz="2000" dirty="0">
                <a:latin typeface="Lora" pitchFamily="2" charset="77"/>
              </a:rPr>
              <a:t>Università </a:t>
            </a:r>
            <a:r>
              <a:rPr lang="en-GB" sz="2000" dirty="0" err="1">
                <a:latin typeface="Lora" pitchFamily="2" charset="77"/>
              </a:rPr>
              <a:t>degli</a:t>
            </a:r>
            <a:r>
              <a:rPr lang="en-GB" sz="2000" dirty="0">
                <a:latin typeface="Lora" pitchFamily="2" charset="77"/>
              </a:rPr>
              <a:t> Studi Aldo Moro - Bari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2597074" y="3032002"/>
            <a:ext cx="7365451" cy="1038746"/>
          </a:xfrm>
          <a:prstGeom prst="rect">
            <a:avLst/>
          </a:prstGeom>
        </p:spPr>
        <p:txBody>
          <a:bodyPr wrap="square" lIns="0" tIns="0" rIns="0" bIns="0" rtlCol="0" anchor="t">
            <a:spAutoFit/>
          </a:bodyPr>
          <a:lstStyle/>
          <a:p>
            <a:pPr marL="0" lvl="0" indent="0" algn="just">
              <a:lnSpc>
                <a:spcPts val="2685"/>
              </a:lnSpc>
              <a:spcBef>
                <a:spcPct val="0"/>
              </a:spcBef>
            </a:pPr>
            <a:r>
              <a:rPr lang="it-IT" sz="2400" u="none" strike="noStrike" dirty="0">
                <a:solidFill>
                  <a:srgbClr val="010101"/>
                </a:solidFill>
                <a:latin typeface="Lora"/>
                <a:ea typeface="Lora"/>
                <a:cs typeface="Lora"/>
                <a:sym typeface="Lora"/>
              </a:rPr>
              <a:t>Il tavoliere delle Puglie, ma in particolar modo, </a:t>
            </a:r>
            <a:r>
              <a:rPr lang="it-IT" sz="2400" dirty="0">
                <a:solidFill>
                  <a:srgbClr val="010101"/>
                </a:solidFill>
                <a:latin typeface="Lora"/>
                <a:ea typeface="Lora"/>
                <a:cs typeface="Lora"/>
                <a:sym typeface="Lora"/>
              </a:rPr>
              <a:t>il territorio di Foggia rappresenta la seconda pianura più vasta d’Italia dopo la Pianura Padana.</a:t>
            </a:r>
            <a:endParaRPr lang="it-IT" sz="2400" u="none" strike="noStrike" dirty="0">
              <a:solidFill>
                <a:srgbClr val="010101"/>
              </a:solidFill>
              <a:latin typeface="Lora"/>
              <a:ea typeface="Lora"/>
              <a:cs typeface="Lora"/>
              <a:sym typeface="Lora"/>
            </a:endParaRPr>
          </a:p>
        </p:txBody>
      </p:sp>
      <p:sp>
        <p:nvSpPr>
          <p:cNvPr id="3" name="TextBox 3"/>
          <p:cNvSpPr txBox="1"/>
          <p:nvPr/>
        </p:nvSpPr>
        <p:spPr>
          <a:xfrm>
            <a:off x="3041047" y="130544"/>
            <a:ext cx="6546798" cy="1279055"/>
          </a:xfrm>
          <a:prstGeom prst="rect">
            <a:avLst/>
          </a:prstGeom>
        </p:spPr>
        <p:txBody>
          <a:bodyPr lIns="0" tIns="0" rIns="0" bIns="0" rtlCol="0" anchor="t">
            <a:spAutoFit/>
          </a:bodyPr>
          <a:lstStyle/>
          <a:p>
            <a:pPr marL="0" lvl="0" indent="0" algn="l">
              <a:lnSpc>
                <a:spcPts val="10350"/>
              </a:lnSpc>
              <a:spcBef>
                <a:spcPct val="0"/>
              </a:spcBef>
            </a:pPr>
            <a:r>
              <a:rPr lang="it-IT" sz="8000" dirty="0">
                <a:latin typeface="Segoe UI Variable Display Semib" pitchFamily="2" charset="0"/>
                <a:ea typeface="TAN Pearl"/>
                <a:cs typeface="TAN Pearl"/>
                <a:sym typeface="Dream Avenue"/>
              </a:rPr>
              <a:t>La Capitanata</a:t>
            </a:r>
          </a:p>
        </p:txBody>
      </p:sp>
      <p:sp>
        <p:nvSpPr>
          <p:cNvPr id="4" name="TextBox 4"/>
          <p:cNvSpPr txBox="1"/>
          <p:nvPr/>
        </p:nvSpPr>
        <p:spPr>
          <a:xfrm>
            <a:off x="2590928" y="4388501"/>
            <a:ext cx="3848599" cy="446148"/>
          </a:xfrm>
          <a:prstGeom prst="rect">
            <a:avLst/>
          </a:prstGeom>
        </p:spPr>
        <p:txBody>
          <a:bodyPr lIns="0" tIns="0" rIns="0" bIns="0" rtlCol="0" anchor="t">
            <a:spAutoFit/>
          </a:bodyPr>
          <a:lstStyle/>
          <a:p>
            <a:pPr marL="0" lvl="0" indent="0" algn="l">
              <a:lnSpc>
                <a:spcPts val="3664"/>
              </a:lnSpc>
              <a:spcBef>
                <a:spcPct val="0"/>
              </a:spcBef>
            </a:pPr>
            <a:r>
              <a:rPr lang="it-IT" sz="2800" b="1" i="1" dirty="0">
                <a:solidFill>
                  <a:srgbClr val="010101"/>
                </a:solidFill>
                <a:latin typeface="Lora Bold Italics"/>
                <a:ea typeface="Lora Bold Italics"/>
                <a:cs typeface="Lora Bold Italics"/>
                <a:sym typeface="Lora Bold Italics"/>
              </a:rPr>
              <a:t>Granaio d’Italia</a:t>
            </a:r>
            <a:endParaRPr lang="it-IT" sz="2800" b="1" i="1" u="none" strike="noStrike" dirty="0">
              <a:solidFill>
                <a:srgbClr val="010101"/>
              </a:solidFill>
              <a:latin typeface="Lora Bold Italics"/>
              <a:ea typeface="Lora Bold Italics"/>
              <a:cs typeface="Lora Bold Italics"/>
              <a:sym typeface="Lora Bold Italics"/>
            </a:endParaRPr>
          </a:p>
        </p:txBody>
      </p:sp>
      <p:sp>
        <p:nvSpPr>
          <p:cNvPr id="5" name="TextBox 5"/>
          <p:cNvSpPr txBox="1"/>
          <p:nvPr/>
        </p:nvSpPr>
        <p:spPr>
          <a:xfrm>
            <a:off x="2586378" y="2420541"/>
            <a:ext cx="4717998" cy="446148"/>
          </a:xfrm>
          <a:prstGeom prst="rect">
            <a:avLst/>
          </a:prstGeom>
        </p:spPr>
        <p:txBody>
          <a:bodyPr wrap="square" lIns="0" tIns="0" rIns="0" bIns="0" rtlCol="0" anchor="t">
            <a:spAutoFit/>
          </a:bodyPr>
          <a:lstStyle/>
          <a:p>
            <a:pPr marL="0" lvl="0" indent="0" algn="l">
              <a:lnSpc>
                <a:spcPts val="3664"/>
              </a:lnSpc>
              <a:spcBef>
                <a:spcPct val="0"/>
              </a:spcBef>
            </a:pPr>
            <a:r>
              <a:rPr lang="it-IT" sz="2800" b="1" i="1" dirty="0">
                <a:solidFill>
                  <a:srgbClr val="010101"/>
                </a:solidFill>
                <a:latin typeface="Lora Bold Italics"/>
                <a:ea typeface="Lora Bold Italics"/>
                <a:cs typeface="Lora Bold Italics"/>
                <a:sym typeface="Lora Bold Italics"/>
              </a:rPr>
              <a:t>Seconda pianura più vasta</a:t>
            </a:r>
            <a:endParaRPr lang="it-IT" sz="2800" b="1" i="1" u="none" strike="noStrike" dirty="0">
              <a:solidFill>
                <a:srgbClr val="010101"/>
              </a:solidFill>
              <a:latin typeface="Lora Bold Italics"/>
              <a:ea typeface="Lora Bold Italics"/>
              <a:cs typeface="Lora Bold Italics"/>
              <a:sym typeface="Lora Bold Italics"/>
            </a:endParaRPr>
          </a:p>
        </p:txBody>
      </p:sp>
      <p:grpSp>
        <p:nvGrpSpPr>
          <p:cNvPr id="9" name="Group 9"/>
          <p:cNvGrpSpPr/>
          <p:nvPr/>
        </p:nvGrpSpPr>
        <p:grpSpPr>
          <a:xfrm>
            <a:off x="-877281" y="0"/>
            <a:ext cx="3088591" cy="10287000"/>
            <a:chOff x="0" y="0"/>
            <a:chExt cx="813456" cy="2709333"/>
          </a:xfrm>
        </p:grpSpPr>
        <p:sp>
          <p:nvSpPr>
            <p:cNvPr id="10" name="Freeform 10"/>
            <p:cNvSpPr/>
            <p:nvPr/>
          </p:nvSpPr>
          <p:spPr>
            <a:xfrm>
              <a:off x="0" y="0"/>
              <a:ext cx="813456" cy="2709333"/>
            </a:xfrm>
            <a:custGeom>
              <a:avLst/>
              <a:gdLst/>
              <a:ahLst/>
              <a:cxnLst/>
              <a:rect l="l" t="t" r="r" b="b"/>
              <a:pathLst>
                <a:path w="813456" h="2709333">
                  <a:moveTo>
                    <a:pt x="0" y="0"/>
                  </a:moveTo>
                  <a:lnTo>
                    <a:pt x="813456" y="0"/>
                  </a:lnTo>
                  <a:lnTo>
                    <a:pt x="813456" y="2709333"/>
                  </a:lnTo>
                  <a:lnTo>
                    <a:pt x="0" y="2709333"/>
                  </a:lnTo>
                  <a:close/>
                </a:path>
              </a:pathLst>
            </a:custGeom>
            <a:solidFill>
              <a:srgbClr val="DFD3CA"/>
            </a:solidFill>
            <a:ln cap="sq">
              <a:noFill/>
              <a:prstDash val="solid"/>
              <a:miter/>
            </a:ln>
          </p:spPr>
          <p:txBody>
            <a:bodyPr/>
            <a:lstStyle/>
            <a:p>
              <a:endParaRPr lang="it-IT" dirty="0"/>
            </a:p>
          </p:txBody>
        </p:sp>
        <p:sp>
          <p:nvSpPr>
            <p:cNvPr id="11" name="TextBox 11"/>
            <p:cNvSpPr txBox="1"/>
            <p:nvPr/>
          </p:nvSpPr>
          <p:spPr>
            <a:xfrm>
              <a:off x="0" y="-28575"/>
              <a:ext cx="813456" cy="2737908"/>
            </a:xfrm>
            <a:prstGeom prst="rect">
              <a:avLst/>
            </a:prstGeom>
          </p:spPr>
          <p:txBody>
            <a:bodyPr lIns="50800" tIns="50800" rIns="50800" bIns="50800" rtlCol="0" anchor="ctr"/>
            <a:lstStyle/>
            <a:p>
              <a:pPr marL="0" lvl="0" indent="0" algn="ctr">
                <a:lnSpc>
                  <a:spcPts val="2852"/>
                </a:lnSpc>
                <a:spcBef>
                  <a:spcPct val="0"/>
                </a:spcBef>
              </a:pPr>
              <a:endParaRPr lang="it-IT" dirty="0"/>
            </a:p>
          </p:txBody>
        </p:sp>
      </p:grpSp>
      <p:sp>
        <p:nvSpPr>
          <p:cNvPr id="12" name="TextBox 12"/>
          <p:cNvSpPr txBox="1"/>
          <p:nvPr/>
        </p:nvSpPr>
        <p:spPr>
          <a:xfrm>
            <a:off x="2590800" y="4966307"/>
            <a:ext cx="7376275" cy="1846659"/>
          </a:xfrm>
          <a:prstGeom prst="rect">
            <a:avLst/>
          </a:prstGeom>
        </p:spPr>
        <p:txBody>
          <a:bodyPr wrap="square" lIns="0" tIns="0" rIns="0" bIns="0" rtlCol="0" anchor="ctr">
            <a:spAutoFit/>
          </a:bodyPr>
          <a:lstStyle/>
          <a:p>
            <a:pPr marL="0" lvl="0" indent="0" algn="just">
              <a:spcBef>
                <a:spcPct val="0"/>
              </a:spcBef>
            </a:pPr>
            <a:r>
              <a:rPr lang="it-IT" sz="2400" dirty="0">
                <a:solidFill>
                  <a:srgbClr val="010101"/>
                </a:solidFill>
                <a:latin typeface="Lora"/>
                <a:ea typeface="Lora"/>
                <a:cs typeface="Lora"/>
                <a:sym typeface="Lora"/>
              </a:rPr>
              <a:t>La Puglia produce da sola oltre il 30% del grano italiano, di questo almeno il 70% viene prodotto nel Foggiano. I cambiamenti climatici in Puglia spostano da soli annualmente il costo del grano in Italia.</a:t>
            </a:r>
            <a:endParaRPr lang="it-IT" sz="2400" u="none" strike="noStrike" dirty="0">
              <a:solidFill>
                <a:srgbClr val="010101"/>
              </a:solidFill>
              <a:latin typeface="Lora"/>
              <a:ea typeface="Lora"/>
              <a:cs typeface="Lora"/>
              <a:sym typeface="Lora"/>
            </a:endParaRPr>
          </a:p>
        </p:txBody>
      </p:sp>
      <p:sp>
        <p:nvSpPr>
          <p:cNvPr id="13" name="Freeform 13"/>
          <p:cNvSpPr/>
          <p:nvPr/>
        </p:nvSpPr>
        <p:spPr>
          <a:xfrm rot="-5400000">
            <a:off x="-2418834" y="4204968"/>
            <a:ext cx="8538920" cy="1872544"/>
          </a:xfrm>
          <a:custGeom>
            <a:avLst/>
            <a:gdLst/>
            <a:ahLst/>
            <a:cxnLst/>
            <a:rect l="l" t="t" r="r" b="b"/>
            <a:pathLst>
              <a:path w="8543440" h="1872544">
                <a:moveTo>
                  <a:pt x="0" y="0"/>
                </a:moveTo>
                <a:lnTo>
                  <a:pt x="8543440" y="0"/>
                </a:lnTo>
                <a:lnTo>
                  <a:pt x="8543440" y="1872544"/>
                </a:lnTo>
                <a:lnTo>
                  <a:pt x="0" y="1872544"/>
                </a:lnTo>
                <a:lnTo>
                  <a:pt x="0" y="0"/>
                </a:lnTo>
                <a:close/>
              </a:path>
            </a:pathLst>
          </a:custGeom>
          <a:blipFill>
            <a:blip r:embed="rId2" cstate="print">
              <a:extLst>
                <a:ext uri="{96DAC541-7B7A-43D3-8B79-37D633B846F1}">
                  <asvg:svgBlip xmlns:asvg="http://schemas.microsoft.com/office/drawing/2016/SVG/main" r:embed="rId3"/>
                </a:ext>
              </a:extLst>
            </a:blip>
            <a:stretch>
              <a:fillRect b="-38523"/>
            </a:stretch>
          </a:blipFill>
        </p:spPr>
        <p:txBody>
          <a:bodyPr/>
          <a:lstStyle/>
          <a:p>
            <a:endParaRPr lang="it-IT" dirty="0"/>
          </a:p>
        </p:txBody>
      </p:sp>
      <p:pic>
        <p:nvPicPr>
          <p:cNvPr id="2052" name="Picture 4" descr="Provincia di Capitanata">
            <a:extLst>
              <a:ext uri="{FF2B5EF4-FFF2-40B4-BE49-F238E27FC236}">
                <a16:creationId xmlns:a16="http://schemas.microsoft.com/office/drawing/2014/main" id="{F193509A-F4AB-16BD-73FB-610E78056A1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48937" y="-38100"/>
            <a:ext cx="7739063" cy="103251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47D27B61-6A27-E470-4139-E13644478903}"/>
              </a:ext>
            </a:extLst>
          </p:cNvPr>
          <p:cNvSpPr txBox="1"/>
          <p:nvPr/>
        </p:nvSpPr>
        <p:spPr>
          <a:xfrm>
            <a:off x="2597202" y="7138635"/>
            <a:ext cx="4299106" cy="446148"/>
          </a:xfrm>
          <a:prstGeom prst="rect">
            <a:avLst/>
          </a:prstGeom>
        </p:spPr>
        <p:txBody>
          <a:bodyPr wrap="square" lIns="0" tIns="0" rIns="0" bIns="0" rtlCol="0" anchor="t">
            <a:spAutoFit/>
          </a:bodyPr>
          <a:lstStyle/>
          <a:p>
            <a:pPr marL="0" lvl="0" indent="0" algn="l">
              <a:lnSpc>
                <a:spcPts val="3664"/>
              </a:lnSpc>
              <a:spcBef>
                <a:spcPct val="0"/>
              </a:spcBef>
            </a:pPr>
            <a:r>
              <a:rPr lang="it-IT" sz="2800" b="1" i="1" u="none" strike="noStrike" dirty="0">
                <a:solidFill>
                  <a:srgbClr val="010101"/>
                </a:solidFill>
                <a:latin typeface="Lora Bold Italics"/>
                <a:ea typeface="Lora Bold Italics"/>
                <a:cs typeface="Lora Bold Italics"/>
                <a:sym typeface="Lora Bold Italics"/>
              </a:rPr>
              <a:t>Produzione di pomodori</a:t>
            </a:r>
          </a:p>
        </p:txBody>
      </p:sp>
      <p:sp>
        <p:nvSpPr>
          <p:cNvPr id="7" name="TextBox 12">
            <a:extLst>
              <a:ext uri="{FF2B5EF4-FFF2-40B4-BE49-F238E27FC236}">
                <a16:creationId xmlns:a16="http://schemas.microsoft.com/office/drawing/2014/main" id="{B2FFF354-7354-C636-473D-368D3D9F5DFD}"/>
              </a:ext>
            </a:extLst>
          </p:cNvPr>
          <p:cNvSpPr txBox="1"/>
          <p:nvPr/>
        </p:nvSpPr>
        <p:spPr>
          <a:xfrm>
            <a:off x="2597074" y="7693104"/>
            <a:ext cx="7376275" cy="1107996"/>
          </a:xfrm>
          <a:prstGeom prst="rect">
            <a:avLst/>
          </a:prstGeom>
        </p:spPr>
        <p:txBody>
          <a:bodyPr wrap="square" lIns="0" tIns="0" rIns="0" bIns="0" rtlCol="0" anchor="ctr">
            <a:spAutoFit/>
          </a:bodyPr>
          <a:lstStyle/>
          <a:p>
            <a:pPr marL="0" lvl="0" indent="0" algn="just">
              <a:spcBef>
                <a:spcPct val="0"/>
              </a:spcBef>
            </a:pPr>
            <a:r>
              <a:rPr lang="it-IT" sz="2400" dirty="0">
                <a:solidFill>
                  <a:srgbClr val="010101"/>
                </a:solidFill>
                <a:latin typeface="Lora"/>
                <a:ea typeface="Lora"/>
                <a:cs typeface="Lora"/>
                <a:sym typeface="Lora"/>
              </a:rPr>
              <a:t>La Puglia contribuisce a circa il 25% della produzione italiana di pomodori, di cui l’87% viene prodotto nel Foggiano</a:t>
            </a:r>
            <a:endParaRPr lang="it-IT" sz="2400" u="none" strike="noStrike" dirty="0">
              <a:solidFill>
                <a:srgbClr val="010101"/>
              </a:solidFill>
              <a:latin typeface="Lora"/>
              <a:ea typeface="Lora"/>
              <a:cs typeface="Lora"/>
              <a:sym typeface="Lor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FD3CA"/>
        </a:solidFill>
        <a:effectLst/>
      </p:bgPr>
    </p:bg>
    <p:spTree>
      <p:nvGrpSpPr>
        <p:cNvPr id="1" name=""/>
        <p:cNvGrpSpPr/>
        <p:nvPr/>
      </p:nvGrpSpPr>
      <p:grpSpPr>
        <a:xfrm>
          <a:off x="0" y="0"/>
          <a:ext cx="0" cy="0"/>
          <a:chOff x="0" y="0"/>
          <a:chExt cx="0" cy="0"/>
        </a:xfrm>
      </p:grpSpPr>
      <p:grpSp>
        <p:nvGrpSpPr>
          <p:cNvPr id="21" name="Gruppo 20">
            <a:extLst>
              <a:ext uri="{FF2B5EF4-FFF2-40B4-BE49-F238E27FC236}">
                <a16:creationId xmlns:a16="http://schemas.microsoft.com/office/drawing/2014/main" id="{692E7A75-6AFD-69E8-85EF-5CAA11B82E23}"/>
              </a:ext>
            </a:extLst>
          </p:cNvPr>
          <p:cNvGrpSpPr/>
          <p:nvPr/>
        </p:nvGrpSpPr>
        <p:grpSpPr>
          <a:xfrm>
            <a:off x="1905000" y="2019300"/>
            <a:ext cx="4417025" cy="848957"/>
            <a:chOff x="1949929" y="2237143"/>
            <a:chExt cx="4417025" cy="848957"/>
          </a:xfrm>
        </p:grpSpPr>
        <p:sp>
          <p:nvSpPr>
            <p:cNvPr id="8" name="TextBox 8"/>
            <p:cNvSpPr txBox="1"/>
            <p:nvPr/>
          </p:nvSpPr>
          <p:spPr>
            <a:xfrm>
              <a:off x="2410091" y="2774604"/>
              <a:ext cx="2923909" cy="311496"/>
            </a:xfrm>
            <a:prstGeom prst="rect">
              <a:avLst/>
            </a:prstGeom>
          </p:spPr>
          <p:txBody>
            <a:bodyPr wrap="square" lIns="0" tIns="0" rIns="0" bIns="0" rtlCol="0" anchor="t">
              <a:spAutoFit/>
            </a:bodyPr>
            <a:lstStyle/>
            <a:p>
              <a:pPr marL="0" lvl="0" indent="0" algn="l">
                <a:lnSpc>
                  <a:spcPts val="2611"/>
                </a:lnSpc>
                <a:spcBef>
                  <a:spcPct val="0"/>
                </a:spcBef>
              </a:pPr>
              <a:r>
                <a:rPr lang="it-IT" sz="1865" u="none" strike="noStrike" noProof="0" dirty="0">
                  <a:solidFill>
                    <a:srgbClr val="010101"/>
                  </a:solidFill>
                  <a:latin typeface="Lora"/>
                  <a:ea typeface="Lora"/>
                  <a:cs typeface="Lora"/>
                  <a:sym typeface="Lora"/>
                </a:rPr>
                <a:t>Filiera</a:t>
              </a:r>
              <a:r>
                <a:rPr lang="it-IT" sz="1865" u="none" strike="noStrike" dirty="0">
                  <a:solidFill>
                    <a:srgbClr val="010101"/>
                  </a:solidFill>
                  <a:latin typeface="Lora"/>
                  <a:ea typeface="Lora"/>
                  <a:cs typeface="Lora"/>
                  <a:sym typeface="Lora"/>
                </a:rPr>
                <a:t> della</a:t>
              </a:r>
              <a:r>
                <a:rPr lang="it-IT" sz="1865" noProof="0" dirty="0">
                  <a:solidFill>
                    <a:srgbClr val="010101"/>
                  </a:solidFill>
                  <a:latin typeface="Lora"/>
                  <a:ea typeface="Lora"/>
                  <a:cs typeface="Lora"/>
                  <a:sym typeface="Lora"/>
                </a:rPr>
                <a:t> frutticoltura</a:t>
              </a:r>
              <a:endParaRPr lang="it-IT" sz="1865" u="none" strike="noStrike" noProof="0" dirty="0">
                <a:solidFill>
                  <a:srgbClr val="010101"/>
                </a:solidFill>
                <a:latin typeface="Lora"/>
                <a:ea typeface="Lora"/>
                <a:cs typeface="Lora"/>
                <a:sym typeface="Lora"/>
              </a:endParaRPr>
            </a:p>
          </p:txBody>
        </p:sp>
        <p:sp>
          <p:nvSpPr>
            <p:cNvPr id="9" name="TextBox 9"/>
            <p:cNvSpPr txBox="1"/>
            <p:nvPr/>
          </p:nvSpPr>
          <p:spPr>
            <a:xfrm>
              <a:off x="1949929" y="2237143"/>
              <a:ext cx="4417025" cy="522224"/>
            </a:xfrm>
            <a:prstGeom prst="rect">
              <a:avLst/>
            </a:prstGeom>
          </p:spPr>
          <p:txBody>
            <a:bodyPr lIns="0" tIns="0" rIns="0" bIns="0" rtlCol="0" anchor="t">
              <a:spAutoFit/>
            </a:bodyPr>
            <a:lstStyle/>
            <a:p>
              <a:pPr marL="457200" lvl="0" indent="-457200" algn="just">
                <a:lnSpc>
                  <a:spcPts val="4291"/>
                </a:lnSpc>
                <a:spcBef>
                  <a:spcPct val="0"/>
                </a:spcBef>
                <a:buFont typeface="Arial" panose="020B0604020202020204" pitchFamily="34" charset="0"/>
                <a:buChar char="•"/>
              </a:pPr>
              <a:r>
                <a:rPr lang="it-IT" sz="3065" u="none" strike="noStrike" noProof="0" dirty="0">
                  <a:solidFill>
                    <a:srgbClr val="010101"/>
                  </a:solidFill>
                  <a:latin typeface="Lora"/>
                  <a:ea typeface="Lora"/>
                  <a:cs typeface="Lora"/>
                  <a:sym typeface="Lora"/>
                </a:rPr>
                <a:t>Saluzzo </a:t>
              </a:r>
              <a:r>
                <a:rPr lang="it-IT" sz="3065" u="none" strike="noStrike" noProof="0" dirty="0">
                  <a:solidFill>
                    <a:schemeClr val="accent6">
                      <a:lumMod val="50000"/>
                    </a:schemeClr>
                  </a:solidFill>
                  <a:latin typeface="Lora"/>
                  <a:ea typeface="Lora"/>
                  <a:cs typeface="Lora"/>
                  <a:sym typeface="Lora"/>
                </a:rPr>
                <a:t>Piemonte</a:t>
              </a:r>
            </a:p>
          </p:txBody>
        </p:sp>
      </p:grpSp>
      <p:sp>
        <p:nvSpPr>
          <p:cNvPr id="14" name="Freeform 14"/>
          <p:cNvSpPr/>
          <p:nvPr/>
        </p:nvSpPr>
        <p:spPr>
          <a:xfrm rot="1190921">
            <a:off x="-1071900" y="-1271394"/>
            <a:ext cx="2860913" cy="2850185"/>
          </a:xfrm>
          <a:custGeom>
            <a:avLst/>
            <a:gdLst/>
            <a:ahLst/>
            <a:cxnLst/>
            <a:rect l="l" t="t" r="r" b="b"/>
            <a:pathLst>
              <a:path w="2860913" h="2850185">
                <a:moveTo>
                  <a:pt x="0" y="0"/>
                </a:moveTo>
                <a:lnTo>
                  <a:pt x="2860913" y="0"/>
                </a:lnTo>
                <a:lnTo>
                  <a:pt x="2860913" y="2850185"/>
                </a:lnTo>
                <a:lnTo>
                  <a:pt x="0" y="2850185"/>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GB" dirty="0"/>
          </a:p>
        </p:txBody>
      </p:sp>
      <p:sp>
        <p:nvSpPr>
          <p:cNvPr id="15" name="Freeform 15"/>
          <p:cNvSpPr/>
          <p:nvPr/>
        </p:nvSpPr>
        <p:spPr>
          <a:xfrm>
            <a:off x="16546422" y="8476926"/>
            <a:ext cx="3035383" cy="3024000"/>
          </a:xfrm>
          <a:custGeom>
            <a:avLst/>
            <a:gdLst/>
            <a:ahLst/>
            <a:cxnLst/>
            <a:rect l="l" t="t" r="r" b="b"/>
            <a:pathLst>
              <a:path w="3035383" h="3024000">
                <a:moveTo>
                  <a:pt x="0" y="0"/>
                </a:moveTo>
                <a:lnTo>
                  <a:pt x="3035383" y="0"/>
                </a:lnTo>
                <a:lnTo>
                  <a:pt x="3035383" y="3024000"/>
                </a:lnTo>
                <a:lnTo>
                  <a:pt x="0" y="302400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GB"/>
          </a:p>
        </p:txBody>
      </p:sp>
      <p:sp>
        <p:nvSpPr>
          <p:cNvPr id="19" name="TextBox 3">
            <a:extLst>
              <a:ext uri="{FF2B5EF4-FFF2-40B4-BE49-F238E27FC236}">
                <a16:creationId xmlns:a16="http://schemas.microsoft.com/office/drawing/2014/main" id="{DF43871E-8812-B0DB-027C-FF01CD887211}"/>
              </a:ext>
            </a:extLst>
          </p:cNvPr>
          <p:cNvSpPr txBox="1"/>
          <p:nvPr/>
        </p:nvSpPr>
        <p:spPr>
          <a:xfrm>
            <a:off x="1918334" y="451171"/>
            <a:ext cx="10502266" cy="1333698"/>
          </a:xfrm>
          <a:prstGeom prst="rect">
            <a:avLst/>
          </a:prstGeom>
        </p:spPr>
        <p:txBody>
          <a:bodyPr wrap="square" lIns="0" tIns="0" rIns="0" bIns="0" rtlCol="0" anchor="t">
            <a:spAutoFit/>
          </a:bodyPr>
          <a:lstStyle/>
          <a:p>
            <a:pPr marL="0" lvl="0" indent="0" algn="l">
              <a:lnSpc>
                <a:spcPts val="10350"/>
              </a:lnSpc>
              <a:spcBef>
                <a:spcPct val="0"/>
              </a:spcBef>
            </a:pPr>
            <a:r>
              <a:rPr lang="it-IT" sz="8000" dirty="0">
                <a:latin typeface="Segoe UI Variable Display Semib" pitchFamily="2" charset="0"/>
                <a:ea typeface="TAN Pearl"/>
                <a:cs typeface="TAN Pearl"/>
                <a:sym typeface="Dream Avenue"/>
              </a:rPr>
              <a:t>Aree di sfruttamento</a:t>
            </a:r>
          </a:p>
        </p:txBody>
      </p:sp>
      <p:grpSp>
        <p:nvGrpSpPr>
          <p:cNvPr id="22" name="Gruppo 21">
            <a:extLst>
              <a:ext uri="{FF2B5EF4-FFF2-40B4-BE49-F238E27FC236}">
                <a16:creationId xmlns:a16="http://schemas.microsoft.com/office/drawing/2014/main" id="{8443200A-D899-74CC-9D6A-531BA9D5F273}"/>
              </a:ext>
            </a:extLst>
          </p:cNvPr>
          <p:cNvGrpSpPr/>
          <p:nvPr/>
        </p:nvGrpSpPr>
        <p:grpSpPr>
          <a:xfrm>
            <a:off x="1895447" y="2933700"/>
            <a:ext cx="6715153" cy="1065933"/>
            <a:chOff x="1949929" y="2237143"/>
            <a:chExt cx="5189432" cy="1065933"/>
          </a:xfrm>
        </p:grpSpPr>
        <p:sp>
          <p:nvSpPr>
            <p:cNvPr id="23" name="TextBox 8">
              <a:extLst>
                <a:ext uri="{FF2B5EF4-FFF2-40B4-BE49-F238E27FC236}">
                  <a16:creationId xmlns:a16="http://schemas.microsoft.com/office/drawing/2014/main" id="{776C18E1-7359-935C-B1BF-4EED6E3075C5}"/>
                </a:ext>
              </a:extLst>
            </p:cNvPr>
            <p:cNvSpPr txBox="1"/>
            <p:nvPr/>
          </p:nvSpPr>
          <p:spPr>
            <a:xfrm>
              <a:off x="2305540" y="2781299"/>
              <a:ext cx="4673944" cy="311496"/>
            </a:xfrm>
            <a:prstGeom prst="rect">
              <a:avLst/>
            </a:prstGeom>
          </p:spPr>
          <p:txBody>
            <a:bodyPr wrap="square" lIns="0" tIns="0" rIns="0" bIns="0" rtlCol="0" anchor="t">
              <a:spAutoFit/>
            </a:bodyPr>
            <a:lstStyle/>
            <a:p>
              <a:pPr>
                <a:lnSpc>
                  <a:spcPts val="2611"/>
                </a:lnSpc>
                <a:spcBef>
                  <a:spcPct val="0"/>
                </a:spcBef>
              </a:pPr>
              <a:r>
                <a:rPr lang="it-IT" sz="1865" noProof="0" dirty="0">
                  <a:solidFill>
                    <a:srgbClr val="010101"/>
                  </a:solidFill>
                  <a:latin typeface="Lora"/>
                  <a:ea typeface="Lora"/>
                  <a:cs typeface="Lora"/>
                  <a:sym typeface="Lora"/>
                </a:rPr>
                <a:t>Attività zootecnica (produzione lattiero-casearia)</a:t>
              </a:r>
              <a:endParaRPr lang="it-IT" sz="1865" u="none" strike="noStrike" noProof="0" dirty="0">
                <a:solidFill>
                  <a:srgbClr val="010101"/>
                </a:solidFill>
                <a:latin typeface="Lora"/>
                <a:ea typeface="Lora"/>
                <a:cs typeface="Lora"/>
                <a:sym typeface="Lora"/>
              </a:endParaRPr>
            </a:p>
          </p:txBody>
        </p:sp>
        <p:sp>
          <p:nvSpPr>
            <p:cNvPr id="24" name="TextBox 9">
              <a:extLst>
                <a:ext uri="{FF2B5EF4-FFF2-40B4-BE49-F238E27FC236}">
                  <a16:creationId xmlns:a16="http://schemas.microsoft.com/office/drawing/2014/main" id="{DAB6E695-72A2-A1D9-E2A0-DD9D80ED18B5}"/>
                </a:ext>
              </a:extLst>
            </p:cNvPr>
            <p:cNvSpPr txBox="1"/>
            <p:nvPr/>
          </p:nvSpPr>
          <p:spPr>
            <a:xfrm>
              <a:off x="1949929" y="2237143"/>
              <a:ext cx="5189432" cy="1065933"/>
            </a:xfrm>
            <a:prstGeom prst="rect">
              <a:avLst/>
            </a:prstGeom>
          </p:spPr>
          <p:txBody>
            <a:bodyPr wrap="square" lIns="0" tIns="0" rIns="0" bIns="0" rtlCol="0" anchor="t">
              <a:spAutoFit/>
            </a:bodyPr>
            <a:lstStyle/>
            <a:p>
              <a:pPr marL="457200" lvl="0" indent="-457200" algn="just">
                <a:lnSpc>
                  <a:spcPts val="4291"/>
                </a:lnSpc>
                <a:spcBef>
                  <a:spcPct val="0"/>
                </a:spcBef>
                <a:buFont typeface="Arial" panose="020B0604020202020204" pitchFamily="34" charset="0"/>
                <a:buChar char="•"/>
              </a:pPr>
              <a:r>
                <a:rPr lang="it-IT" sz="3065" u="none" strike="noStrike" noProof="0" dirty="0">
                  <a:solidFill>
                    <a:srgbClr val="010101"/>
                  </a:solidFill>
                  <a:latin typeface="Lora"/>
                  <a:ea typeface="Lora"/>
                  <a:cs typeface="Lora"/>
                  <a:sym typeface="Lora"/>
                </a:rPr>
                <a:t>Bassa Pianura Padana Bergamasca</a:t>
              </a:r>
              <a:endParaRPr lang="it-IT" sz="3065" u="none" strike="noStrike" noProof="0" dirty="0">
                <a:solidFill>
                  <a:schemeClr val="accent6">
                    <a:lumMod val="50000"/>
                  </a:schemeClr>
                </a:solidFill>
                <a:latin typeface="Lora"/>
                <a:ea typeface="Lora"/>
                <a:cs typeface="Lora"/>
                <a:sym typeface="Lora"/>
              </a:endParaRPr>
            </a:p>
          </p:txBody>
        </p:sp>
      </p:grpSp>
      <p:grpSp>
        <p:nvGrpSpPr>
          <p:cNvPr id="26" name="Gruppo 25">
            <a:extLst>
              <a:ext uri="{FF2B5EF4-FFF2-40B4-BE49-F238E27FC236}">
                <a16:creationId xmlns:a16="http://schemas.microsoft.com/office/drawing/2014/main" id="{F32DB980-F364-6F85-6CC7-F9A19B5AB775}"/>
              </a:ext>
            </a:extLst>
          </p:cNvPr>
          <p:cNvGrpSpPr/>
          <p:nvPr/>
        </p:nvGrpSpPr>
        <p:grpSpPr>
          <a:xfrm>
            <a:off x="1895447" y="3848100"/>
            <a:ext cx="6715153" cy="855652"/>
            <a:chOff x="1949929" y="2237143"/>
            <a:chExt cx="5189432" cy="855652"/>
          </a:xfrm>
        </p:grpSpPr>
        <p:sp>
          <p:nvSpPr>
            <p:cNvPr id="27" name="TextBox 8">
              <a:extLst>
                <a:ext uri="{FF2B5EF4-FFF2-40B4-BE49-F238E27FC236}">
                  <a16:creationId xmlns:a16="http://schemas.microsoft.com/office/drawing/2014/main" id="{D2BCDBEF-BB2E-1A75-EB16-FE45BCFF4B5A}"/>
                </a:ext>
              </a:extLst>
            </p:cNvPr>
            <p:cNvSpPr txBox="1"/>
            <p:nvPr/>
          </p:nvSpPr>
          <p:spPr>
            <a:xfrm>
              <a:off x="2328519" y="2781299"/>
              <a:ext cx="4673944" cy="311496"/>
            </a:xfrm>
            <a:prstGeom prst="rect">
              <a:avLst/>
            </a:prstGeom>
          </p:spPr>
          <p:txBody>
            <a:bodyPr wrap="square" lIns="0" tIns="0" rIns="0" bIns="0" rtlCol="0" anchor="t">
              <a:spAutoFit/>
            </a:bodyPr>
            <a:lstStyle/>
            <a:p>
              <a:pPr>
                <a:lnSpc>
                  <a:spcPts val="2611"/>
                </a:lnSpc>
                <a:spcBef>
                  <a:spcPct val="0"/>
                </a:spcBef>
              </a:pPr>
              <a:r>
                <a:rPr lang="it-IT" sz="1865" u="none" strike="noStrike" dirty="0">
                  <a:solidFill>
                    <a:srgbClr val="010101"/>
                  </a:solidFill>
                  <a:latin typeface="Lora"/>
                  <a:ea typeface="Lora"/>
                  <a:cs typeface="Lora"/>
                  <a:sym typeface="Lora"/>
                </a:rPr>
                <a:t>Raccolta mele</a:t>
              </a:r>
              <a:endParaRPr lang="it-IT" sz="1865" u="none" strike="noStrike" noProof="0" dirty="0">
                <a:solidFill>
                  <a:srgbClr val="010101"/>
                </a:solidFill>
                <a:latin typeface="Lora"/>
                <a:ea typeface="Lora"/>
                <a:cs typeface="Lora"/>
                <a:sym typeface="Lora"/>
              </a:endParaRPr>
            </a:p>
          </p:txBody>
        </p:sp>
        <p:sp>
          <p:nvSpPr>
            <p:cNvPr id="28" name="TextBox 9">
              <a:extLst>
                <a:ext uri="{FF2B5EF4-FFF2-40B4-BE49-F238E27FC236}">
                  <a16:creationId xmlns:a16="http://schemas.microsoft.com/office/drawing/2014/main" id="{9F582721-E202-F88A-6521-406CD9BEF78E}"/>
                </a:ext>
              </a:extLst>
            </p:cNvPr>
            <p:cNvSpPr txBox="1"/>
            <p:nvPr/>
          </p:nvSpPr>
          <p:spPr>
            <a:xfrm>
              <a:off x="1949929" y="2237143"/>
              <a:ext cx="5189432" cy="514500"/>
            </a:xfrm>
            <a:prstGeom prst="rect">
              <a:avLst/>
            </a:prstGeom>
          </p:spPr>
          <p:txBody>
            <a:bodyPr wrap="square" lIns="0" tIns="0" rIns="0" bIns="0" rtlCol="0" anchor="t">
              <a:spAutoFit/>
            </a:bodyPr>
            <a:lstStyle/>
            <a:p>
              <a:pPr marL="457200" lvl="0" indent="-457200" algn="just">
                <a:lnSpc>
                  <a:spcPts val="4291"/>
                </a:lnSpc>
                <a:spcBef>
                  <a:spcPct val="0"/>
                </a:spcBef>
                <a:buFont typeface="Arial" panose="020B0604020202020204" pitchFamily="34" charset="0"/>
                <a:buChar char="•"/>
              </a:pPr>
              <a:r>
                <a:rPr lang="it-IT" sz="3065" u="none" strike="noStrike" noProof="0" dirty="0">
                  <a:solidFill>
                    <a:srgbClr val="010101"/>
                  </a:solidFill>
                  <a:latin typeface="Lora"/>
                  <a:ea typeface="Lora"/>
                  <a:cs typeface="Lora"/>
                  <a:sym typeface="Lora"/>
                </a:rPr>
                <a:t>Val di Non </a:t>
              </a:r>
              <a:r>
                <a:rPr lang="it-IT" sz="3065" u="none" strike="noStrike" noProof="0" dirty="0">
                  <a:solidFill>
                    <a:schemeClr val="accent6">
                      <a:lumMod val="50000"/>
                    </a:schemeClr>
                  </a:solidFill>
                  <a:latin typeface="Lora"/>
                  <a:ea typeface="Lora"/>
                  <a:cs typeface="Lora"/>
                  <a:sym typeface="Lora"/>
                </a:rPr>
                <a:t>Trentino</a:t>
              </a:r>
            </a:p>
          </p:txBody>
        </p:sp>
      </p:grpSp>
      <p:grpSp>
        <p:nvGrpSpPr>
          <p:cNvPr id="30" name="Gruppo 29">
            <a:extLst>
              <a:ext uri="{FF2B5EF4-FFF2-40B4-BE49-F238E27FC236}">
                <a16:creationId xmlns:a16="http://schemas.microsoft.com/office/drawing/2014/main" id="{1F68DE7B-0853-7D62-5875-674071241D27}"/>
              </a:ext>
            </a:extLst>
          </p:cNvPr>
          <p:cNvGrpSpPr/>
          <p:nvPr/>
        </p:nvGrpSpPr>
        <p:grpSpPr>
          <a:xfrm>
            <a:off x="1905000" y="4762500"/>
            <a:ext cx="7781953" cy="855652"/>
            <a:chOff x="1949929" y="2237143"/>
            <a:chExt cx="5189432" cy="855652"/>
          </a:xfrm>
        </p:grpSpPr>
        <p:sp>
          <p:nvSpPr>
            <p:cNvPr id="31" name="TextBox 8">
              <a:extLst>
                <a:ext uri="{FF2B5EF4-FFF2-40B4-BE49-F238E27FC236}">
                  <a16:creationId xmlns:a16="http://schemas.microsoft.com/office/drawing/2014/main" id="{977AE7C3-B36C-37D5-C454-DE809F4B1F87}"/>
                </a:ext>
              </a:extLst>
            </p:cNvPr>
            <p:cNvSpPr txBox="1"/>
            <p:nvPr/>
          </p:nvSpPr>
          <p:spPr>
            <a:xfrm>
              <a:off x="2261185" y="2781299"/>
              <a:ext cx="4673944" cy="311496"/>
            </a:xfrm>
            <a:prstGeom prst="rect">
              <a:avLst/>
            </a:prstGeom>
          </p:spPr>
          <p:txBody>
            <a:bodyPr wrap="square" lIns="0" tIns="0" rIns="0" bIns="0" rtlCol="0" anchor="t">
              <a:spAutoFit/>
            </a:bodyPr>
            <a:lstStyle/>
            <a:p>
              <a:pPr>
                <a:lnSpc>
                  <a:spcPts val="2611"/>
                </a:lnSpc>
                <a:spcBef>
                  <a:spcPct val="0"/>
                </a:spcBef>
              </a:pPr>
              <a:r>
                <a:rPr lang="it-IT" sz="1865" noProof="0" dirty="0">
                  <a:solidFill>
                    <a:srgbClr val="010101"/>
                  </a:solidFill>
                  <a:latin typeface="Lora"/>
                  <a:ea typeface="Lora"/>
                  <a:cs typeface="Lora"/>
                  <a:sym typeface="Lora"/>
                </a:rPr>
                <a:t>Raccolta asparagi – Area viti</a:t>
              </a:r>
              <a:r>
                <a:rPr lang="it-IT" sz="1865" dirty="0">
                  <a:solidFill>
                    <a:srgbClr val="010101"/>
                  </a:solidFill>
                  <a:latin typeface="Lora"/>
                  <a:ea typeface="Lora"/>
                  <a:cs typeface="Lora"/>
                  <a:sym typeface="Lora"/>
                </a:rPr>
                <a:t>vinicola</a:t>
              </a:r>
              <a:endParaRPr lang="it-IT" sz="1865" u="none" strike="noStrike" noProof="0" dirty="0">
                <a:solidFill>
                  <a:srgbClr val="010101"/>
                </a:solidFill>
                <a:latin typeface="Lora"/>
                <a:ea typeface="Lora"/>
                <a:cs typeface="Lora"/>
                <a:sym typeface="Lora"/>
              </a:endParaRPr>
            </a:p>
          </p:txBody>
        </p:sp>
        <p:sp>
          <p:nvSpPr>
            <p:cNvPr id="32" name="TextBox 9">
              <a:extLst>
                <a:ext uri="{FF2B5EF4-FFF2-40B4-BE49-F238E27FC236}">
                  <a16:creationId xmlns:a16="http://schemas.microsoft.com/office/drawing/2014/main" id="{C601DA60-83D0-2B05-4D21-19190EB6A80B}"/>
                </a:ext>
              </a:extLst>
            </p:cNvPr>
            <p:cNvSpPr txBox="1"/>
            <p:nvPr/>
          </p:nvSpPr>
          <p:spPr>
            <a:xfrm>
              <a:off x="1949929" y="2237143"/>
              <a:ext cx="5189432" cy="514500"/>
            </a:xfrm>
            <a:prstGeom prst="rect">
              <a:avLst/>
            </a:prstGeom>
          </p:spPr>
          <p:txBody>
            <a:bodyPr wrap="square" lIns="0" tIns="0" rIns="0" bIns="0" rtlCol="0" anchor="t">
              <a:spAutoFit/>
            </a:bodyPr>
            <a:lstStyle/>
            <a:p>
              <a:pPr marL="457200" lvl="0" indent="-457200" algn="just">
                <a:lnSpc>
                  <a:spcPts val="4291"/>
                </a:lnSpc>
                <a:spcBef>
                  <a:spcPct val="0"/>
                </a:spcBef>
                <a:buFont typeface="Arial" panose="020B0604020202020204" pitchFamily="34" charset="0"/>
                <a:buChar char="•"/>
              </a:pPr>
              <a:r>
                <a:rPr lang="it-IT" sz="3065" u="none" strike="noStrike" noProof="0" dirty="0">
                  <a:solidFill>
                    <a:srgbClr val="010101"/>
                  </a:solidFill>
                  <a:latin typeface="Lora"/>
                  <a:ea typeface="Lora"/>
                  <a:cs typeface="Lora"/>
                  <a:sym typeface="Lora"/>
                </a:rPr>
                <a:t>Bassa Padovana – Polesine </a:t>
              </a:r>
              <a:r>
                <a:rPr lang="it-IT" sz="3065" u="none" strike="noStrike" noProof="0" dirty="0">
                  <a:solidFill>
                    <a:schemeClr val="accent6">
                      <a:lumMod val="50000"/>
                    </a:schemeClr>
                  </a:solidFill>
                  <a:latin typeface="Lora"/>
                  <a:ea typeface="Lora"/>
                  <a:cs typeface="Lora"/>
                  <a:sym typeface="Lora"/>
                </a:rPr>
                <a:t>Veneto</a:t>
              </a:r>
            </a:p>
          </p:txBody>
        </p:sp>
      </p:grpSp>
      <p:grpSp>
        <p:nvGrpSpPr>
          <p:cNvPr id="33" name="Gruppo 32">
            <a:extLst>
              <a:ext uri="{FF2B5EF4-FFF2-40B4-BE49-F238E27FC236}">
                <a16:creationId xmlns:a16="http://schemas.microsoft.com/office/drawing/2014/main" id="{771DA68D-62EE-6630-BE18-6A31D41AB228}"/>
              </a:ext>
            </a:extLst>
          </p:cNvPr>
          <p:cNvGrpSpPr/>
          <p:nvPr/>
        </p:nvGrpSpPr>
        <p:grpSpPr>
          <a:xfrm>
            <a:off x="1905000" y="5676900"/>
            <a:ext cx="7781953" cy="855652"/>
            <a:chOff x="1949929" y="2237143"/>
            <a:chExt cx="5189432" cy="855652"/>
          </a:xfrm>
        </p:grpSpPr>
        <p:sp>
          <p:nvSpPr>
            <p:cNvPr id="34" name="TextBox 8">
              <a:extLst>
                <a:ext uri="{FF2B5EF4-FFF2-40B4-BE49-F238E27FC236}">
                  <a16:creationId xmlns:a16="http://schemas.microsoft.com/office/drawing/2014/main" id="{67E52D15-AB34-2069-6B29-69615830D5FA}"/>
                </a:ext>
              </a:extLst>
            </p:cNvPr>
            <p:cNvSpPr txBox="1"/>
            <p:nvPr/>
          </p:nvSpPr>
          <p:spPr>
            <a:xfrm>
              <a:off x="2261185" y="2781299"/>
              <a:ext cx="4673944" cy="311496"/>
            </a:xfrm>
            <a:prstGeom prst="rect">
              <a:avLst/>
            </a:prstGeom>
          </p:spPr>
          <p:txBody>
            <a:bodyPr wrap="square" lIns="0" tIns="0" rIns="0" bIns="0" rtlCol="0" anchor="t">
              <a:spAutoFit/>
            </a:bodyPr>
            <a:lstStyle/>
            <a:p>
              <a:pPr>
                <a:lnSpc>
                  <a:spcPts val="2611"/>
                </a:lnSpc>
                <a:spcBef>
                  <a:spcPct val="0"/>
                </a:spcBef>
              </a:pPr>
              <a:r>
                <a:rPr lang="it-IT" sz="1865" noProof="0" dirty="0">
                  <a:solidFill>
                    <a:srgbClr val="010101"/>
                  </a:solidFill>
                  <a:latin typeface="Lora"/>
                  <a:ea typeface="Lora"/>
                  <a:cs typeface="Lora"/>
                  <a:sym typeface="Lora"/>
                </a:rPr>
                <a:t>Lavorazione carni</a:t>
              </a:r>
              <a:endParaRPr lang="it-IT" sz="1865" u="none" strike="noStrike" noProof="0" dirty="0">
                <a:solidFill>
                  <a:srgbClr val="010101"/>
                </a:solidFill>
                <a:latin typeface="Lora"/>
                <a:ea typeface="Lora"/>
                <a:cs typeface="Lora"/>
                <a:sym typeface="Lora"/>
              </a:endParaRPr>
            </a:p>
          </p:txBody>
        </p:sp>
        <p:sp>
          <p:nvSpPr>
            <p:cNvPr id="35" name="TextBox 9">
              <a:extLst>
                <a:ext uri="{FF2B5EF4-FFF2-40B4-BE49-F238E27FC236}">
                  <a16:creationId xmlns:a16="http://schemas.microsoft.com/office/drawing/2014/main" id="{90638DD6-AC3F-290D-CB6B-8410E519E824}"/>
                </a:ext>
              </a:extLst>
            </p:cNvPr>
            <p:cNvSpPr txBox="1"/>
            <p:nvPr/>
          </p:nvSpPr>
          <p:spPr>
            <a:xfrm>
              <a:off x="1949929" y="2237143"/>
              <a:ext cx="5189432" cy="514500"/>
            </a:xfrm>
            <a:prstGeom prst="rect">
              <a:avLst/>
            </a:prstGeom>
          </p:spPr>
          <p:txBody>
            <a:bodyPr wrap="square" lIns="0" tIns="0" rIns="0" bIns="0" rtlCol="0" anchor="t">
              <a:spAutoFit/>
            </a:bodyPr>
            <a:lstStyle/>
            <a:p>
              <a:pPr marL="457200" lvl="0" indent="-457200" algn="just">
                <a:lnSpc>
                  <a:spcPts val="4291"/>
                </a:lnSpc>
                <a:spcBef>
                  <a:spcPct val="0"/>
                </a:spcBef>
                <a:buFont typeface="Arial" panose="020B0604020202020204" pitchFamily="34" charset="0"/>
                <a:buChar char="•"/>
              </a:pPr>
              <a:r>
                <a:rPr lang="it-IT" sz="3065" dirty="0">
                  <a:solidFill>
                    <a:srgbClr val="010101"/>
                  </a:solidFill>
                  <a:latin typeface="Lora"/>
                  <a:ea typeface="Lora"/>
                  <a:cs typeface="Lora"/>
                  <a:sym typeface="Lora"/>
                </a:rPr>
                <a:t>Provincia di Modena </a:t>
              </a:r>
              <a:r>
                <a:rPr lang="it-IT" sz="3065" u="none" strike="noStrike" noProof="0" dirty="0">
                  <a:solidFill>
                    <a:schemeClr val="accent6">
                      <a:lumMod val="50000"/>
                    </a:schemeClr>
                  </a:solidFill>
                  <a:latin typeface="Lora"/>
                  <a:ea typeface="Lora"/>
                  <a:cs typeface="Lora"/>
                  <a:sym typeface="Lora"/>
                </a:rPr>
                <a:t>Emilia</a:t>
              </a:r>
            </a:p>
          </p:txBody>
        </p:sp>
      </p:grpSp>
      <p:grpSp>
        <p:nvGrpSpPr>
          <p:cNvPr id="36" name="Gruppo 35">
            <a:extLst>
              <a:ext uri="{FF2B5EF4-FFF2-40B4-BE49-F238E27FC236}">
                <a16:creationId xmlns:a16="http://schemas.microsoft.com/office/drawing/2014/main" id="{CFE358A3-2B9E-7903-17DB-641442C22995}"/>
              </a:ext>
            </a:extLst>
          </p:cNvPr>
          <p:cNvGrpSpPr/>
          <p:nvPr/>
        </p:nvGrpSpPr>
        <p:grpSpPr>
          <a:xfrm>
            <a:off x="1905000" y="6591300"/>
            <a:ext cx="7781953" cy="855652"/>
            <a:chOff x="1949929" y="2237143"/>
            <a:chExt cx="5189432" cy="855652"/>
          </a:xfrm>
        </p:grpSpPr>
        <p:sp>
          <p:nvSpPr>
            <p:cNvPr id="37" name="TextBox 8">
              <a:extLst>
                <a:ext uri="{FF2B5EF4-FFF2-40B4-BE49-F238E27FC236}">
                  <a16:creationId xmlns:a16="http://schemas.microsoft.com/office/drawing/2014/main" id="{AC51B50D-C6BE-BFDB-896A-220EC6037025}"/>
                </a:ext>
              </a:extLst>
            </p:cNvPr>
            <p:cNvSpPr txBox="1"/>
            <p:nvPr/>
          </p:nvSpPr>
          <p:spPr>
            <a:xfrm>
              <a:off x="2261185" y="2781299"/>
              <a:ext cx="4673944" cy="311496"/>
            </a:xfrm>
            <a:prstGeom prst="rect">
              <a:avLst/>
            </a:prstGeom>
          </p:spPr>
          <p:txBody>
            <a:bodyPr wrap="square" lIns="0" tIns="0" rIns="0" bIns="0" rtlCol="0" anchor="t">
              <a:spAutoFit/>
            </a:bodyPr>
            <a:lstStyle/>
            <a:p>
              <a:pPr>
                <a:lnSpc>
                  <a:spcPts val="2611"/>
                </a:lnSpc>
                <a:spcBef>
                  <a:spcPct val="0"/>
                </a:spcBef>
              </a:pPr>
              <a:r>
                <a:rPr lang="it-IT" sz="1865" u="none" strike="noStrike" dirty="0">
                  <a:solidFill>
                    <a:srgbClr val="010101"/>
                  </a:solidFill>
                  <a:latin typeface="Lora"/>
                  <a:ea typeface="Lora"/>
                  <a:cs typeface="Lora"/>
                  <a:sym typeface="Lora"/>
                </a:rPr>
                <a:t>Industria avicola</a:t>
              </a:r>
              <a:endParaRPr lang="it-IT" sz="1865" u="none" strike="noStrike" noProof="0" dirty="0">
                <a:solidFill>
                  <a:srgbClr val="010101"/>
                </a:solidFill>
                <a:latin typeface="Lora"/>
                <a:ea typeface="Lora"/>
                <a:cs typeface="Lora"/>
                <a:sym typeface="Lora"/>
              </a:endParaRPr>
            </a:p>
          </p:txBody>
        </p:sp>
        <p:sp>
          <p:nvSpPr>
            <p:cNvPr id="38" name="TextBox 9">
              <a:extLst>
                <a:ext uri="{FF2B5EF4-FFF2-40B4-BE49-F238E27FC236}">
                  <a16:creationId xmlns:a16="http://schemas.microsoft.com/office/drawing/2014/main" id="{C6637C77-BB40-EEFE-8F2E-EE21DC6D75C5}"/>
                </a:ext>
              </a:extLst>
            </p:cNvPr>
            <p:cNvSpPr txBox="1"/>
            <p:nvPr/>
          </p:nvSpPr>
          <p:spPr>
            <a:xfrm>
              <a:off x="1949929" y="2237143"/>
              <a:ext cx="5189432" cy="514500"/>
            </a:xfrm>
            <a:prstGeom prst="rect">
              <a:avLst/>
            </a:prstGeom>
          </p:spPr>
          <p:txBody>
            <a:bodyPr wrap="square" lIns="0" tIns="0" rIns="0" bIns="0" rtlCol="0" anchor="t">
              <a:spAutoFit/>
            </a:bodyPr>
            <a:lstStyle/>
            <a:p>
              <a:pPr marL="457200" lvl="0" indent="-457200" algn="just">
                <a:lnSpc>
                  <a:spcPts val="4291"/>
                </a:lnSpc>
                <a:spcBef>
                  <a:spcPct val="0"/>
                </a:spcBef>
                <a:buFont typeface="Arial" panose="020B0604020202020204" pitchFamily="34" charset="0"/>
                <a:buChar char="•"/>
              </a:pPr>
              <a:r>
                <a:rPr lang="it-IT" sz="3065" dirty="0">
                  <a:solidFill>
                    <a:srgbClr val="010101"/>
                  </a:solidFill>
                  <a:latin typeface="Lora"/>
                  <a:ea typeface="Lora"/>
                  <a:cs typeface="Lora"/>
                  <a:sym typeface="Lora"/>
                </a:rPr>
                <a:t>Valle del Bidente </a:t>
              </a:r>
              <a:r>
                <a:rPr lang="it-IT" sz="3065" u="none" strike="noStrike" noProof="0" dirty="0">
                  <a:solidFill>
                    <a:schemeClr val="accent6">
                      <a:lumMod val="50000"/>
                    </a:schemeClr>
                  </a:solidFill>
                  <a:latin typeface="Lora"/>
                  <a:ea typeface="Lora"/>
                  <a:cs typeface="Lora"/>
                  <a:sym typeface="Lora"/>
                </a:rPr>
                <a:t>Romagna</a:t>
              </a:r>
            </a:p>
          </p:txBody>
        </p:sp>
      </p:grpSp>
      <p:grpSp>
        <p:nvGrpSpPr>
          <p:cNvPr id="39" name="Gruppo 38">
            <a:extLst>
              <a:ext uri="{FF2B5EF4-FFF2-40B4-BE49-F238E27FC236}">
                <a16:creationId xmlns:a16="http://schemas.microsoft.com/office/drawing/2014/main" id="{2842FB7F-4782-8504-04FD-A6D3686FA731}"/>
              </a:ext>
            </a:extLst>
          </p:cNvPr>
          <p:cNvGrpSpPr/>
          <p:nvPr/>
        </p:nvGrpSpPr>
        <p:grpSpPr>
          <a:xfrm>
            <a:off x="1905000" y="7505700"/>
            <a:ext cx="7781953" cy="855652"/>
            <a:chOff x="1949929" y="2237143"/>
            <a:chExt cx="5189432" cy="855652"/>
          </a:xfrm>
        </p:grpSpPr>
        <p:sp>
          <p:nvSpPr>
            <p:cNvPr id="40" name="TextBox 8">
              <a:extLst>
                <a:ext uri="{FF2B5EF4-FFF2-40B4-BE49-F238E27FC236}">
                  <a16:creationId xmlns:a16="http://schemas.microsoft.com/office/drawing/2014/main" id="{726CB66C-AA7B-760E-367D-E198C7DDC754}"/>
                </a:ext>
              </a:extLst>
            </p:cNvPr>
            <p:cNvSpPr txBox="1"/>
            <p:nvPr/>
          </p:nvSpPr>
          <p:spPr>
            <a:xfrm>
              <a:off x="2261185" y="2781299"/>
              <a:ext cx="4673944" cy="311496"/>
            </a:xfrm>
            <a:prstGeom prst="rect">
              <a:avLst/>
            </a:prstGeom>
          </p:spPr>
          <p:txBody>
            <a:bodyPr wrap="square" lIns="0" tIns="0" rIns="0" bIns="0" rtlCol="0" anchor="t">
              <a:spAutoFit/>
            </a:bodyPr>
            <a:lstStyle/>
            <a:p>
              <a:pPr>
                <a:lnSpc>
                  <a:spcPts val="2611"/>
                </a:lnSpc>
                <a:spcBef>
                  <a:spcPct val="0"/>
                </a:spcBef>
              </a:pPr>
              <a:r>
                <a:rPr lang="it-IT" sz="1865" noProof="0" dirty="0">
                  <a:solidFill>
                    <a:srgbClr val="010101"/>
                  </a:solidFill>
                  <a:latin typeface="Lora"/>
                  <a:ea typeface="Lora"/>
                  <a:cs typeface="Lora"/>
                  <a:sym typeface="Lora"/>
                </a:rPr>
                <a:t>Produzione mozzarella – </a:t>
              </a:r>
              <a:r>
                <a:rPr lang="it-IT" sz="1865" dirty="0">
                  <a:solidFill>
                    <a:srgbClr val="010101"/>
                  </a:solidFill>
                  <a:latin typeface="Lora"/>
                  <a:ea typeface="Lora"/>
                  <a:cs typeface="Lora"/>
                  <a:sym typeface="Lora"/>
                </a:rPr>
                <a:t>Lavoro sul litorale </a:t>
              </a:r>
              <a:r>
                <a:rPr lang="it-IT" sz="1865" dirty="0" err="1">
                  <a:solidFill>
                    <a:srgbClr val="010101"/>
                  </a:solidFill>
                  <a:latin typeface="Lora"/>
                  <a:ea typeface="Lora"/>
                  <a:cs typeface="Lora"/>
                  <a:sym typeface="Lora"/>
                </a:rPr>
                <a:t>Domitio</a:t>
              </a:r>
              <a:r>
                <a:rPr lang="it-IT" sz="1865" dirty="0">
                  <a:solidFill>
                    <a:srgbClr val="010101"/>
                  </a:solidFill>
                  <a:latin typeface="Lora"/>
                  <a:ea typeface="Lora"/>
                  <a:cs typeface="Lora"/>
                  <a:sym typeface="Lora"/>
                </a:rPr>
                <a:t> </a:t>
              </a:r>
              <a:endParaRPr lang="it-IT" sz="1865" u="none" strike="noStrike" noProof="0" dirty="0">
                <a:solidFill>
                  <a:srgbClr val="010101"/>
                </a:solidFill>
                <a:latin typeface="Lora"/>
                <a:ea typeface="Lora"/>
                <a:cs typeface="Lora"/>
                <a:sym typeface="Lora"/>
              </a:endParaRPr>
            </a:p>
          </p:txBody>
        </p:sp>
        <p:sp>
          <p:nvSpPr>
            <p:cNvPr id="41" name="TextBox 9">
              <a:extLst>
                <a:ext uri="{FF2B5EF4-FFF2-40B4-BE49-F238E27FC236}">
                  <a16:creationId xmlns:a16="http://schemas.microsoft.com/office/drawing/2014/main" id="{FD6A474E-23AB-88D7-4108-FD072A05163D}"/>
                </a:ext>
              </a:extLst>
            </p:cNvPr>
            <p:cNvSpPr txBox="1"/>
            <p:nvPr/>
          </p:nvSpPr>
          <p:spPr>
            <a:xfrm>
              <a:off x="1949929" y="2237143"/>
              <a:ext cx="5189432" cy="514500"/>
            </a:xfrm>
            <a:prstGeom prst="rect">
              <a:avLst/>
            </a:prstGeom>
          </p:spPr>
          <p:txBody>
            <a:bodyPr wrap="square" lIns="0" tIns="0" rIns="0" bIns="0" rtlCol="0" anchor="t">
              <a:spAutoFit/>
            </a:bodyPr>
            <a:lstStyle/>
            <a:p>
              <a:pPr marL="457200" lvl="0" indent="-457200" algn="just">
                <a:lnSpc>
                  <a:spcPts val="4291"/>
                </a:lnSpc>
                <a:spcBef>
                  <a:spcPct val="0"/>
                </a:spcBef>
                <a:buFont typeface="Arial" panose="020B0604020202020204" pitchFamily="34" charset="0"/>
                <a:buChar char="•"/>
              </a:pPr>
              <a:r>
                <a:rPr lang="it-IT" sz="3065" dirty="0">
                  <a:solidFill>
                    <a:srgbClr val="010101"/>
                  </a:solidFill>
                  <a:latin typeface="Lora"/>
                  <a:ea typeface="Lora"/>
                  <a:cs typeface="Lora"/>
                  <a:sym typeface="Lora"/>
                </a:rPr>
                <a:t>Castel Volturno </a:t>
              </a:r>
              <a:r>
                <a:rPr lang="it-IT" sz="3065" u="none" strike="noStrike" noProof="0" dirty="0">
                  <a:solidFill>
                    <a:schemeClr val="accent6">
                      <a:lumMod val="50000"/>
                    </a:schemeClr>
                  </a:solidFill>
                  <a:latin typeface="Lora"/>
                  <a:ea typeface="Lora"/>
                  <a:cs typeface="Lora"/>
                  <a:sym typeface="Lora"/>
                </a:rPr>
                <a:t>Campania</a:t>
              </a:r>
            </a:p>
          </p:txBody>
        </p:sp>
      </p:grpSp>
      <p:grpSp>
        <p:nvGrpSpPr>
          <p:cNvPr id="42" name="Gruppo 41">
            <a:extLst>
              <a:ext uri="{FF2B5EF4-FFF2-40B4-BE49-F238E27FC236}">
                <a16:creationId xmlns:a16="http://schemas.microsoft.com/office/drawing/2014/main" id="{70517876-CE5F-5199-9841-F83C91F0086B}"/>
              </a:ext>
            </a:extLst>
          </p:cNvPr>
          <p:cNvGrpSpPr/>
          <p:nvPr/>
        </p:nvGrpSpPr>
        <p:grpSpPr>
          <a:xfrm>
            <a:off x="1905000" y="8420100"/>
            <a:ext cx="7781953" cy="855652"/>
            <a:chOff x="1949929" y="2237143"/>
            <a:chExt cx="5189432" cy="855652"/>
          </a:xfrm>
        </p:grpSpPr>
        <p:sp>
          <p:nvSpPr>
            <p:cNvPr id="43" name="TextBox 8">
              <a:extLst>
                <a:ext uri="{FF2B5EF4-FFF2-40B4-BE49-F238E27FC236}">
                  <a16:creationId xmlns:a16="http://schemas.microsoft.com/office/drawing/2014/main" id="{647574E4-BF08-B744-A200-21BD54B50241}"/>
                </a:ext>
              </a:extLst>
            </p:cNvPr>
            <p:cNvSpPr txBox="1"/>
            <p:nvPr/>
          </p:nvSpPr>
          <p:spPr>
            <a:xfrm>
              <a:off x="2261185" y="2781299"/>
              <a:ext cx="4673944" cy="311496"/>
            </a:xfrm>
            <a:prstGeom prst="rect">
              <a:avLst/>
            </a:prstGeom>
          </p:spPr>
          <p:txBody>
            <a:bodyPr wrap="square" lIns="0" tIns="0" rIns="0" bIns="0" rtlCol="0" anchor="t">
              <a:spAutoFit/>
            </a:bodyPr>
            <a:lstStyle/>
            <a:p>
              <a:pPr>
                <a:lnSpc>
                  <a:spcPts val="2611"/>
                </a:lnSpc>
                <a:spcBef>
                  <a:spcPct val="0"/>
                </a:spcBef>
              </a:pPr>
              <a:r>
                <a:rPr lang="it-IT" sz="1865" noProof="0" dirty="0">
                  <a:solidFill>
                    <a:srgbClr val="010101"/>
                  </a:solidFill>
                  <a:latin typeface="Lora"/>
                  <a:ea typeface="Lora"/>
                  <a:cs typeface="Lora"/>
                  <a:sym typeface="Lora"/>
                </a:rPr>
                <a:t>Lavorazione in serra</a:t>
              </a:r>
              <a:endParaRPr lang="it-IT" sz="1865" u="none" strike="noStrike" noProof="0" dirty="0">
                <a:solidFill>
                  <a:srgbClr val="010101"/>
                </a:solidFill>
                <a:latin typeface="Lora"/>
                <a:ea typeface="Lora"/>
                <a:cs typeface="Lora"/>
                <a:sym typeface="Lora"/>
              </a:endParaRPr>
            </a:p>
          </p:txBody>
        </p:sp>
        <p:sp>
          <p:nvSpPr>
            <p:cNvPr id="44" name="TextBox 9">
              <a:extLst>
                <a:ext uri="{FF2B5EF4-FFF2-40B4-BE49-F238E27FC236}">
                  <a16:creationId xmlns:a16="http://schemas.microsoft.com/office/drawing/2014/main" id="{69224BC2-45F7-0C90-BBB4-8D9B5904B19E}"/>
                </a:ext>
              </a:extLst>
            </p:cNvPr>
            <p:cNvSpPr txBox="1"/>
            <p:nvPr/>
          </p:nvSpPr>
          <p:spPr>
            <a:xfrm>
              <a:off x="1949929" y="2237143"/>
              <a:ext cx="5189432" cy="514500"/>
            </a:xfrm>
            <a:prstGeom prst="rect">
              <a:avLst/>
            </a:prstGeom>
          </p:spPr>
          <p:txBody>
            <a:bodyPr wrap="square" lIns="0" tIns="0" rIns="0" bIns="0" rtlCol="0" anchor="t">
              <a:spAutoFit/>
            </a:bodyPr>
            <a:lstStyle/>
            <a:p>
              <a:pPr marL="457200" lvl="0" indent="-457200" algn="just">
                <a:lnSpc>
                  <a:spcPts val="4291"/>
                </a:lnSpc>
                <a:spcBef>
                  <a:spcPct val="0"/>
                </a:spcBef>
                <a:buFont typeface="Arial" panose="020B0604020202020204" pitchFamily="34" charset="0"/>
                <a:buChar char="•"/>
              </a:pPr>
              <a:r>
                <a:rPr lang="it-IT" sz="3065" u="none" strike="noStrike" noProof="0" dirty="0">
                  <a:solidFill>
                    <a:srgbClr val="010101"/>
                  </a:solidFill>
                  <a:latin typeface="Lora"/>
                  <a:ea typeface="Lora"/>
                  <a:cs typeface="Lora"/>
                  <a:sym typeface="Lora"/>
                </a:rPr>
                <a:t>Vittoria e Ragusa </a:t>
              </a:r>
              <a:r>
                <a:rPr lang="it-IT" sz="3065" u="none" strike="noStrike" noProof="0" dirty="0">
                  <a:solidFill>
                    <a:schemeClr val="accent6">
                      <a:lumMod val="50000"/>
                    </a:schemeClr>
                  </a:solidFill>
                  <a:latin typeface="Lora"/>
                  <a:ea typeface="Lora"/>
                  <a:cs typeface="Lora"/>
                  <a:sym typeface="Lora"/>
                </a:rPr>
                <a:t>Sicilia</a:t>
              </a:r>
            </a:p>
          </p:txBody>
        </p:sp>
      </p:grpSp>
      <p:sp>
        <p:nvSpPr>
          <p:cNvPr id="46" name="Rectangle 5">
            <a:extLst>
              <a:ext uri="{FF2B5EF4-FFF2-40B4-BE49-F238E27FC236}">
                <a16:creationId xmlns:a16="http://schemas.microsoft.com/office/drawing/2014/main" id="{479C6CE7-B781-3744-E8CE-41AFFC881A00}"/>
              </a:ext>
            </a:extLst>
          </p:cNvPr>
          <p:cNvSpPr>
            <a:spLocks noChangeArrowheads="1"/>
          </p:cNvSpPr>
          <p:nvPr/>
        </p:nvSpPr>
        <p:spPr bwMode="auto">
          <a:xfrm>
            <a:off x="231230" y="9908312"/>
            <a:ext cx="5102770" cy="523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22852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900" b="1" i="0" u="none" strike="noStrike" cap="none" normalizeH="0" baseline="0" dirty="0">
                <a:ln>
                  <a:noFill/>
                </a:ln>
                <a:solidFill>
                  <a:schemeClr val="tx1"/>
                </a:solidFill>
                <a:effectLst/>
                <a:latin typeface="var(--pchead-font)"/>
              </a:rPr>
              <a:t>Made in </a:t>
            </a:r>
            <a:r>
              <a:rPr lang="it-IT" altLang="it-IT" b="1" dirty="0" err="1">
                <a:latin typeface="var(--pchead-font)"/>
              </a:rPr>
              <a:t>Immigritaly</a:t>
            </a:r>
            <a:r>
              <a:rPr lang="it-IT" altLang="it-IT" b="1" dirty="0">
                <a:latin typeface="var(--pchead-font)"/>
              </a:rPr>
              <a:t> - FAI CISL, Confronti</a:t>
            </a: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grpSp>
        <p:nvGrpSpPr>
          <p:cNvPr id="61" name="Gruppo 60">
            <a:extLst>
              <a:ext uri="{FF2B5EF4-FFF2-40B4-BE49-F238E27FC236}">
                <a16:creationId xmlns:a16="http://schemas.microsoft.com/office/drawing/2014/main" id="{237354E4-C8A8-79F7-CB7D-4A701786D1AF}"/>
              </a:ext>
            </a:extLst>
          </p:cNvPr>
          <p:cNvGrpSpPr/>
          <p:nvPr/>
        </p:nvGrpSpPr>
        <p:grpSpPr>
          <a:xfrm>
            <a:off x="9494996" y="1499839"/>
            <a:ext cx="8184873" cy="8605440"/>
            <a:chOff x="9494996" y="1499839"/>
            <a:chExt cx="8184873" cy="8605440"/>
          </a:xfrm>
        </p:grpSpPr>
        <p:pic>
          <p:nvPicPr>
            <p:cNvPr id="50" name="Immagine 49" descr="Immagine che contiene mappa&#10;&#10;Il contenuto generato dall'IA potrebbe non essere corretto.">
              <a:extLst>
                <a:ext uri="{FF2B5EF4-FFF2-40B4-BE49-F238E27FC236}">
                  <a16:creationId xmlns:a16="http://schemas.microsoft.com/office/drawing/2014/main" id="{6894D5CD-7B54-7934-F07D-771157B897A4}"/>
                </a:ext>
              </a:extLst>
            </p:cNvPr>
            <p:cNvPicPr>
              <a:picLocks noChangeAspect="1"/>
            </p:cNvPicPr>
            <p:nvPr/>
          </p:nvPicPr>
          <p:blipFill>
            <a:blip r:embed="rId4" cstate="print">
              <a:extLst>
                <a:ext uri="{28A0092B-C50C-407E-A947-70E740481C1C}">
                  <a14:useLocalDpi xmlns:a14="http://schemas.microsoft.com/office/drawing/2010/main" val="0"/>
                </a:ext>
              </a:extLst>
            </a:blip>
            <a:srcRect r="4887"/>
            <a:stretch>
              <a:fillRect/>
            </a:stretch>
          </p:blipFill>
          <p:spPr>
            <a:xfrm>
              <a:off x="9494996" y="1499839"/>
              <a:ext cx="8184873" cy="8605440"/>
            </a:xfrm>
            <a:prstGeom prst="rect">
              <a:avLst/>
            </a:prstGeom>
          </p:spPr>
        </p:pic>
        <p:pic>
          <p:nvPicPr>
            <p:cNvPr id="52" name="Immagine 51" descr="Immagine che contiene Segnale stradale&#10;&#10;Il contenuto generato dall'IA potrebbe non essere corretto.">
              <a:extLst>
                <a:ext uri="{FF2B5EF4-FFF2-40B4-BE49-F238E27FC236}">
                  <a16:creationId xmlns:a16="http://schemas.microsoft.com/office/drawing/2014/main" id="{C3832B0E-C51A-0567-0423-2201E16E2C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706600" y="9433821"/>
              <a:ext cx="586479" cy="586479"/>
            </a:xfrm>
            <a:prstGeom prst="rect">
              <a:avLst/>
            </a:prstGeom>
          </p:spPr>
        </p:pic>
        <p:pic>
          <p:nvPicPr>
            <p:cNvPr id="53" name="Immagine 52" descr="Immagine che contiene Segnale stradale&#10;&#10;Il contenuto generato dall'IA potrebbe non essere corretto.">
              <a:extLst>
                <a:ext uri="{FF2B5EF4-FFF2-40B4-BE49-F238E27FC236}">
                  <a16:creationId xmlns:a16="http://schemas.microsoft.com/office/drawing/2014/main" id="{357AA9D0-F4D2-DFA5-9819-B831937137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5600" y="3467100"/>
              <a:ext cx="586479" cy="586479"/>
            </a:xfrm>
            <a:prstGeom prst="rect">
              <a:avLst/>
            </a:prstGeom>
          </p:spPr>
        </p:pic>
        <p:pic>
          <p:nvPicPr>
            <p:cNvPr id="54" name="Immagine 53" descr="Immagine che contiene Segnale stradale&#10;&#10;Il contenuto generato dall'IA potrebbe non essere corretto.">
              <a:extLst>
                <a:ext uri="{FF2B5EF4-FFF2-40B4-BE49-F238E27FC236}">
                  <a16:creationId xmlns:a16="http://schemas.microsoft.com/office/drawing/2014/main" id="{5D57E8BE-FDB7-73E9-2F7B-E1E94C89ED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62721" y="2857500"/>
              <a:ext cx="586479" cy="586479"/>
            </a:xfrm>
            <a:prstGeom prst="rect">
              <a:avLst/>
            </a:prstGeom>
          </p:spPr>
        </p:pic>
        <p:pic>
          <p:nvPicPr>
            <p:cNvPr id="55" name="Immagine 54" descr="Immagine che contiene Segnale stradale&#10;&#10;Il contenuto generato dall'IA potrebbe non essere corretto.">
              <a:extLst>
                <a:ext uri="{FF2B5EF4-FFF2-40B4-BE49-F238E27FC236}">
                  <a16:creationId xmlns:a16="http://schemas.microsoft.com/office/drawing/2014/main" id="{8B7AC031-6DC2-4A6A-7D05-C6230093D0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443721" y="2095500"/>
              <a:ext cx="586479" cy="586479"/>
            </a:xfrm>
            <a:prstGeom prst="rect">
              <a:avLst/>
            </a:prstGeom>
          </p:spPr>
        </p:pic>
        <p:pic>
          <p:nvPicPr>
            <p:cNvPr id="56" name="Immagine 55" descr="Immagine che contiene Segnale stradale&#10;&#10;Il contenuto generato dall'IA potrebbe non essere corretto.">
              <a:extLst>
                <a:ext uri="{FF2B5EF4-FFF2-40B4-BE49-F238E27FC236}">
                  <a16:creationId xmlns:a16="http://schemas.microsoft.com/office/drawing/2014/main" id="{6AC9D2FF-5904-420A-68F4-257C599E6E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73000" y="3467100"/>
              <a:ext cx="586479" cy="586479"/>
            </a:xfrm>
            <a:prstGeom prst="rect">
              <a:avLst/>
            </a:prstGeom>
          </p:spPr>
        </p:pic>
        <p:pic>
          <p:nvPicPr>
            <p:cNvPr id="57" name="Immagine 56" descr="Immagine che contiene Segnale stradale&#10;&#10;Il contenuto generato dall'IA potrebbe non essere corretto.">
              <a:extLst>
                <a:ext uri="{FF2B5EF4-FFF2-40B4-BE49-F238E27FC236}">
                  <a16:creationId xmlns:a16="http://schemas.microsoft.com/office/drawing/2014/main" id="{8BCED795-7113-B4A2-1E6C-55F460FDF7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06400" y="3795021"/>
              <a:ext cx="586479" cy="586479"/>
            </a:xfrm>
            <a:prstGeom prst="rect">
              <a:avLst/>
            </a:prstGeom>
          </p:spPr>
        </p:pic>
        <p:pic>
          <p:nvPicPr>
            <p:cNvPr id="58" name="Immagine 57" descr="Immagine che contiene Segnale stradale&#10;&#10;Il contenuto generato dall'IA potrebbe non essere corretto.">
              <a:extLst>
                <a:ext uri="{FF2B5EF4-FFF2-40B4-BE49-F238E27FC236}">
                  <a16:creationId xmlns:a16="http://schemas.microsoft.com/office/drawing/2014/main" id="{AC3370DE-C5EC-60A7-1502-03382D598A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1800" y="6385821"/>
              <a:ext cx="586479" cy="586479"/>
            </a:xfrm>
            <a:prstGeom prst="rect">
              <a:avLst/>
            </a:prstGeom>
          </p:spPr>
        </p:pic>
        <p:pic>
          <p:nvPicPr>
            <p:cNvPr id="59" name="Immagine 58" descr="Immagine che contiene Segnale stradale&#10;&#10;Il contenuto generato dall'IA potrebbe non essere corretto.">
              <a:extLst>
                <a:ext uri="{FF2B5EF4-FFF2-40B4-BE49-F238E27FC236}">
                  <a16:creationId xmlns:a16="http://schemas.microsoft.com/office/drawing/2014/main" id="{46751A28-6DBF-01E8-596D-95E0DC0943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63121" y="6004821"/>
              <a:ext cx="586479" cy="586479"/>
            </a:xfrm>
            <a:prstGeom prst="rect">
              <a:avLst/>
            </a:prstGeom>
          </p:spPr>
        </p:pic>
        <p:pic>
          <p:nvPicPr>
            <p:cNvPr id="60" name="Immagine 59" descr="Immagine che contiene Segnale stradale&#10;&#10;Il contenuto generato dall'IA potrebbe non essere corretto.">
              <a:extLst>
                <a:ext uri="{FF2B5EF4-FFF2-40B4-BE49-F238E27FC236}">
                  <a16:creationId xmlns:a16="http://schemas.microsoft.com/office/drawing/2014/main" id="{D6CA2CC0-E637-8878-3731-3D7EA88E1A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54000" y="2628900"/>
              <a:ext cx="586479" cy="586479"/>
            </a:xfrm>
            <a:prstGeom prst="rect">
              <a:avLst/>
            </a:prstGeom>
          </p:spPr>
        </p:pic>
      </p:grpSp>
      <p:pic>
        <p:nvPicPr>
          <p:cNvPr id="62" name="Picture 2" descr="Tutti i corsi | Elearning UniBA">
            <a:extLst>
              <a:ext uri="{FF2B5EF4-FFF2-40B4-BE49-F238E27FC236}">
                <a16:creationId xmlns:a16="http://schemas.microsoft.com/office/drawing/2014/main" id="{77E3A1D9-D7A3-4231-60ED-A14CAF652CF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829956" y="5944026"/>
            <a:ext cx="19947911" cy="7894014"/>
            <a:chOff x="0" y="0"/>
            <a:chExt cx="5039628" cy="1994339"/>
          </a:xfrm>
        </p:grpSpPr>
        <p:sp>
          <p:nvSpPr>
            <p:cNvPr id="3" name="Freeform 3"/>
            <p:cNvSpPr/>
            <p:nvPr/>
          </p:nvSpPr>
          <p:spPr>
            <a:xfrm>
              <a:off x="0" y="0"/>
              <a:ext cx="5039628" cy="1994339"/>
            </a:xfrm>
            <a:custGeom>
              <a:avLst/>
              <a:gdLst/>
              <a:ahLst/>
              <a:cxnLst/>
              <a:rect l="l" t="t" r="r" b="b"/>
              <a:pathLst>
                <a:path w="5039628" h="1994339">
                  <a:moveTo>
                    <a:pt x="0" y="0"/>
                  </a:moveTo>
                  <a:lnTo>
                    <a:pt x="5039628" y="0"/>
                  </a:lnTo>
                  <a:lnTo>
                    <a:pt x="5039628" y="1994339"/>
                  </a:lnTo>
                  <a:lnTo>
                    <a:pt x="0" y="1994339"/>
                  </a:lnTo>
                  <a:close/>
                </a:path>
              </a:pathLst>
            </a:custGeom>
            <a:solidFill>
              <a:srgbClr val="DFD3CA"/>
            </a:solidFill>
            <a:ln cap="sq">
              <a:noFill/>
              <a:prstDash val="solid"/>
              <a:miter/>
            </a:ln>
          </p:spPr>
          <p:txBody>
            <a:bodyPr/>
            <a:lstStyle/>
            <a:p>
              <a:endParaRPr lang="en-GB"/>
            </a:p>
          </p:txBody>
        </p:sp>
        <p:sp>
          <p:nvSpPr>
            <p:cNvPr id="4" name="TextBox 4"/>
            <p:cNvSpPr txBox="1"/>
            <p:nvPr/>
          </p:nvSpPr>
          <p:spPr>
            <a:xfrm>
              <a:off x="0" y="-57150"/>
              <a:ext cx="5039628" cy="2051489"/>
            </a:xfrm>
            <a:prstGeom prst="rect">
              <a:avLst/>
            </a:prstGeom>
          </p:spPr>
          <p:txBody>
            <a:bodyPr lIns="0" tIns="0" rIns="0" bIns="0" rtlCol="0" anchor="ctr"/>
            <a:lstStyle/>
            <a:p>
              <a:pPr marL="0" lvl="0" indent="0" algn="ctr">
                <a:lnSpc>
                  <a:spcPts val="3804"/>
                </a:lnSpc>
                <a:spcBef>
                  <a:spcPct val="0"/>
                </a:spcBef>
              </a:pPr>
              <a:endParaRPr/>
            </a:p>
          </p:txBody>
        </p:sp>
      </p:grpSp>
      <p:sp>
        <p:nvSpPr>
          <p:cNvPr id="9" name="Freeform 9"/>
          <p:cNvSpPr/>
          <p:nvPr/>
        </p:nvSpPr>
        <p:spPr>
          <a:xfrm rot="2571718">
            <a:off x="-2175741" y="8229600"/>
            <a:ext cx="3992153" cy="4114800"/>
          </a:xfrm>
          <a:custGeom>
            <a:avLst/>
            <a:gdLst/>
            <a:ahLst/>
            <a:cxnLst/>
            <a:rect l="l" t="t" r="r" b="b"/>
            <a:pathLst>
              <a:path w="3992153" h="4114800">
                <a:moveTo>
                  <a:pt x="0" y="0"/>
                </a:moveTo>
                <a:lnTo>
                  <a:pt x="3992154" y="0"/>
                </a:lnTo>
                <a:lnTo>
                  <a:pt x="3992154" y="4114800"/>
                </a:lnTo>
                <a:lnTo>
                  <a:pt x="0" y="4114800"/>
                </a:lnTo>
                <a:lnTo>
                  <a:pt x="0" y="0"/>
                </a:lnTo>
                <a:close/>
              </a:path>
            </a:pathLst>
          </a:custGeom>
          <a:blipFill>
            <a:blip r:embed="rId3" cstate="print">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rot="-8100000">
            <a:off x="15981942" y="-1788025"/>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3" cstate="print">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TextBox 11"/>
          <p:cNvSpPr txBox="1"/>
          <p:nvPr/>
        </p:nvSpPr>
        <p:spPr>
          <a:xfrm>
            <a:off x="1635762" y="573851"/>
            <a:ext cx="12842238" cy="1102866"/>
          </a:xfrm>
          <a:prstGeom prst="rect">
            <a:avLst/>
          </a:prstGeom>
        </p:spPr>
        <p:txBody>
          <a:bodyPr wrap="square" lIns="0" tIns="0" rIns="0" bIns="0" rtlCol="0" anchor="t">
            <a:spAutoFit/>
          </a:bodyPr>
          <a:lstStyle/>
          <a:p>
            <a:pPr marL="0" lvl="0" indent="0" algn="l">
              <a:lnSpc>
                <a:spcPts val="8632"/>
              </a:lnSpc>
              <a:spcBef>
                <a:spcPct val="0"/>
              </a:spcBef>
            </a:pPr>
            <a:r>
              <a:rPr lang="it-IT" sz="8000" dirty="0">
                <a:latin typeface="Segoe UI Variable Display Semib" pitchFamily="2" charset="0"/>
                <a:ea typeface="TAN Pearl"/>
                <a:cs typeface="TAN Pearl"/>
                <a:sym typeface="TAN Pearl"/>
              </a:rPr>
              <a:t>Migranti in agricoltura</a:t>
            </a:r>
          </a:p>
        </p:txBody>
      </p:sp>
      <p:grpSp>
        <p:nvGrpSpPr>
          <p:cNvPr id="20" name="Gruppo 19">
            <a:extLst>
              <a:ext uri="{FF2B5EF4-FFF2-40B4-BE49-F238E27FC236}">
                <a16:creationId xmlns:a16="http://schemas.microsoft.com/office/drawing/2014/main" id="{6632730C-2B41-5522-E74E-574B37D97747}"/>
              </a:ext>
            </a:extLst>
          </p:cNvPr>
          <p:cNvGrpSpPr/>
          <p:nvPr/>
        </p:nvGrpSpPr>
        <p:grpSpPr>
          <a:xfrm>
            <a:off x="1681242" y="4533900"/>
            <a:ext cx="7615158" cy="762000"/>
            <a:chOff x="1669663" y="2247900"/>
            <a:chExt cx="7615158" cy="762000"/>
          </a:xfrm>
        </p:grpSpPr>
        <p:sp>
          <p:nvSpPr>
            <p:cNvPr id="12" name="TextBox 12"/>
            <p:cNvSpPr txBox="1"/>
            <p:nvPr/>
          </p:nvSpPr>
          <p:spPr>
            <a:xfrm>
              <a:off x="3552338" y="2247900"/>
              <a:ext cx="5732483"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Delle giornate di lavoro in agricoltura sono prestate da migranti</a:t>
              </a:r>
            </a:p>
          </p:txBody>
        </p:sp>
        <p:sp>
          <p:nvSpPr>
            <p:cNvPr id="13" name="TextBox 13"/>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31.7%</a:t>
              </a:r>
            </a:p>
          </p:txBody>
        </p:sp>
      </p:grpSp>
      <p:pic>
        <p:nvPicPr>
          <p:cNvPr id="17" name="Immagine 16" descr="Immagine che contiene testo, schermata, Diagramma, linea&#10;&#10;Il contenuto generato dall'IA potrebbe non essere corretto.">
            <a:extLst>
              <a:ext uri="{FF2B5EF4-FFF2-40B4-BE49-F238E27FC236}">
                <a16:creationId xmlns:a16="http://schemas.microsoft.com/office/drawing/2014/main" id="{09389588-9081-A4AC-D949-D4ABD781E6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2569" y="2243934"/>
            <a:ext cx="8411977" cy="5033166"/>
          </a:xfrm>
          <a:prstGeom prst="rect">
            <a:avLst/>
          </a:prstGeom>
        </p:spPr>
      </p:pic>
      <p:grpSp>
        <p:nvGrpSpPr>
          <p:cNvPr id="21" name="Gruppo 20">
            <a:extLst>
              <a:ext uri="{FF2B5EF4-FFF2-40B4-BE49-F238E27FC236}">
                <a16:creationId xmlns:a16="http://schemas.microsoft.com/office/drawing/2014/main" id="{7E3D7854-A9C5-9E92-918F-C4271D57B5B3}"/>
              </a:ext>
            </a:extLst>
          </p:cNvPr>
          <p:cNvGrpSpPr/>
          <p:nvPr/>
        </p:nvGrpSpPr>
        <p:grpSpPr>
          <a:xfrm>
            <a:off x="1651078" y="2412180"/>
            <a:ext cx="7615158" cy="762000"/>
            <a:chOff x="1669663" y="2247900"/>
            <a:chExt cx="7615158" cy="762000"/>
          </a:xfrm>
        </p:grpSpPr>
        <p:sp>
          <p:nvSpPr>
            <p:cNvPr id="22" name="TextBox 12">
              <a:extLst>
                <a:ext uri="{FF2B5EF4-FFF2-40B4-BE49-F238E27FC236}">
                  <a16:creationId xmlns:a16="http://schemas.microsoft.com/office/drawing/2014/main" id="{11835748-8220-AAEA-38FA-A51E84A5882F}"/>
                </a:ext>
              </a:extLst>
            </p:cNvPr>
            <p:cNvSpPr txBox="1"/>
            <p:nvPr/>
          </p:nvSpPr>
          <p:spPr>
            <a:xfrm>
              <a:off x="3552338" y="2247900"/>
              <a:ext cx="5732483"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Migranti impiegati nel settore agricolo alla fine del 2022</a:t>
              </a:r>
            </a:p>
          </p:txBody>
        </p:sp>
        <p:sp>
          <p:nvSpPr>
            <p:cNvPr id="23" name="TextBox 13">
              <a:extLst>
                <a:ext uri="{FF2B5EF4-FFF2-40B4-BE49-F238E27FC236}">
                  <a16:creationId xmlns:a16="http://schemas.microsoft.com/office/drawing/2014/main" id="{04E0EE00-CD11-8ECE-E076-03A0C73342F2}"/>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362k</a:t>
              </a:r>
            </a:p>
          </p:txBody>
        </p:sp>
      </p:grpSp>
      <p:grpSp>
        <p:nvGrpSpPr>
          <p:cNvPr id="24" name="Gruppo 23">
            <a:extLst>
              <a:ext uri="{FF2B5EF4-FFF2-40B4-BE49-F238E27FC236}">
                <a16:creationId xmlns:a16="http://schemas.microsoft.com/office/drawing/2014/main" id="{D1A82D84-F2A1-8D3D-9AB3-F5481093416E}"/>
              </a:ext>
            </a:extLst>
          </p:cNvPr>
          <p:cNvGrpSpPr/>
          <p:nvPr/>
        </p:nvGrpSpPr>
        <p:grpSpPr>
          <a:xfrm>
            <a:off x="1681242" y="3467100"/>
            <a:ext cx="7615158" cy="762000"/>
            <a:chOff x="1669663" y="2247900"/>
            <a:chExt cx="7615158" cy="762000"/>
          </a:xfrm>
        </p:grpSpPr>
        <p:sp>
          <p:nvSpPr>
            <p:cNvPr id="25" name="TextBox 12">
              <a:extLst>
                <a:ext uri="{FF2B5EF4-FFF2-40B4-BE49-F238E27FC236}">
                  <a16:creationId xmlns:a16="http://schemas.microsoft.com/office/drawing/2014/main" id="{A2AA4A99-EC30-EE6F-C682-387E5593EBEB}"/>
                </a:ext>
              </a:extLst>
            </p:cNvPr>
            <p:cNvSpPr txBox="1"/>
            <p:nvPr/>
          </p:nvSpPr>
          <p:spPr>
            <a:xfrm>
              <a:off x="3552338" y="2247900"/>
              <a:ext cx="5732483"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Incidenza di migranti operanti nel settore agricolo</a:t>
              </a:r>
            </a:p>
          </p:txBody>
        </p:sp>
        <p:sp>
          <p:nvSpPr>
            <p:cNvPr id="26" name="TextBox 13">
              <a:extLst>
                <a:ext uri="{FF2B5EF4-FFF2-40B4-BE49-F238E27FC236}">
                  <a16:creationId xmlns:a16="http://schemas.microsoft.com/office/drawing/2014/main" id="{F40FB825-D5F2-E82A-4ACE-04BF81D72362}"/>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18%</a:t>
              </a:r>
            </a:p>
          </p:txBody>
        </p:sp>
      </p:grpSp>
      <p:pic>
        <p:nvPicPr>
          <p:cNvPr id="28" name="Immagine 27" descr="Immagine che contiene testo, schermata, Viso umano, Carattere&#10;&#10;Il contenuto generato dall'IA potrebbe non essere corretto.">
            <a:extLst>
              <a:ext uri="{FF2B5EF4-FFF2-40B4-BE49-F238E27FC236}">
                <a16:creationId xmlns:a16="http://schemas.microsoft.com/office/drawing/2014/main" id="{2B10BF03-E98F-C1AD-4D5D-DD09ABD62D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3835" y="5932422"/>
            <a:ext cx="8594599" cy="4621278"/>
          </a:xfrm>
          <a:prstGeom prst="rect">
            <a:avLst/>
          </a:prstGeom>
        </p:spPr>
      </p:pic>
      <p:grpSp>
        <p:nvGrpSpPr>
          <p:cNvPr id="29" name="Gruppo 28">
            <a:extLst>
              <a:ext uri="{FF2B5EF4-FFF2-40B4-BE49-F238E27FC236}">
                <a16:creationId xmlns:a16="http://schemas.microsoft.com/office/drawing/2014/main" id="{76F875EE-2A83-A4DA-A11C-FEB5FB5DE2C1}"/>
              </a:ext>
            </a:extLst>
          </p:cNvPr>
          <p:cNvGrpSpPr/>
          <p:nvPr/>
        </p:nvGrpSpPr>
        <p:grpSpPr>
          <a:xfrm>
            <a:off x="10382496" y="7503312"/>
            <a:ext cx="6762504" cy="739749"/>
            <a:chOff x="1669663" y="2270151"/>
            <a:chExt cx="6762504" cy="739749"/>
          </a:xfrm>
        </p:grpSpPr>
        <p:sp>
          <p:nvSpPr>
            <p:cNvPr id="30" name="TextBox 12">
              <a:extLst>
                <a:ext uri="{FF2B5EF4-FFF2-40B4-BE49-F238E27FC236}">
                  <a16:creationId xmlns:a16="http://schemas.microsoft.com/office/drawing/2014/main" id="{E6E91186-2F57-42E4-010A-166E8F750FA9}"/>
                </a:ext>
              </a:extLst>
            </p:cNvPr>
            <p:cNvSpPr txBox="1"/>
            <p:nvPr/>
          </p:nvSpPr>
          <p:spPr>
            <a:xfrm>
              <a:off x="3469888" y="2270151"/>
              <a:ext cx="4962279"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Delle aziende utilizzano il lavoro grigio</a:t>
              </a:r>
            </a:p>
          </p:txBody>
        </p:sp>
        <p:sp>
          <p:nvSpPr>
            <p:cNvPr id="31" name="TextBox 13">
              <a:extLst>
                <a:ext uri="{FF2B5EF4-FFF2-40B4-BE49-F238E27FC236}">
                  <a16:creationId xmlns:a16="http://schemas.microsoft.com/office/drawing/2014/main" id="{ABF5490C-7F17-A841-548B-A2826B5DBFC9}"/>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30%</a:t>
              </a:r>
            </a:p>
          </p:txBody>
        </p:sp>
      </p:grpSp>
      <p:grpSp>
        <p:nvGrpSpPr>
          <p:cNvPr id="32" name="Gruppo 31">
            <a:extLst>
              <a:ext uri="{FF2B5EF4-FFF2-40B4-BE49-F238E27FC236}">
                <a16:creationId xmlns:a16="http://schemas.microsoft.com/office/drawing/2014/main" id="{92D76AB5-1CBF-41BA-A555-DC0827647DAA}"/>
              </a:ext>
            </a:extLst>
          </p:cNvPr>
          <p:cNvGrpSpPr/>
          <p:nvPr/>
        </p:nvGrpSpPr>
        <p:grpSpPr>
          <a:xfrm>
            <a:off x="10382496" y="8442351"/>
            <a:ext cx="6762504" cy="739749"/>
            <a:chOff x="1669663" y="2270151"/>
            <a:chExt cx="6762504" cy="739749"/>
          </a:xfrm>
        </p:grpSpPr>
        <p:sp>
          <p:nvSpPr>
            <p:cNvPr id="33" name="TextBox 12">
              <a:extLst>
                <a:ext uri="{FF2B5EF4-FFF2-40B4-BE49-F238E27FC236}">
                  <a16:creationId xmlns:a16="http://schemas.microsoft.com/office/drawing/2014/main" id="{04BECABB-DBEB-821B-E422-9ED5BB7E247C}"/>
                </a:ext>
              </a:extLst>
            </p:cNvPr>
            <p:cNvSpPr txBox="1"/>
            <p:nvPr/>
          </p:nvSpPr>
          <p:spPr>
            <a:xfrm>
              <a:off x="3469888" y="2270151"/>
              <a:ext cx="4962279"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Delle aziende utilizzano il lavoro nero</a:t>
              </a:r>
            </a:p>
          </p:txBody>
        </p:sp>
        <p:sp>
          <p:nvSpPr>
            <p:cNvPr id="34" name="TextBox 13">
              <a:extLst>
                <a:ext uri="{FF2B5EF4-FFF2-40B4-BE49-F238E27FC236}">
                  <a16:creationId xmlns:a16="http://schemas.microsoft.com/office/drawing/2014/main" id="{A233C434-DF70-7833-1815-AE254822590A}"/>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dirty="0">
                  <a:solidFill>
                    <a:srgbClr val="010101"/>
                  </a:solidFill>
                  <a:latin typeface="Lora Bold Italics"/>
                  <a:ea typeface="Lora Bold Italics"/>
                  <a:cs typeface="Lora Bold Italics"/>
                  <a:sym typeface="Lora Bold Italics"/>
                </a:rPr>
                <a:t>1</a:t>
              </a:r>
              <a:r>
                <a:rPr lang="it-IT" sz="5400" b="1" i="1" u="none" strike="noStrike" noProof="0" dirty="0">
                  <a:solidFill>
                    <a:srgbClr val="010101"/>
                  </a:solidFill>
                  <a:latin typeface="Lora Bold Italics"/>
                  <a:ea typeface="Lora Bold Italics"/>
                  <a:cs typeface="Lora Bold Italics"/>
                  <a:sym typeface="Lora Bold Italics"/>
                </a:rPr>
                <a:t>0%</a:t>
              </a:r>
            </a:p>
          </p:txBody>
        </p:sp>
      </p:grpSp>
      <p:grpSp>
        <p:nvGrpSpPr>
          <p:cNvPr id="35" name="Gruppo 34">
            <a:extLst>
              <a:ext uri="{FF2B5EF4-FFF2-40B4-BE49-F238E27FC236}">
                <a16:creationId xmlns:a16="http://schemas.microsoft.com/office/drawing/2014/main" id="{9DAE7AF3-DA13-C8A8-A478-9087F36DADAC}"/>
              </a:ext>
            </a:extLst>
          </p:cNvPr>
          <p:cNvGrpSpPr/>
          <p:nvPr/>
        </p:nvGrpSpPr>
        <p:grpSpPr>
          <a:xfrm>
            <a:off x="10410388" y="9322363"/>
            <a:ext cx="6762504" cy="739749"/>
            <a:chOff x="1669663" y="2270151"/>
            <a:chExt cx="6762504" cy="739749"/>
          </a:xfrm>
        </p:grpSpPr>
        <p:sp>
          <p:nvSpPr>
            <p:cNvPr id="36" name="TextBox 12">
              <a:extLst>
                <a:ext uri="{FF2B5EF4-FFF2-40B4-BE49-F238E27FC236}">
                  <a16:creationId xmlns:a16="http://schemas.microsoft.com/office/drawing/2014/main" id="{8BAEAA9C-D673-C781-BD93-CFDB5FB30BC0}"/>
                </a:ext>
              </a:extLst>
            </p:cNvPr>
            <p:cNvSpPr txBox="1"/>
            <p:nvPr/>
          </p:nvSpPr>
          <p:spPr>
            <a:xfrm>
              <a:off x="3469888" y="2270151"/>
              <a:ext cx="4962279"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Retribuzione lorda media annuale dei dipendenti agricoli</a:t>
              </a:r>
            </a:p>
          </p:txBody>
        </p:sp>
        <p:sp>
          <p:nvSpPr>
            <p:cNvPr id="37" name="TextBox 13">
              <a:extLst>
                <a:ext uri="{FF2B5EF4-FFF2-40B4-BE49-F238E27FC236}">
                  <a16:creationId xmlns:a16="http://schemas.microsoft.com/office/drawing/2014/main" id="{4226D212-A487-E979-4127-0A8952E30ECE}"/>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dirty="0">
                  <a:solidFill>
                    <a:srgbClr val="010101"/>
                  </a:solidFill>
                  <a:latin typeface="Lora Bold Italics"/>
                  <a:ea typeface="Lora Bold Italics"/>
                  <a:cs typeface="Lora Bold Italics"/>
                  <a:sym typeface="Lora Bold Italics"/>
                </a:rPr>
                <a:t>7,5k</a:t>
              </a:r>
              <a:endParaRPr lang="it-IT" sz="5400" b="1" i="1" u="none" strike="noStrike" noProof="0" dirty="0">
                <a:solidFill>
                  <a:srgbClr val="010101"/>
                </a:solidFill>
                <a:latin typeface="Lora Bold Italics"/>
                <a:ea typeface="Lora Bold Italics"/>
                <a:cs typeface="Lora Bold Italics"/>
                <a:sym typeface="Lora Bold Italics"/>
              </a:endParaRPr>
            </a:p>
          </p:txBody>
        </p:sp>
      </p:grpSp>
      <p:pic>
        <p:nvPicPr>
          <p:cNvPr id="38" name="Picture 2" descr="Tutti i corsi | Elearning UniBA">
            <a:extLst>
              <a:ext uri="{FF2B5EF4-FFF2-40B4-BE49-F238E27FC236}">
                <a16:creationId xmlns:a16="http://schemas.microsoft.com/office/drawing/2014/main" id="{7B6AABCF-C57F-BAA8-BF88-B30EA6A716E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11" name="TextBox 11"/>
          <p:cNvSpPr txBox="1"/>
          <p:nvPr/>
        </p:nvSpPr>
        <p:spPr>
          <a:xfrm>
            <a:off x="1348965" y="521654"/>
            <a:ext cx="7397235" cy="1251818"/>
          </a:xfrm>
          <a:prstGeom prst="rect">
            <a:avLst/>
          </a:prstGeom>
        </p:spPr>
        <p:txBody>
          <a:bodyPr lIns="0" tIns="0" rIns="0" bIns="0" rtlCol="0" anchor="t">
            <a:spAutoFit/>
          </a:bodyPr>
          <a:lstStyle/>
          <a:p>
            <a:pPr algn="l">
              <a:lnSpc>
                <a:spcPts val="10590"/>
              </a:lnSpc>
            </a:pPr>
            <a:r>
              <a:rPr lang="en-US" sz="8000" dirty="0" err="1">
                <a:latin typeface="Segoe UI Variable Display Semib" pitchFamily="2" charset="0"/>
                <a:ea typeface="TAN Pearl"/>
                <a:cs typeface="TAN Pearl"/>
                <a:sym typeface="TAN Pearl"/>
              </a:rPr>
              <a:t>Caporalato</a:t>
            </a:r>
            <a:endParaRPr lang="en-US" sz="8000" dirty="0">
              <a:latin typeface="Segoe UI Variable Display Semib" pitchFamily="2" charset="0"/>
              <a:ea typeface="TAN Pearl"/>
              <a:cs typeface="TAN Pearl"/>
              <a:sym typeface="TAN Pearl"/>
            </a:endParaRPr>
          </a:p>
        </p:txBody>
      </p:sp>
      <p:sp>
        <p:nvSpPr>
          <p:cNvPr id="25" name="CasellaDiTesto 24">
            <a:extLst>
              <a:ext uri="{FF2B5EF4-FFF2-40B4-BE49-F238E27FC236}">
                <a16:creationId xmlns:a16="http://schemas.microsoft.com/office/drawing/2014/main" id="{A8C1D685-801D-18FA-DB00-843A3525B512}"/>
              </a:ext>
            </a:extLst>
          </p:cNvPr>
          <p:cNvSpPr txBox="1"/>
          <p:nvPr/>
        </p:nvSpPr>
        <p:spPr>
          <a:xfrm>
            <a:off x="1290384" y="2174105"/>
            <a:ext cx="13873416" cy="3248390"/>
          </a:xfrm>
          <a:prstGeom prst="rect">
            <a:avLst/>
          </a:prstGeom>
          <a:noFill/>
        </p:spPr>
        <p:txBody>
          <a:bodyPr wrap="square">
            <a:spAutoFit/>
          </a:bodyPr>
          <a:lstStyle/>
          <a:p>
            <a:pPr algn="just">
              <a:lnSpc>
                <a:spcPct val="130000"/>
              </a:lnSpc>
              <a:buNone/>
            </a:pPr>
            <a:r>
              <a:rPr lang="it-IT" sz="3200" i="1" dirty="0">
                <a:effectLst/>
                <a:latin typeface="Garamond" panose="02020404030301010803" pitchFamily="18" charset="0"/>
              </a:rPr>
              <a:t>«il caporalato (…) sarebbe parte di una rete criminale che si incrocia perfettamente con la filiera del cibo, dalla produzione al trasporto, alla distribuzione alla vendita, con tutte le caratteristiche necessarie per attirare l’interesse di organizzazioni criminali che abbandonano l’abito “militare” per </a:t>
            </a:r>
            <a:r>
              <a:rPr lang="it-IT" sz="3200" dirty="0">
                <a:latin typeface="Garamond" panose="02020404030301010803" pitchFamily="18" charset="0"/>
              </a:rPr>
              <a:t> </a:t>
            </a:r>
            <a:r>
              <a:rPr lang="it-IT" sz="3200" i="1" dirty="0">
                <a:effectLst/>
                <a:latin typeface="Garamond" panose="02020404030301010803" pitchFamily="18" charset="0"/>
              </a:rPr>
              <a:t>inserirsi nell’economia legale, riuscendo così a sfruttare i vantaggi della globalizzazione (…), tanto da far parlare di mafia 3.0</a:t>
            </a:r>
            <a:r>
              <a:rPr lang="it-IT" sz="3200" dirty="0">
                <a:effectLst/>
                <a:latin typeface="Garamond" panose="02020404030301010803" pitchFamily="18" charset="0"/>
              </a:rPr>
              <a:t>». </a:t>
            </a:r>
          </a:p>
        </p:txBody>
      </p:sp>
      <p:sp>
        <p:nvSpPr>
          <p:cNvPr id="26" name="Freeform 10">
            <a:extLst>
              <a:ext uri="{FF2B5EF4-FFF2-40B4-BE49-F238E27FC236}">
                <a16:creationId xmlns:a16="http://schemas.microsoft.com/office/drawing/2014/main" id="{EF7F4F22-4AF7-3E3F-3FBD-56B17B64F50F}"/>
              </a:ext>
            </a:extLst>
          </p:cNvPr>
          <p:cNvSpPr/>
          <p:nvPr/>
        </p:nvSpPr>
        <p:spPr>
          <a:xfrm rot="-8100000">
            <a:off x="15957765" y="-1513243"/>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27" name="Gruppo 26">
            <a:extLst>
              <a:ext uri="{FF2B5EF4-FFF2-40B4-BE49-F238E27FC236}">
                <a16:creationId xmlns:a16="http://schemas.microsoft.com/office/drawing/2014/main" id="{DB3A81E2-253C-9C0F-FECC-65E3C35E9241}"/>
              </a:ext>
            </a:extLst>
          </p:cNvPr>
          <p:cNvGrpSpPr/>
          <p:nvPr/>
        </p:nvGrpSpPr>
        <p:grpSpPr>
          <a:xfrm>
            <a:off x="1342038" y="6194884"/>
            <a:ext cx="7615158" cy="762000"/>
            <a:chOff x="1669663" y="2247900"/>
            <a:chExt cx="7615158" cy="762000"/>
          </a:xfrm>
        </p:grpSpPr>
        <p:sp>
          <p:nvSpPr>
            <p:cNvPr id="28" name="TextBox 12">
              <a:extLst>
                <a:ext uri="{FF2B5EF4-FFF2-40B4-BE49-F238E27FC236}">
                  <a16:creationId xmlns:a16="http://schemas.microsoft.com/office/drawing/2014/main" id="{606E13F8-6E96-7778-4152-6C8F7870695C}"/>
                </a:ext>
              </a:extLst>
            </p:cNvPr>
            <p:cNvSpPr txBox="1"/>
            <p:nvPr/>
          </p:nvSpPr>
          <p:spPr>
            <a:xfrm>
              <a:off x="3552338" y="2247900"/>
              <a:ext cx="5732483"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Miliardi di € generati annualmente dal giro delle agromafie in Italia</a:t>
              </a:r>
            </a:p>
          </p:txBody>
        </p:sp>
        <p:sp>
          <p:nvSpPr>
            <p:cNvPr id="29" name="TextBox 13">
              <a:extLst>
                <a:ext uri="{FF2B5EF4-FFF2-40B4-BE49-F238E27FC236}">
                  <a16:creationId xmlns:a16="http://schemas.microsoft.com/office/drawing/2014/main" id="{2B2D40C3-41C6-BD19-4EBC-2C91E1759583}"/>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24,5</a:t>
              </a:r>
            </a:p>
          </p:txBody>
        </p:sp>
      </p:grpSp>
      <p:grpSp>
        <p:nvGrpSpPr>
          <p:cNvPr id="30" name="Gruppo 29">
            <a:extLst>
              <a:ext uri="{FF2B5EF4-FFF2-40B4-BE49-F238E27FC236}">
                <a16:creationId xmlns:a16="http://schemas.microsoft.com/office/drawing/2014/main" id="{42F5A580-156F-8FE2-AB0D-8B752CC484DD}"/>
              </a:ext>
            </a:extLst>
          </p:cNvPr>
          <p:cNvGrpSpPr/>
          <p:nvPr/>
        </p:nvGrpSpPr>
        <p:grpSpPr>
          <a:xfrm>
            <a:off x="1300242" y="7536336"/>
            <a:ext cx="7615158" cy="762000"/>
            <a:chOff x="1669663" y="2247900"/>
            <a:chExt cx="7615158" cy="762000"/>
          </a:xfrm>
        </p:grpSpPr>
        <p:sp>
          <p:nvSpPr>
            <p:cNvPr id="31" name="TextBox 12">
              <a:extLst>
                <a:ext uri="{FF2B5EF4-FFF2-40B4-BE49-F238E27FC236}">
                  <a16:creationId xmlns:a16="http://schemas.microsoft.com/office/drawing/2014/main" id="{F7D79822-FE64-E1A2-B31C-914B93CF1FE1}"/>
                </a:ext>
              </a:extLst>
            </p:cNvPr>
            <p:cNvSpPr txBox="1"/>
            <p:nvPr/>
          </p:nvSpPr>
          <p:spPr>
            <a:xfrm>
              <a:off x="3552338" y="2247900"/>
              <a:ext cx="5732483"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Retribuzione oraria per i braccianti agricoli migranti</a:t>
              </a:r>
            </a:p>
          </p:txBody>
        </p:sp>
        <p:sp>
          <p:nvSpPr>
            <p:cNvPr id="32" name="TextBox 13">
              <a:extLst>
                <a:ext uri="{FF2B5EF4-FFF2-40B4-BE49-F238E27FC236}">
                  <a16:creationId xmlns:a16="http://schemas.microsoft.com/office/drawing/2014/main" id="{1F052F71-B941-BE7E-84D2-1C2843047FC1}"/>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2-4€</a:t>
              </a:r>
            </a:p>
          </p:txBody>
        </p:sp>
      </p:grpSp>
      <p:pic>
        <p:nvPicPr>
          <p:cNvPr id="34" name="Immagine 33" descr="Immagine che contiene testo, schermata, software, Pagina Web&#10;&#10;Il contenuto generato dall'IA potrebbe non essere corretto.">
            <a:extLst>
              <a:ext uri="{FF2B5EF4-FFF2-40B4-BE49-F238E27FC236}">
                <a16:creationId xmlns:a16="http://schemas.microsoft.com/office/drawing/2014/main" id="{E0F295F1-EE1C-059E-67F3-1090F499EBE1}"/>
              </a:ext>
            </a:extLst>
          </p:cNvPr>
          <p:cNvPicPr>
            <a:picLocks noChangeAspect="1"/>
          </p:cNvPicPr>
          <p:nvPr/>
        </p:nvPicPr>
        <p:blipFill>
          <a:blip r:embed="rId4" cstate="print">
            <a:extLst>
              <a:ext uri="{28A0092B-C50C-407E-A947-70E740481C1C}">
                <a14:useLocalDpi xmlns:a14="http://schemas.microsoft.com/office/drawing/2010/main" val="0"/>
              </a:ext>
            </a:extLst>
          </a:blip>
          <a:srcRect l="34527" t="22425" r="19608" b="47544"/>
          <a:stretch>
            <a:fillRect/>
          </a:stretch>
        </p:blipFill>
        <p:spPr>
          <a:xfrm>
            <a:off x="9351827" y="5422495"/>
            <a:ext cx="9227715" cy="3776197"/>
          </a:xfrm>
          <a:prstGeom prst="rect">
            <a:avLst/>
          </a:prstGeom>
        </p:spPr>
      </p:pic>
      <p:pic>
        <p:nvPicPr>
          <p:cNvPr id="35" name="Picture 2" descr="Tutti i corsi | Elearning UniBA">
            <a:extLst>
              <a:ext uri="{FF2B5EF4-FFF2-40B4-BE49-F238E27FC236}">
                <a16:creationId xmlns:a16="http://schemas.microsoft.com/office/drawing/2014/main" id="{3A36FE5E-6BFD-BC68-0F72-41EB6730C71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6BA2A764-020A-715B-CEC5-86E520622A69}"/>
            </a:ext>
          </a:extLst>
        </p:cNvPr>
        <p:cNvGrpSpPr/>
        <p:nvPr/>
      </p:nvGrpSpPr>
      <p:grpSpPr>
        <a:xfrm>
          <a:off x="0" y="0"/>
          <a:ext cx="0" cy="0"/>
          <a:chOff x="0" y="0"/>
          <a:chExt cx="0" cy="0"/>
        </a:xfrm>
      </p:grpSpPr>
      <p:sp>
        <p:nvSpPr>
          <p:cNvPr id="11" name="TextBox 11">
            <a:extLst>
              <a:ext uri="{FF2B5EF4-FFF2-40B4-BE49-F238E27FC236}">
                <a16:creationId xmlns:a16="http://schemas.microsoft.com/office/drawing/2014/main" id="{CBA32F2E-FF08-AB3F-2E25-5500A682AFDF}"/>
              </a:ext>
            </a:extLst>
          </p:cNvPr>
          <p:cNvSpPr txBox="1"/>
          <p:nvPr/>
        </p:nvSpPr>
        <p:spPr>
          <a:xfrm>
            <a:off x="1348965" y="521654"/>
            <a:ext cx="7397235" cy="1251818"/>
          </a:xfrm>
          <a:prstGeom prst="rect">
            <a:avLst/>
          </a:prstGeom>
        </p:spPr>
        <p:txBody>
          <a:bodyPr lIns="0" tIns="0" rIns="0" bIns="0" rtlCol="0" anchor="t">
            <a:spAutoFit/>
          </a:bodyPr>
          <a:lstStyle/>
          <a:p>
            <a:pPr algn="l">
              <a:lnSpc>
                <a:spcPts val="10590"/>
              </a:lnSpc>
            </a:pPr>
            <a:r>
              <a:rPr lang="en-US" sz="8000" dirty="0" err="1">
                <a:solidFill>
                  <a:srgbClr val="000000"/>
                </a:solidFill>
                <a:latin typeface="Segoe UI Variable Display Semib" pitchFamily="2" charset="0"/>
                <a:ea typeface="TAN Pearl"/>
                <a:cs typeface="TAN Pearl"/>
                <a:sym typeface="TAN Pearl"/>
              </a:rPr>
              <a:t>Caporalato</a:t>
            </a:r>
            <a:endParaRPr lang="en-US" sz="8000" dirty="0">
              <a:solidFill>
                <a:srgbClr val="000000"/>
              </a:solidFill>
              <a:latin typeface="Segoe UI Variable Display Semib" pitchFamily="2" charset="0"/>
              <a:ea typeface="TAN Pearl"/>
              <a:cs typeface="TAN Pearl"/>
              <a:sym typeface="TAN Pearl"/>
            </a:endParaRPr>
          </a:p>
        </p:txBody>
      </p:sp>
      <p:sp>
        <p:nvSpPr>
          <p:cNvPr id="26" name="Freeform 10">
            <a:extLst>
              <a:ext uri="{FF2B5EF4-FFF2-40B4-BE49-F238E27FC236}">
                <a16:creationId xmlns:a16="http://schemas.microsoft.com/office/drawing/2014/main" id="{6E56D5EA-4980-290A-2869-C80C2809530E}"/>
              </a:ext>
            </a:extLst>
          </p:cNvPr>
          <p:cNvSpPr/>
          <p:nvPr/>
        </p:nvSpPr>
        <p:spPr>
          <a:xfrm rot="-8100000">
            <a:off x="15957765" y="-1513243"/>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pic>
        <p:nvPicPr>
          <p:cNvPr id="35" name="Picture 2" descr="Tutti i corsi | Elearning UniBA">
            <a:extLst>
              <a:ext uri="{FF2B5EF4-FFF2-40B4-BE49-F238E27FC236}">
                <a16:creationId xmlns:a16="http://schemas.microsoft.com/office/drawing/2014/main" id="{1060444B-15E8-5614-9575-EB7CD31B5BF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pic>
        <p:nvPicPr>
          <p:cNvPr id="52226" name="Picture 2" descr="Ghetto Italia. I braccianti stranieri tra caporalato e sfruttamento :  Sagnet, Yvan, Palmisano, Leonardo: Amazon.it: Libri">
            <a:extLst>
              <a:ext uri="{FF2B5EF4-FFF2-40B4-BE49-F238E27FC236}">
                <a16:creationId xmlns:a16="http://schemas.microsoft.com/office/drawing/2014/main" id="{1D699ED2-584D-148B-FCDF-2440BB06DBD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34657" y="-38100"/>
            <a:ext cx="6799263"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descr="Immagine che contiene testo, Carattere, schermata&#10;&#10;Il contenuto generato dall'IA potrebbe non essere corretto.">
            <a:extLst>
              <a:ext uri="{FF2B5EF4-FFF2-40B4-BE49-F238E27FC236}">
                <a16:creationId xmlns:a16="http://schemas.microsoft.com/office/drawing/2014/main" id="{E67DBDE9-DC0F-AE2A-F150-25DFB6F5D3C2}"/>
              </a:ext>
            </a:extLst>
          </p:cNvPr>
          <p:cNvPicPr>
            <a:picLocks noChangeAspect="1"/>
          </p:cNvPicPr>
          <p:nvPr/>
        </p:nvPicPr>
        <p:blipFill>
          <a:blip r:embed="rId6" cstate="print">
            <a:extLst>
              <a:ext uri="{28A0092B-C50C-407E-A947-70E740481C1C}">
                <a14:useLocalDpi xmlns:a14="http://schemas.microsoft.com/office/drawing/2010/main" val="0"/>
              </a:ext>
            </a:extLst>
          </a:blip>
          <a:srcRect r="19132"/>
          <a:stretch>
            <a:fillRect/>
          </a:stretch>
        </p:blipFill>
        <p:spPr>
          <a:xfrm>
            <a:off x="-25401" y="3238500"/>
            <a:ext cx="9169401" cy="3810000"/>
          </a:xfrm>
          <a:prstGeom prst="rect">
            <a:avLst/>
          </a:prstGeom>
        </p:spPr>
      </p:pic>
      <p:pic>
        <p:nvPicPr>
          <p:cNvPr id="52228" name="Picture 4" descr="Yvan Sagnet - Wikipedia">
            <a:extLst>
              <a:ext uri="{FF2B5EF4-FFF2-40B4-BE49-F238E27FC236}">
                <a16:creationId xmlns:a16="http://schemas.microsoft.com/office/drawing/2014/main" id="{4E77815B-7998-D124-784D-81F09F89C053}"/>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6999" r="24866"/>
          <a:stretch>
            <a:fillRect/>
          </a:stretch>
        </p:blipFill>
        <p:spPr bwMode="auto">
          <a:xfrm>
            <a:off x="4429869" y="6438900"/>
            <a:ext cx="6004788" cy="4176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267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36B343A1-F612-5B0A-3A6D-7E22AFCDBD1E}"/>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21E4D50D-0C4E-E813-3EB2-C6B4D782C3BA}"/>
              </a:ext>
            </a:extLst>
          </p:cNvPr>
          <p:cNvSpPr txBox="1"/>
          <p:nvPr/>
        </p:nvSpPr>
        <p:spPr>
          <a:xfrm>
            <a:off x="7793183" y="3219759"/>
            <a:ext cx="8292628" cy="1971886"/>
          </a:xfrm>
          <a:prstGeom prst="rect">
            <a:avLst/>
          </a:prstGeom>
        </p:spPr>
        <p:txBody>
          <a:bodyPr wrap="square" lIns="0" tIns="0" rIns="0" bIns="0" rtlCol="0" anchor="t">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Insediamenti informali (“ghetti”)</a:t>
            </a:r>
          </a:p>
          <a:p>
            <a:pPr lvl="0" algn="just" eaLnBrk="0" fontAlgn="base" hangingPunct="0">
              <a:lnSpc>
                <a:spcPct val="150000"/>
              </a:lnSpc>
              <a:spcBef>
                <a:spcPct val="0"/>
              </a:spcBef>
              <a:spcAft>
                <a:spcPct val="0"/>
              </a:spcAft>
            </a:pPr>
            <a:r>
              <a:rPr lang="it-IT" altLang="it-IT" sz="2000" dirty="0">
                <a:solidFill>
                  <a:srgbClr val="000000"/>
                </a:solidFill>
                <a:latin typeface="Lora" pitchFamily="2" charset="77"/>
              </a:rPr>
              <a:t>Vere e proprie baraccopoli, prive di servizi essenziali: acqua potabile, elettricità regolare, fognature, sistemi di raccolta rifiuti.</a:t>
            </a:r>
          </a:p>
          <a:p>
            <a:pPr lvl="0" algn="just" eaLnBrk="0" fontAlgn="base" hangingPunct="0">
              <a:lnSpc>
                <a:spcPct val="150000"/>
              </a:lnSpc>
              <a:spcBef>
                <a:spcPct val="0"/>
              </a:spcBef>
              <a:spcAft>
                <a:spcPct val="0"/>
              </a:spcAft>
            </a:pPr>
            <a:endParaRPr lang="it-IT" altLang="it-IT" sz="2400" b="1" dirty="0">
              <a:solidFill>
                <a:srgbClr val="000000"/>
              </a:solidFill>
              <a:latin typeface="Lora" pitchFamily="2" charset="77"/>
            </a:endParaRPr>
          </a:p>
        </p:txBody>
      </p:sp>
      <p:sp>
        <p:nvSpPr>
          <p:cNvPr id="22" name="TextBox 22">
            <a:extLst>
              <a:ext uri="{FF2B5EF4-FFF2-40B4-BE49-F238E27FC236}">
                <a16:creationId xmlns:a16="http://schemas.microsoft.com/office/drawing/2014/main" id="{D3007845-24F5-D4A1-4F53-0EAD29D4E713}"/>
              </a:ext>
            </a:extLst>
          </p:cNvPr>
          <p:cNvSpPr txBox="1"/>
          <p:nvPr/>
        </p:nvSpPr>
        <p:spPr>
          <a:xfrm>
            <a:off x="4191000" y="569003"/>
            <a:ext cx="9525474" cy="1209370"/>
          </a:xfrm>
          <a:prstGeom prst="rect">
            <a:avLst/>
          </a:prstGeom>
        </p:spPr>
        <p:txBody>
          <a:bodyPr lIns="0" tIns="0" rIns="0" bIns="0" rtlCol="0" anchor="t">
            <a:spAutoFit/>
          </a:bodyPr>
          <a:lstStyle/>
          <a:p>
            <a:pPr algn="ctr">
              <a:lnSpc>
                <a:spcPts val="10350"/>
              </a:lnSpc>
              <a:spcBef>
                <a:spcPct val="0"/>
              </a:spcBef>
            </a:pPr>
            <a:r>
              <a:rPr lang="it-IT" sz="7200" dirty="0">
                <a:solidFill>
                  <a:srgbClr val="000000"/>
                </a:solidFill>
                <a:latin typeface="Segoe UI Variable Display Semib" pitchFamily="2" charset="0"/>
                <a:ea typeface="TAN Pearl"/>
                <a:cs typeface="TAN Pearl"/>
                <a:sym typeface="Dream Avenue"/>
              </a:rPr>
              <a:t>Condizioni di vita</a:t>
            </a:r>
          </a:p>
        </p:txBody>
      </p:sp>
      <p:sp>
        <p:nvSpPr>
          <p:cNvPr id="23" name="Rectangle 1">
            <a:extLst>
              <a:ext uri="{FF2B5EF4-FFF2-40B4-BE49-F238E27FC236}">
                <a16:creationId xmlns:a16="http://schemas.microsoft.com/office/drawing/2014/main" id="{26526529-75B3-070C-43AB-AF55FC15804F}"/>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endParaRPr kumimoji="0" lang="it-IT" altLang="it-IT"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25" name="CasellaDiTesto 24">
            <a:extLst>
              <a:ext uri="{FF2B5EF4-FFF2-40B4-BE49-F238E27FC236}">
                <a16:creationId xmlns:a16="http://schemas.microsoft.com/office/drawing/2014/main" id="{BA703D4A-7195-7D9F-292D-80DD4DBC44D3}"/>
              </a:ext>
            </a:extLst>
          </p:cNvPr>
          <p:cNvSpPr txBox="1"/>
          <p:nvPr/>
        </p:nvSpPr>
        <p:spPr>
          <a:xfrm>
            <a:off x="381000" y="4000500"/>
            <a:ext cx="5029200" cy="3371757"/>
          </a:xfrm>
          <a:prstGeom prst="rect">
            <a:avLst/>
          </a:prstGeom>
          <a:noFill/>
        </p:spPr>
        <p:txBody>
          <a:bodyPr wrap="square">
            <a:spAutoFit/>
          </a:bodyPr>
          <a:lstStyle/>
          <a:p>
            <a:pPr marL="285750" lvl="0" indent="-285750" algn="just" eaLnBrk="0" fontAlgn="base" hangingPunct="0">
              <a:lnSpc>
                <a:spcPct val="150000"/>
              </a:lnSpc>
              <a:spcBef>
                <a:spcPct val="0"/>
              </a:spcBef>
              <a:spcAft>
                <a:spcPct val="0"/>
              </a:spcAft>
              <a:buFont typeface="Arial" panose="020B0604020202020204" pitchFamily="34" charset="0"/>
              <a:buChar char="•"/>
            </a:pPr>
            <a:r>
              <a:rPr lang="it-IT" altLang="it-IT" sz="1800" dirty="0">
                <a:solidFill>
                  <a:srgbClr val="000000"/>
                </a:solidFill>
                <a:latin typeface="Lora" pitchFamily="2" charset="77"/>
              </a:rPr>
              <a:t>Spesso il caporale offre lavoro, trasporto e “alloggio” nello stesso circuito, mantenendo i lavoratori in stato di dipendenza.</a:t>
            </a:r>
          </a:p>
          <a:p>
            <a:pPr marL="285750" lvl="0" indent="-285750" algn="just" eaLnBrk="0" fontAlgn="base" hangingPunct="0">
              <a:lnSpc>
                <a:spcPct val="150000"/>
              </a:lnSpc>
              <a:spcBef>
                <a:spcPct val="0"/>
              </a:spcBef>
              <a:spcAft>
                <a:spcPct val="0"/>
              </a:spcAft>
              <a:buFont typeface="Arial" panose="020B0604020202020204" pitchFamily="34" charset="0"/>
              <a:buChar char="•"/>
            </a:pPr>
            <a:endParaRPr lang="it-IT" altLang="it-IT" sz="1800" dirty="0">
              <a:solidFill>
                <a:srgbClr val="000000"/>
              </a:solidFill>
              <a:latin typeface="Lora" pitchFamily="2" charset="77"/>
            </a:endParaRPr>
          </a:p>
          <a:p>
            <a:pPr marL="285750" lvl="0" indent="-285750" algn="just" eaLnBrk="0" fontAlgn="base" hangingPunct="0">
              <a:lnSpc>
                <a:spcPct val="150000"/>
              </a:lnSpc>
              <a:spcBef>
                <a:spcPct val="0"/>
              </a:spcBef>
              <a:spcAft>
                <a:spcPct val="0"/>
              </a:spcAft>
              <a:buFont typeface="Arial" panose="020B0604020202020204" pitchFamily="34" charset="0"/>
              <a:buChar char="•"/>
            </a:pPr>
            <a:r>
              <a:rPr lang="it-IT" altLang="it-IT" sz="1800" dirty="0">
                <a:solidFill>
                  <a:srgbClr val="000000"/>
                </a:solidFill>
                <a:latin typeface="Lora" pitchFamily="2" charset="77"/>
              </a:rPr>
              <a:t>L’assenza di contratti regolari impedisce l’accesso a un affitto formale o a soluzioni abitative dignitose.</a:t>
            </a:r>
          </a:p>
        </p:txBody>
      </p:sp>
      <p:sp>
        <p:nvSpPr>
          <p:cNvPr id="26" name="Freeform 10">
            <a:extLst>
              <a:ext uri="{FF2B5EF4-FFF2-40B4-BE49-F238E27FC236}">
                <a16:creationId xmlns:a16="http://schemas.microsoft.com/office/drawing/2014/main" id="{3D82FC07-1D4C-5CA4-2AF8-8F66F4FDF622}"/>
              </a:ext>
            </a:extLst>
          </p:cNvPr>
          <p:cNvSpPr/>
          <p:nvPr/>
        </p:nvSpPr>
        <p:spPr>
          <a:xfrm rot="-8100000">
            <a:off x="15981942" y="-1788025"/>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7" name="CasellaDiTesto 26">
            <a:extLst>
              <a:ext uri="{FF2B5EF4-FFF2-40B4-BE49-F238E27FC236}">
                <a16:creationId xmlns:a16="http://schemas.microsoft.com/office/drawing/2014/main" id="{5D42C697-37C3-E665-F4B9-5BED36FA5F59}"/>
              </a:ext>
            </a:extLst>
          </p:cNvPr>
          <p:cNvSpPr txBox="1"/>
          <p:nvPr/>
        </p:nvSpPr>
        <p:spPr>
          <a:xfrm>
            <a:off x="381000" y="2859265"/>
            <a:ext cx="5334000" cy="1107996"/>
          </a:xfrm>
          <a:prstGeom prst="rect">
            <a:avLst/>
          </a:prstGeom>
          <a:noFill/>
        </p:spPr>
        <p:txBody>
          <a:bodyPr wrap="square" rtlCol="0">
            <a:spAutoFit/>
          </a:bodyPr>
          <a:lstStyle/>
          <a:p>
            <a:pPr algn="ctr"/>
            <a:r>
              <a:rPr lang="it-IT" altLang="it-IT" sz="2400" b="1" spc="96" dirty="0">
                <a:solidFill>
                  <a:srgbClr val="000000"/>
                </a:solidFill>
                <a:latin typeface="Lora" pitchFamily="2" charset="77"/>
              </a:rPr>
              <a:t>Precarietà abitativa e legame con lo sfruttamento</a:t>
            </a:r>
          </a:p>
          <a:p>
            <a:pPr algn="ctr"/>
            <a:endParaRPr lang="en-GB" dirty="0"/>
          </a:p>
        </p:txBody>
      </p:sp>
      <p:pic>
        <p:nvPicPr>
          <p:cNvPr id="3077" name="Picture 5" descr="Arrow Png Immagini - Sfoglia 1,424,629 foto, vettoriali e video Stock |  Adobe Stock">
            <a:extLst>
              <a:ext uri="{FF2B5EF4-FFF2-40B4-BE49-F238E27FC236}">
                <a16:creationId xmlns:a16="http://schemas.microsoft.com/office/drawing/2014/main" id="{ED3440FF-8412-B806-7A02-45E069E2822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294435">
            <a:off x="5648727" y="4113241"/>
            <a:ext cx="1899303" cy="126620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Non ci sono alternative» – La vita dentro una baraccopoli italiana |  Rolling Stone Italia">
            <a:extLst>
              <a:ext uri="{FF2B5EF4-FFF2-40B4-BE49-F238E27FC236}">
                <a16:creationId xmlns:a16="http://schemas.microsoft.com/office/drawing/2014/main" id="{3E2D59B3-130F-27F2-1D88-65795AE6D47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3183" y="5191645"/>
            <a:ext cx="8292629" cy="48235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2" descr="Tutti i corsi | Elearning UniBA">
            <a:extLst>
              <a:ext uri="{FF2B5EF4-FFF2-40B4-BE49-F238E27FC236}">
                <a16:creationId xmlns:a16="http://schemas.microsoft.com/office/drawing/2014/main" id="{FD2080CE-349D-BAEC-7DD8-B32A59DD30C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473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F59D5DA0-84F1-C660-3D88-2EB347AF3A8A}"/>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8BA0D832-5998-9863-4545-120327789556}"/>
              </a:ext>
            </a:extLst>
          </p:cNvPr>
          <p:cNvSpPr txBox="1"/>
          <p:nvPr/>
        </p:nvSpPr>
        <p:spPr>
          <a:xfrm>
            <a:off x="7793183" y="3219759"/>
            <a:ext cx="8292628" cy="1971886"/>
          </a:xfrm>
          <a:prstGeom prst="rect">
            <a:avLst/>
          </a:prstGeom>
        </p:spPr>
        <p:txBody>
          <a:bodyPr wrap="square" lIns="0" tIns="0" rIns="0" bIns="0" rtlCol="0" anchor="t">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Insediamenti informali (“ghetti”)</a:t>
            </a:r>
          </a:p>
          <a:p>
            <a:pPr lvl="0" algn="just" eaLnBrk="0" fontAlgn="base" hangingPunct="0">
              <a:lnSpc>
                <a:spcPct val="150000"/>
              </a:lnSpc>
              <a:spcBef>
                <a:spcPct val="0"/>
              </a:spcBef>
              <a:spcAft>
                <a:spcPct val="0"/>
              </a:spcAft>
            </a:pPr>
            <a:r>
              <a:rPr lang="it-IT" altLang="it-IT" sz="2000" dirty="0">
                <a:solidFill>
                  <a:srgbClr val="000000"/>
                </a:solidFill>
                <a:latin typeface="Lora" pitchFamily="2" charset="77"/>
              </a:rPr>
              <a:t>Vere e proprie baraccopoli, prive di servizi essenziali: acqua potabile, elettricità regolare, fognature, sistemi di raccolta rifiuti.</a:t>
            </a:r>
          </a:p>
          <a:p>
            <a:pPr lvl="0" algn="just" eaLnBrk="0" fontAlgn="base" hangingPunct="0">
              <a:lnSpc>
                <a:spcPct val="150000"/>
              </a:lnSpc>
              <a:spcBef>
                <a:spcPct val="0"/>
              </a:spcBef>
              <a:spcAft>
                <a:spcPct val="0"/>
              </a:spcAft>
            </a:pPr>
            <a:endParaRPr lang="it-IT" altLang="it-IT" sz="2400" b="1" dirty="0">
              <a:solidFill>
                <a:srgbClr val="000000"/>
              </a:solidFill>
              <a:latin typeface="Lora" pitchFamily="2" charset="77"/>
            </a:endParaRPr>
          </a:p>
        </p:txBody>
      </p:sp>
      <p:sp>
        <p:nvSpPr>
          <p:cNvPr id="22" name="TextBox 22">
            <a:extLst>
              <a:ext uri="{FF2B5EF4-FFF2-40B4-BE49-F238E27FC236}">
                <a16:creationId xmlns:a16="http://schemas.microsoft.com/office/drawing/2014/main" id="{096F5A76-5E00-5EC7-B34F-F158651F2B4D}"/>
              </a:ext>
            </a:extLst>
          </p:cNvPr>
          <p:cNvSpPr txBox="1"/>
          <p:nvPr/>
        </p:nvSpPr>
        <p:spPr>
          <a:xfrm>
            <a:off x="4191000" y="569003"/>
            <a:ext cx="9525474" cy="1209370"/>
          </a:xfrm>
          <a:prstGeom prst="rect">
            <a:avLst/>
          </a:prstGeom>
        </p:spPr>
        <p:txBody>
          <a:bodyPr lIns="0" tIns="0" rIns="0" bIns="0" rtlCol="0" anchor="t">
            <a:spAutoFit/>
          </a:bodyPr>
          <a:lstStyle/>
          <a:p>
            <a:pPr marL="0" lvl="0" indent="0" algn="ctr">
              <a:lnSpc>
                <a:spcPts val="10350"/>
              </a:lnSpc>
              <a:spcBef>
                <a:spcPct val="0"/>
              </a:spcBef>
            </a:pPr>
            <a:r>
              <a:rPr lang="it-IT" sz="7200" dirty="0">
                <a:solidFill>
                  <a:srgbClr val="000000"/>
                </a:solidFill>
                <a:latin typeface="Segoe UI Variable Display Semib" pitchFamily="2" charset="0"/>
                <a:ea typeface="TAN Pearl"/>
                <a:cs typeface="TAN Pearl"/>
                <a:sym typeface="Dream Avenue"/>
              </a:rPr>
              <a:t>Condizioni di vita</a:t>
            </a:r>
          </a:p>
        </p:txBody>
      </p:sp>
      <p:sp>
        <p:nvSpPr>
          <p:cNvPr id="23" name="Rectangle 1">
            <a:extLst>
              <a:ext uri="{FF2B5EF4-FFF2-40B4-BE49-F238E27FC236}">
                <a16:creationId xmlns:a16="http://schemas.microsoft.com/office/drawing/2014/main" id="{B6A2AA30-C5A5-BB2B-4F5C-011CD5AD1DEB}"/>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endParaRPr kumimoji="0" lang="it-IT" altLang="it-IT"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25" name="CasellaDiTesto 24">
            <a:extLst>
              <a:ext uri="{FF2B5EF4-FFF2-40B4-BE49-F238E27FC236}">
                <a16:creationId xmlns:a16="http://schemas.microsoft.com/office/drawing/2014/main" id="{78EFAD54-09FB-4AAB-EDA6-FFABDA9A6E03}"/>
              </a:ext>
            </a:extLst>
          </p:cNvPr>
          <p:cNvSpPr txBox="1"/>
          <p:nvPr/>
        </p:nvSpPr>
        <p:spPr>
          <a:xfrm>
            <a:off x="609600" y="3771900"/>
            <a:ext cx="5334000" cy="6506076"/>
          </a:xfrm>
          <a:prstGeom prst="rect">
            <a:avLst/>
          </a:prstGeom>
          <a:noFill/>
        </p:spPr>
        <p:txBody>
          <a:bodyPr wrap="square">
            <a:spAutoFit/>
          </a:bodyPr>
          <a:lstStyle/>
          <a:p>
            <a:pPr marL="285750" lvl="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Ghetto Pista </a:t>
            </a:r>
            <a:r>
              <a:rPr lang="it-IT" altLang="it-IT" sz="2000" dirty="0">
                <a:solidFill>
                  <a:srgbClr val="000000"/>
                </a:solidFill>
                <a:latin typeface="Lora" pitchFamily="2" charset="77"/>
              </a:rPr>
              <a:t>(Borgo Mezzanone) ~ 5000 residenti</a:t>
            </a:r>
          </a:p>
          <a:p>
            <a:pPr marL="285750" lvl="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Torretta Antonacci </a:t>
            </a:r>
            <a:r>
              <a:rPr lang="it-IT" altLang="it-IT" sz="2000" dirty="0">
                <a:solidFill>
                  <a:srgbClr val="000000"/>
                </a:solidFill>
                <a:latin typeface="Lora" pitchFamily="2" charset="77"/>
              </a:rPr>
              <a:t>~ 3000 residenti</a:t>
            </a:r>
          </a:p>
          <a:p>
            <a:pPr marL="28575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Ghetto Ghana – Tre Titoli </a:t>
            </a:r>
            <a:r>
              <a:rPr lang="it-IT" altLang="it-IT" sz="2000" dirty="0">
                <a:solidFill>
                  <a:srgbClr val="000000"/>
                </a:solidFill>
                <a:latin typeface="Lora" pitchFamily="2" charset="77"/>
              </a:rPr>
              <a:t>(Cerignola) ~ 500 residenti</a:t>
            </a:r>
          </a:p>
          <a:p>
            <a:pPr marL="28575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Stornarella</a:t>
            </a:r>
            <a:r>
              <a:rPr lang="it-IT" altLang="it-IT" sz="2000" dirty="0">
                <a:solidFill>
                  <a:srgbClr val="000000"/>
                </a:solidFill>
                <a:latin typeface="Lora" pitchFamily="2" charset="77"/>
              </a:rPr>
              <a:t> </a:t>
            </a: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Poggio Imperiale</a:t>
            </a: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Località </a:t>
            </a:r>
            <a:r>
              <a:rPr lang="it-IT" altLang="it-IT" sz="2000" b="1" dirty="0" err="1">
                <a:solidFill>
                  <a:srgbClr val="000000"/>
                </a:solidFill>
                <a:latin typeface="Lora" pitchFamily="2" charset="77"/>
              </a:rPr>
              <a:t>Palmori</a:t>
            </a:r>
            <a:endParaRPr lang="it-IT" altLang="it-IT" sz="2000" b="1" dirty="0">
              <a:solidFill>
                <a:srgbClr val="000000"/>
              </a:solidFill>
              <a:latin typeface="Lora" pitchFamily="2" charset="77"/>
            </a:endParaRP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Orta Nova</a:t>
            </a: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San Marco In Lamis</a:t>
            </a:r>
            <a:endParaRPr lang="it-IT" altLang="it-IT" sz="2000" dirty="0">
              <a:solidFill>
                <a:srgbClr val="000000"/>
              </a:solidFill>
              <a:latin typeface="Lora" pitchFamily="2" charset="77"/>
            </a:endParaRPr>
          </a:p>
          <a:p>
            <a:pPr marL="285750" lvl="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p:txBody>
      </p:sp>
      <p:sp>
        <p:nvSpPr>
          <p:cNvPr id="26" name="Freeform 10">
            <a:extLst>
              <a:ext uri="{FF2B5EF4-FFF2-40B4-BE49-F238E27FC236}">
                <a16:creationId xmlns:a16="http://schemas.microsoft.com/office/drawing/2014/main" id="{82A0337D-AC96-69D5-310F-A88F8099DF63}"/>
              </a:ext>
            </a:extLst>
          </p:cNvPr>
          <p:cNvSpPr/>
          <p:nvPr/>
        </p:nvSpPr>
        <p:spPr>
          <a:xfrm rot="-8100000">
            <a:off x="15981942" y="-1788025"/>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7" name="CasellaDiTesto 26">
            <a:extLst>
              <a:ext uri="{FF2B5EF4-FFF2-40B4-BE49-F238E27FC236}">
                <a16:creationId xmlns:a16="http://schemas.microsoft.com/office/drawing/2014/main" id="{AB5672F8-1EBB-C63A-CACC-9C8EC9DFAB4E}"/>
              </a:ext>
            </a:extLst>
          </p:cNvPr>
          <p:cNvSpPr txBox="1"/>
          <p:nvPr/>
        </p:nvSpPr>
        <p:spPr>
          <a:xfrm>
            <a:off x="381000" y="2859265"/>
            <a:ext cx="5334000" cy="738664"/>
          </a:xfrm>
          <a:prstGeom prst="rect">
            <a:avLst/>
          </a:prstGeom>
          <a:noFill/>
        </p:spPr>
        <p:txBody>
          <a:bodyPr wrap="square" rtlCol="0">
            <a:spAutoFit/>
          </a:bodyPr>
          <a:lstStyle/>
          <a:p>
            <a:pPr algn="ctr"/>
            <a:r>
              <a:rPr lang="it-IT" altLang="it-IT" sz="2400" b="1" spc="96" dirty="0">
                <a:solidFill>
                  <a:srgbClr val="000000"/>
                </a:solidFill>
                <a:latin typeface="Lora" pitchFamily="2" charset="77"/>
              </a:rPr>
              <a:t>Gli insediamenti nel Foggiano</a:t>
            </a:r>
          </a:p>
          <a:p>
            <a:pPr algn="ctr"/>
            <a:endParaRPr lang="en-GB" dirty="0"/>
          </a:p>
        </p:txBody>
      </p:sp>
      <p:pic>
        <p:nvPicPr>
          <p:cNvPr id="3077" name="Picture 5" descr="Arrow Png Immagini - Sfoglia 1,424,629 foto, vettoriali e video Stock |  Adobe Stock">
            <a:extLst>
              <a:ext uri="{FF2B5EF4-FFF2-40B4-BE49-F238E27FC236}">
                <a16:creationId xmlns:a16="http://schemas.microsoft.com/office/drawing/2014/main" id="{5CA098C7-6439-F41F-8F79-7A32611E13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796235">
            <a:off x="5648727" y="4113241"/>
            <a:ext cx="1899303" cy="1266202"/>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Lavoro nero">
            <a:extLst>
              <a:ext uri="{FF2B5EF4-FFF2-40B4-BE49-F238E27FC236}">
                <a16:creationId xmlns:a16="http://schemas.microsoft.com/office/drawing/2014/main" id="{692C70DE-AB91-CB86-505E-7A890464B5D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3183" y="4938187"/>
            <a:ext cx="9509001" cy="5348813"/>
          </a:xfrm>
          <a:prstGeom prst="rect">
            <a:avLst/>
          </a:prstGeom>
          <a:noFill/>
          <a:extLst>
            <a:ext uri="{909E8E84-426E-40DD-AFC4-6F175D3DCCD1}">
              <a14:hiddenFill xmlns:a14="http://schemas.microsoft.com/office/drawing/2010/main">
                <a:solidFill>
                  <a:srgbClr val="FFFFFF"/>
                </a:solidFill>
              </a14:hiddenFill>
            </a:ext>
          </a:extLst>
        </p:spPr>
      </p:pic>
      <p:sp>
        <p:nvSpPr>
          <p:cNvPr id="2" name="Parentesi graffa chiusa 1">
            <a:extLst>
              <a:ext uri="{FF2B5EF4-FFF2-40B4-BE49-F238E27FC236}">
                <a16:creationId xmlns:a16="http://schemas.microsoft.com/office/drawing/2014/main" id="{7CA286E2-8AF1-D632-0F9F-61AAC3D9392E}"/>
              </a:ext>
            </a:extLst>
          </p:cNvPr>
          <p:cNvSpPr/>
          <p:nvPr/>
        </p:nvSpPr>
        <p:spPr>
          <a:xfrm>
            <a:off x="3886200" y="7810500"/>
            <a:ext cx="304800" cy="1981200"/>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3" name="CasellaDiTesto 2">
            <a:extLst>
              <a:ext uri="{FF2B5EF4-FFF2-40B4-BE49-F238E27FC236}">
                <a16:creationId xmlns:a16="http://schemas.microsoft.com/office/drawing/2014/main" id="{5CA67B5A-0728-8CAA-7472-6DA9B5960022}"/>
              </a:ext>
            </a:extLst>
          </p:cNvPr>
          <p:cNvSpPr txBox="1"/>
          <p:nvPr/>
        </p:nvSpPr>
        <p:spPr>
          <a:xfrm>
            <a:off x="4343400" y="8459569"/>
            <a:ext cx="2528435" cy="646331"/>
          </a:xfrm>
          <a:prstGeom prst="rect">
            <a:avLst/>
          </a:prstGeom>
          <a:noFill/>
        </p:spPr>
        <p:txBody>
          <a:bodyPr wrap="square" rtlCol="0">
            <a:spAutoFit/>
          </a:bodyPr>
          <a:lstStyle/>
          <a:p>
            <a:r>
              <a:rPr lang="en-GB" dirty="0" err="1">
                <a:latin typeface="Lora" pitchFamily="2" charset="77"/>
              </a:rPr>
              <a:t>Spesso</a:t>
            </a:r>
            <a:r>
              <a:rPr lang="en-GB" dirty="0">
                <a:latin typeface="Lora" pitchFamily="2" charset="77"/>
              </a:rPr>
              <a:t> in </a:t>
            </a:r>
            <a:r>
              <a:rPr lang="en-GB" dirty="0" err="1">
                <a:latin typeface="Lora" pitchFamily="2" charset="77"/>
              </a:rPr>
              <a:t>casolari</a:t>
            </a:r>
            <a:r>
              <a:rPr lang="en-GB" dirty="0">
                <a:latin typeface="Lora" pitchFamily="2" charset="77"/>
              </a:rPr>
              <a:t> </a:t>
            </a:r>
            <a:r>
              <a:rPr lang="en-GB" dirty="0" err="1">
                <a:latin typeface="Lora" pitchFamily="2" charset="77"/>
              </a:rPr>
              <a:t>abbandonati</a:t>
            </a:r>
            <a:endParaRPr lang="en-GB" dirty="0">
              <a:latin typeface="Lora" pitchFamily="2" charset="77"/>
            </a:endParaRPr>
          </a:p>
        </p:txBody>
      </p:sp>
      <p:pic>
        <p:nvPicPr>
          <p:cNvPr id="4" name="Picture 2" descr="Tutti i corsi | Elearning UniBA">
            <a:extLst>
              <a:ext uri="{FF2B5EF4-FFF2-40B4-BE49-F238E27FC236}">
                <a16:creationId xmlns:a16="http://schemas.microsoft.com/office/drawing/2014/main" id="{84128358-864E-71C2-AB98-AD1B467C625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204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BFCBAE69-FB22-5895-E912-E59F231B5E5B}"/>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9289014A-0FF6-B7E8-2108-3B7FF693A674}"/>
              </a:ext>
            </a:extLst>
          </p:cNvPr>
          <p:cNvSpPr txBox="1"/>
          <p:nvPr/>
        </p:nvSpPr>
        <p:spPr>
          <a:xfrm>
            <a:off x="7793183" y="3219759"/>
            <a:ext cx="8292628" cy="1971886"/>
          </a:xfrm>
          <a:prstGeom prst="rect">
            <a:avLst/>
          </a:prstGeom>
        </p:spPr>
        <p:txBody>
          <a:bodyPr wrap="square" lIns="0" tIns="0" rIns="0" bIns="0" rtlCol="0" anchor="t">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Insediamenti informali (“ghetti”)</a:t>
            </a:r>
          </a:p>
          <a:p>
            <a:pPr lvl="0" algn="just" eaLnBrk="0" fontAlgn="base" hangingPunct="0">
              <a:lnSpc>
                <a:spcPct val="150000"/>
              </a:lnSpc>
              <a:spcBef>
                <a:spcPct val="0"/>
              </a:spcBef>
              <a:spcAft>
                <a:spcPct val="0"/>
              </a:spcAft>
            </a:pPr>
            <a:r>
              <a:rPr lang="it-IT" altLang="it-IT" sz="2000" dirty="0">
                <a:solidFill>
                  <a:srgbClr val="000000"/>
                </a:solidFill>
                <a:latin typeface="Lora" pitchFamily="2" charset="77"/>
              </a:rPr>
              <a:t>Vere e proprie baraccopoli, prive di servizi essenziali: acqua potabile, elettricità regolare, fognature, sistemi di raccolta rifiuti.</a:t>
            </a:r>
          </a:p>
          <a:p>
            <a:pPr lvl="0" algn="just" eaLnBrk="0" fontAlgn="base" hangingPunct="0">
              <a:lnSpc>
                <a:spcPct val="150000"/>
              </a:lnSpc>
              <a:spcBef>
                <a:spcPct val="0"/>
              </a:spcBef>
              <a:spcAft>
                <a:spcPct val="0"/>
              </a:spcAft>
            </a:pPr>
            <a:endParaRPr lang="it-IT" altLang="it-IT" sz="2400" b="1" dirty="0">
              <a:solidFill>
                <a:srgbClr val="000000"/>
              </a:solidFill>
              <a:latin typeface="Lora" pitchFamily="2" charset="77"/>
            </a:endParaRPr>
          </a:p>
        </p:txBody>
      </p:sp>
      <p:sp>
        <p:nvSpPr>
          <p:cNvPr id="22" name="TextBox 22">
            <a:extLst>
              <a:ext uri="{FF2B5EF4-FFF2-40B4-BE49-F238E27FC236}">
                <a16:creationId xmlns:a16="http://schemas.microsoft.com/office/drawing/2014/main" id="{2B0A4295-96A6-A8CD-5AF5-9AFC2703594B}"/>
              </a:ext>
            </a:extLst>
          </p:cNvPr>
          <p:cNvSpPr txBox="1"/>
          <p:nvPr/>
        </p:nvSpPr>
        <p:spPr>
          <a:xfrm>
            <a:off x="4191000" y="569003"/>
            <a:ext cx="9525474" cy="1209370"/>
          </a:xfrm>
          <a:prstGeom prst="rect">
            <a:avLst/>
          </a:prstGeom>
        </p:spPr>
        <p:txBody>
          <a:bodyPr lIns="0" tIns="0" rIns="0" bIns="0" rtlCol="0" anchor="t">
            <a:spAutoFit/>
          </a:bodyPr>
          <a:lstStyle/>
          <a:p>
            <a:pPr marL="0" lvl="0" indent="0" algn="ctr">
              <a:lnSpc>
                <a:spcPts val="10350"/>
              </a:lnSpc>
              <a:spcBef>
                <a:spcPct val="0"/>
              </a:spcBef>
            </a:pPr>
            <a:r>
              <a:rPr lang="it-IT" sz="7200" dirty="0">
                <a:solidFill>
                  <a:srgbClr val="000000"/>
                </a:solidFill>
                <a:latin typeface="Segoe UI Variable Display Semib" pitchFamily="2" charset="0"/>
                <a:ea typeface="TAN Pearl"/>
                <a:cs typeface="TAN Pearl"/>
                <a:sym typeface="Dream Avenue"/>
              </a:rPr>
              <a:t>Condizioni di vita</a:t>
            </a:r>
          </a:p>
        </p:txBody>
      </p:sp>
      <p:sp>
        <p:nvSpPr>
          <p:cNvPr id="23" name="Rectangle 1">
            <a:extLst>
              <a:ext uri="{FF2B5EF4-FFF2-40B4-BE49-F238E27FC236}">
                <a16:creationId xmlns:a16="http://schemas.microsoft.com/office/drawing/2014/main" id="{2F920EC2-46DF-2DCD-9AB8-FE233972BBD0}"/>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endParaRPr kumimoji="0" lang="it-IT" altLang="it-IT"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25" name="CasellaDiTesto 24">
            <a:extLst>
              <a:ext uri="{FF2B5EF4-FFF2-40B4-BE49-F238E27FC236}">
                <a16:creationId xmlns:a16="http://schemas.microsoft.com/office/drawing/2014/main" id="{BAD04FD1-5A2D-FC02-4670-F02DC79EB946}"/>
              </a:ext>
            </a:extLst>
          </p:cNvPr>
          <p:cNvSpPr txBox="1"/>
          <p:nvPr/>
        </p:nvSpPr>
        <p:spPr>
          <a:xfrm>
            <a:off x="609600" y="3980353"/>
            <a:ext cx="5334000" cy="5582747"/>
          </a:xfrm>
          <a:prstGeom prst="rect">
            <a:avLst/>
          </a:prstGeom>
          <a:noFill/>
        </p:spPr>
        <p:txBody>
          <a:bodyPr wrap="square">
            <a:spAutoFit/>
          </a:bodyPr>
          <a:lstStyle/>
          <a:p>
            <a:pPr marL="285750" lvl="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Casa Sankara </a:t>
            </a:r>
            <a:r>
              <a:rPr lang="it-IT" altLang="it-IT" sz="2000" dirty="0">
                <a:solidFill>
                  <a:srgbClr val="000000"/>
                </a:solidFill>
                <a:latin typeface="Lora" pitchFamily="2" charset="77"/>
              </a:rPr>
              <a:t>(Rignano - San Severo) ~ 500 residenti</a:t>
            </a:r>
          </a:p>
          <a:p>
            <a:pPr marL="285750" lvl="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Arena </a:t>
            </a:r>
            <a:r>
              <a:rPr lang="it-IT" altLang="it-IT" sz="2000" dirty="0">
                <a:solidFill>
                  <a:srgbClr val="000000"/>
                </a:solidFill>
                <a:latin typeface="Lora" pitchFamily="2" charset="77"/>
              </a:rPr>
              <a:t>(San Severo) ~ 300 residenti</a:t>
            </a:r>
          </a:p>
          <a:p>
            <a:pPr marL="28575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Foresteria Borgo Mezzanone</a:t>
            </a:r>
            <a:r>
              <a:rPr lang="it-IT" altLang="it-IT" sz="2000" dirty="0">
                <a:solidFill>
                  <a:srgbClr val="000000"/>
                </a:solidFill>
                <a:latin typeface="Lora" pitchFamily="2" charset="77"/>
              </a:rPr>
              <a:t> ~ 400 residenti</a:t>
            </a:r>
          </a:p>
          <a:p>
            <a:pPr marL="28575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a:p>
            <a:pPr marL="285750" indent="-285750" algn="just" eaLnBrk="0" fontAlgn="base" hangingPunct="0">
              <a:lnSpc>
                <a:spcPct val="150000"/>
              </a:lnSpc>
              <a:spcBef>
                <a:spcPct val="0"/>
              </a:spcBef>
              <a:spcAft>
                <a:spcPct val="0"/>
              </a:spcAft>
              <a:buFont typeface="Arial" panose="020B0604020202020204" pitchFamily="34" charset="0"/>
              <a:buChar char="•"/>
            </a:pPr>
            <a:r>
              <a:rPr lang="it-IT" altLang="it-IT" sz="2000" b="1" dirty="0">
                <a:solidFill>
                  <a:srgbClr val="000000"/>
                </a:solidFill>
                <a:latin typeface="Lora" pitchFamily="2" charset="77"/>
              </a:rPr>
              <a:t>Incoming a Torretta Antonacci e Carapelle</a:t>
            </a:r>
            <a:endParaRPr lang="it-IT" altLang="it-IT" sz="2000" dirty="0">
              <a:solidFill>
                <a:srgbClr val="000000"/>
              </a:solidFill>
              <a:latin typeface="Lora" pitchFamily="2" charset="77"/>
            </a:endParaRPr>
          </a:p>
          <a:p>
            <a:pPr marL="28575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a:p>
            <a:pPr marL="285750" lvl="0" indent="-285750" algn="just" eaLnBrk="0" fontAlgn="base" hangingPunct="0">
              <a:lnSpc>
                <a:spcPct val="150000"/>
              </a:lnSpc>
              <a:spcBef>
                <a:spcPct val="0"/>
              </a:spcBef>
              <a:spcAft>
                <a:spcPct val="0"/>
              </a:spcAft>
              <a:buFont typeface="Arial" panose="020B0604020202020204" pitchFamily="34" charset="0"/>
              <a:buChar char="•"/>
            </a:pPr>
            <a:endParaRPr lang="it-IT" altLang="it-IT" sz="2000" dirty="0">
              <a:solidFill>
                <a:srgbClr val="000000"/>
              </a:solidFill>
              <a:latin typeface="Lora" pitchFamily="2" charset="77"/>
            </a:endParaRPr>
          </a:p>
        </p:txBody>
      </p:sp>
      <p:sp>
        <p:nvSpPr>
          <p:cNvPr id="26" name="Freeform 10">
            <a:extLst>
              <a:ext uri="{FF2B5EF4-FFF2-40B4-BE49-F238E27FC236}">
                <a16:creationId xmlns:a16="http://schemas.microsoft.com/office/drawing/2014/main" id="{66939056-EC2F-CD14-94BE-40DD3C5C28FA}"/>
              </a:ext>
            </a:extLst>
          </p:cNvPr>
          <p:cNvSpPr/>
          <p:nvPr/>
        </p:nvSpPr>
        <p:spPr>
          <a:xfrm rot="-8100000">
            <a:off x="15981942" y="-1788025"/>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3" cstate="print">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7" name="CasellaDiTesto 26">
            <a:extLst>
              <a:ext uri="{FF2B5EF4-FFF2-40B4-BE49-F238E27FC236}">
                <a16:creationId xmlns:a16="http://schemas.microsoft.com/office/drawing/2014/main" id="{BE4CFBF0-E1D3-D661-4B0E-4E4AE0EFC001}"/>
              </a:ext>
            </a:extLst>
          </p:cNvPr>
          <p:cNvSpPr txBox="1"/>
          <p:nvPr/>
        </p:nvSpPr>
        <p:spPr>
          <a:xfrm>
            <a:off x="381000" y="2859265"/>
            <a:ext cx="5334000" cy="1107996"/>
          </a:xfrm>
          <a:prstGeom prst="rect">
            <a:avLst/>
          </a:prstGeom>
          <a:noFill/>
        </p:spPr>
        <p:txBody>
          <a:bodyPr wrap="square" rtlCol="0">
            <a:spAutoFit/>
          </a:bodyPr>
          <a:lstStyle/>
          <a:p>
            <a:pPr algn="ctr"/>
            <a:r>
              <a:rPr lang="it-IT" altLang="it-IT" sz="2400" b="1" spc="96" dirty="0">
                <a:solidFill>
                  <a:srgbClr val="000000"/>
                </a:solidFill>
                <a:latin typeface="Lora" pitchFamily="2" charset="77"/>
              </a:rPr>
              <a:t>Gli insediamenti «formali» nel Foggiano</a:t>
            </a:r>
          </a:p>
          <a:p>
            <a:pPr algn="ctr"/>
            <a:endParaRPr lang="en-GB" dirty="0"/>
          </a:p>
        </p:txBody>
      </p:sp>
      <p:pic>
        <p:nvPicPr>
          <p:cNvPr id="3077" name="Picture 5" descr="Arrow Png Immagini - Sfoglia 1,424,629 foto, vettoriali e video Stock |  Adobe Stock">
            <a:extLst>
              <a:ext uri="{FF2B5EF4-FFF2-40B4-BE49-F238E27FC236}">
                <a16:creationId xmlns:a16="http://schemas.microsoft.com/office/drawing/2014/main" id="{23232202-5FD0-4F64-4940-75204DB2622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796235">
            <a:off x="5648727" y="4113241"/>
            <a:ext cx="1899303" cy="1266202"/>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descr="Immagine che contiene dipinto, vestiti, disegno, aria aperta&#10;&#10;Il contenuto generato dall'IA potrebbe non essere corretto.">
            <a:extLst>
              <a:ext uri="{FF2B5EF4-FFF2-40B4-BE49-F238E27FC236}">
                <a16:creationId xmlns:a16="http://schemas.microsoft.com/office/drawing/2014/main" id="{34F8A317-A722-0FC9-0B64-265684539BF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0957" y="5143500"/>
            <a:ext cx="7772400" cy="5829300"/>
          </a:xfrm>
          <a:prstGeom prst="rect">
            <a:avLst/>
          </a:prstGeom>
        </p:spPr>
      </p:pic>
      <p:pic>
        <p:nvPicPr>
          <p:cNvPr id="7" name="Picture 2" descr="Tutti i corsi | Elearning UniBA">
            <a:extLst>
              <a:ext uri="{FF2B5EF4-FFF2-40B4-BE49-F238E27FC236}">
                <a16:creationId xmlns:a16="http://schemas.microsoft.com/office/drawing/2014/main" id="{ABA5D73D-4169-D0D0-9368-09425CC3BBB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032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64391108-05A4-0AC1-DC0F-32CF44131918}"/>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62ED515D-BB1B-0F88-09DB-FDA63C08396E}"/>
              </a:ext>
            </a:extLst>
          </p:cNvPr>
          <p:cNvSpPr txBox="1"/>
          <p:nvPr/>
        </p:nvSpPr>
        <p:spPr>
          <a:xfrm>
            <a:off x="533400" y="2149673"/>
            <a:ext cx="8292628" cy="1971886"/>
          </a:xfrm>
          <a:prstGeom prst="rect">
            <a:avLst/>
          </a:prstGeom>
        </p:spPr>
        <p:txBody>
          <a:bodyPr wrap="square" lIns="0" tIns="0" rIns="0" bIns="0" rtlCol="0" anchor="t">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Insediamenti informali (“ghetti”)</a:t>
            </a:r>
          </a:p>
          <a:p>
            <a:pPr lvl="0" algn="just" eaLnBrk="0" fontAlgn="base" hangingPunct="0">
              <a:lnSpc>
                <a:spcPct val="150000"/>
              </a:lnSpc>
              <a:spcBef>
                <a:spcPct val="0"/>
              </a:spcBef>
              <a:spcAft>
                <a:spcPct val="0"/>
              </a:spcAft>
            </a:pPr>
            <a:r>
              <a:rPr lang="it-IT" altLang="it-IT" sz="2000" dirty="0">
                <a:solidFill>
                  <a:srgbClr val="000000"/>
                </a:solidFill>
                <a:latin typeface="Lora" pitchFamily="2" charset="77"/>
              </a:rPr>
              <a:t>Vere e proprie baraccopoli, prive di servizi essenziali: acqua potabile, elettricità regolare, fognature, sistemi di raccolta rifiuti.</a:t>
            </a:r>
          </a:p>
          <a:p>
            <a:pPr lvl="0" algn="just" eaLnBrk="0" fontAlgn="base" hangingPunct="0">
              <a:lnSpc>
                <a:spcPct val="150000"/>
              </a:lnSpc>
              <a:spcBef>
                <a:spcPct val="0"/>
              </a:spcBef>
              <a:spcAft>
                <a:spcPct val="0"/>
              </a:spcAft>
            </a:pPr>
            <a:endParaRPr lang="it-IT" altLang="it-IT" sz="2400" b="1" dirty="0">
              <a:solidFill>
                <a:srgbClr val="000000"/>
              </a:solidFill>
              <a:latin typeface="Lora" pitchFamily="2" charset="77"/>
            </a:endParaRPr>
          </a:p>
        </p:txBody>
      </p:sp>
      <p:sp>
        <p:nvSpPr>
          <p:cNvPr id="22" name="TextBox 22">
            <a:extLst>
              <a:ext uri="{FF2B5EF4-FFF2-40B4-BE49-F238E27FC236}">
                <a16:creationId xmlns:a16="http://schemas.microsoft.com/office/drawing/2014/main" id="{AD472D2F-8E71-E13C-82C5-CF00E152D032}"/>
              </a:ext>
            </a:extLst>
          </p:cNvPr>
          <p:cNvSpPr txBox="1"/>
          <p:nvPr/>
        </p:nvSpPr>
        <p:spPr>
          <a:xfrm>
            <a:off x="4191000" y="569003"/>
            <a:ext cx="9525474" cy="1209370"/>
          </a:xfrm>
          <a:prstGeom prst="rect">
            <a:avLst/>
          </a:prstGeom>
        </p:spPr>
        <p:txBody>
          <a:bodyPr lIns="0" tIns="0" rIns="0" bIns="0" rtlCol="0" anchor="t">
            <a:spAutoFit/>
          </a:bodyPr>
          <a:lstStyle/>
          <a:p>
            <a:pPr marL="0" lvl="0" indent="0" algn="ctr">
              <a:lnSpc>
                <a:spcPts val="10350"/>
              </a:lnSpc>
              <a:spcBef>
                <a:spcPct val="0"/>
              </a:spcBef>
            </a:pPr>
            <a:r>
              <a:rPr lang="it-IT" sz="7200" dirty="0">
                <a:solidFill>
                  <a:srgbClr val="000000"/>
                </a:solidFill>
                <a:latin typeface="Segoe UI Variable Display Semib" pitchFamily="2" charset="0"/>
                <a:ea typeface="TAN Pearl"/>
                <a:cs typeface="TAN Pearl"/>
                <a:sym typeface="Dream Avenue"/>
              </a:rPr>
              <a:t>Condizioni di vita</a:t>
            </a:r>
          </a:p>
        </p:txBody>
      </p:sp>
      <p:sp>
        <p:nvSpPr>
          <p:cNvPr id="23" name="Rectangle 1">
            <a:extLst>
              <a:ext uri="{FF2B5EF4-FFF2-40B4-BE49-F238E27FC236}">
                <a16:creationId xmlns:a16="http://schemas.microsoft.com/office/drawing/2014/main" id="{CD2E4082-99F3-BCBE-AD98-AF90E8F25200}"/>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endParaRPr kumimoji="0" lang="it-IT" altLang="it-IT"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26" name="Freeform 10">
            <a:extLst>
              <a:ext uri="{FF2B5EF4-FFF2-40B4-BE49-F238E27FC236}">
                <a16:creationId xmlns:a16="http://schemas.microsoft.com/office/drawing/2014/main" id="{9F24632E-73C6-9479-014F-8F7A31991DFC}"/>
              </a:ext>
            </a:extLst>
          </p:cNvPr>
          <p:cNvSpPr/>
          <p:nvPr/>
        </p:nvSpPr>
        <p:spPr>
          <a:xfrm rot="-8100000">
            <a:off x="15981942" y="-1788025"/>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pic>
        <p:nvPicPr>
          <p:cNvPr id="3077" name="Picture 5" descr="Arrow Png Immagini - Sfoglia 1,424,629 foto, vettoriali e video Stock |  Adobe Stock">
            <a:extLst>
              <a:ext uri="{FF2B5EF4-FFF2-40B4-BE49-F238E27FC236}">
                <a16:creationId xmlns:a16="http://schemas.microsoft.com/office/drawing/2014/main" id="{6AE34DC5-E4E8-E834-8A81-EF6D1CB94B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487542">
            <a:off x="7439531" y="3503695"/>
            <a:ext cx="2140276" cy="1426851"/>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63EBBF01-6C24-E295-CD0E-A9F09E80EAD3}"/>
              </a:ext>
            </a:extLst>
          </p:cNvPr>
          <p:cNvSpPr txBox="1"/>
          <p:nvPr/>
        </p:nvSpPr>
        <p:spPr>
          <a:xfrm>
            <a:off x="8305800" y="4838700"/>
            <a:ext cx="9220200" cy="3910879"/>
          </a:xfrm>
          <a:prstGeom prst="rect">
            <a:avLst/>
          </a:prstGeom>
          <a:noFill/>
        </p:spPr>
        <p:txBody>
          <a:bodyPr wrap="square">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Condizioni igienico-sanitarie</a:t>
            </a:r>
          </a:p>
          <a:p>
            <a:pPr lvl="0" algn="just" eaLnBrk="0" fontAlgn="base" hangingPunct="0">
              <a:lnSpc>
                <a:spcPct val="150000"/>
              </a:lnSpc>
              <a:spcBef>
                <a:spcPct val="0"/>
              </a:spcBef>
              <a:spcAft>
                <a:spcPct val="0"/>
              </a:spcAft>
            </a:pPr>
            <a:endParaRPr lang="it-IT" altLang="it-IT" sz="24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Scarso accesso ad acqua pulita</a:t>
            </a:r>
          </a:p>
          <a:p>
            <a:pPr marL="742950" lvl="1" indent="-285750" algn="just" eaLnBrk="0" fontAlgn="base" hangingPunct="0">
              <a:lnSpc>
                <a:spcPct val="150000"/>
              </a:lnSpc>
              <a:spcBef>
                <a:spcPct val="0"/>
              </a:spcBef>
              <a:spcAft>
                <a:spcPct val="0"/>
              </a:spcAft>
              <a:buFont typeface="Arial" panose="020B0604020202020204" pitchFamily="34" charset="0"/>
              <a:buChar char="•"/>
            </a:pPr>
            <a:endParaRPr lang="it-IT" altLang="it-IT" sz="24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Assenza di servizi igienici e raccolta rifiuti</a:t>
            </a:r>
          </a:p>
          <a:p>
            <a:pPr marL="742950" lvl="1" indent="-285750" algn="just" eaLnBrk="0" fontAlgn="base" hangingPunct="0">
              <a:lnSpc>
                <a:spcPct val="150000"/>
              </a:lnSpc>
              <a:spcBef>
                <a:spcPct val="0"/>
              </a:spcBef>
              <a:spcAft>
                <a:spcPct val="0"/>
              </a:spcAft>
              <a:buFont typeface="Arial" panose="020B0604020202020204" pitchFamily="34" charset="0"/>
              <a:buChar char="•"/>
            </a:pPr>
            <a:endParaRPr lang="it-IT" altLang="it-IT" sz="24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Mancanza di riscaldamento e isolamento</a:t>
            </a:r>
          </a:p>
        </p:txBody>
      </p:sp>
      <p:grpSp>
        <p:nvGrpSpPr>
          <p:cNvPr id="8" name="Gruppo 7">
            <a:extLst>
              <a:ext uri="{FF2B5EF4-FFF2-40B4-BE49-F238E27FC236}">
                <a16:creationId xmlns:a16="http://schemas.microsoft.com/office/drawing/2014/main" id="{B91D6F26-074E-47D2-74C4-EC28E6B45018}"/>
              </a:ext>
            </a:extLst>
          </p:cNvPr>
          <p:cNvGrpSpPr/>
          <p:nvPr/>
        </p:nvGrpSpPr>
        <p:grpSpPr>
          <a:xfrm>
            <a:off x="381000" y="4217120"/>
            <a:ext cx="7239000" cy="5269780"/>
            <a:chOff x="685800" y="4365264"/>
            <a:chExt cx="6553200" cy="4881368"/>
          </a:xfrm>
        </p:grpSpPr>
        <p:pic>
          <p:nvPicPr>
            <p:cNvPr id="10244" name="Picture 4" descr="Pnrr e caporalato, ancora bloccati i 200 milioni per superare i ghetti.  Flai: Rinunciare a questo intervento sarebbe inaccettabile">
              <a:extLst>
                <a:ext uri="{FF2B5EF4-FFF2-40B4-BE49-F238E27FC236}">
                  <a16:creationId xmlns:a16="http://schemas.microsoft.com/office/drawing/2014/main" id="{73742262-6359-CEEB-FF45-89DF883C186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0" y="4365264"/>
              <a:ext cx="6477000" cy="4857750"/>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2644F469-5A4A-8149-8E8D-AB34E907279B}"/>
                </a:ext>
              </a:extLst>
            </p:cNvPr>
            <p:cNvSpPr txBox="1"/>
            <p:nvPr/>
          </p:nvSpPr>
          <p:spPr>
            <a:xfrm>
              <a:off x="685800" y="8877300"/>
              <a:ext cx="1828800" cy="369332"/>
            </a:xfrm>
            <a:prstGeom prst="rect">
              <a:avLst/>
            </a:prstGeom>
            <a:noFill/>
          </p:spPr>
          <p:txBody>
            <a:bodyPr wrap="square" rtlCol="0">
              <a:spAutoFit/>
            </a:bodyPr>
            <a:lstStyle/>
            <a:p>
              <a:r>
                <a:rPr lang="en-GB" b="1" dirty="0">
                  <a:solidFill>
                    <a:schemeClr val="bg1"/>
                  </a:solidFill>
                  <a:latin typeface="Lora" pitchFamily="2" charset="77"/>
                </a:rPr>
                <a:t>FLAI-CGIL</a:t>
              </a:r>
            </a:p>
          </p:txBody>
        </p:sp>
      </p:grpSp>
      <p:pic>
        <p:nvPicPr>
          <p:cNvPr id="9" name="Picture 2" descr="Tutti i corsi | Elearning UniBA">
            <a:extLst>
              <a:ext uri="{FF2B5EF4-FFF2-40B4-BE49-F238E27FC236}">
                <a16:creationId xmlns:a16="http://schemas.microsoft.com/office/drawing/2014/main" id="{542936B0-7138-8635-60EE-25F48C9503A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333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0C2E4A94-2D23-3E76-86E7-71AFEC07283E}"/>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A2992E7C-32AF-3973-0BA3-108C437B0FC2}"/>
              </a:ext>
            </a:extLst>
          </p:cNvPr>
          <p:cNvSpPr txBox="1"/>
          <p:nvPr/>
        </p:nvSpPr>
        <p:spPr>
          <a:xfrm>
            <a:off x="533400" y="2149673"/>
            <a:ext cx="8292628" cy="1971886"/>
          </a:xfrm>
          <a:prstGeom prst="rect">
            <a:avLst/>
          </a:prstGeom>
        </p:spPr>
        <p:txBody>
          <a:bodyPr wrap="square" lIns="0" tIns="0" rIns="0" bIns="0" rtlCol="0" anchor="t">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Insediamenti informali (“ghetti”)</a:t>
            </a:r>
          </a:p>
          <a:p>
            <a:pPr lvl="0" algn="just" eaLnBrk="0" fontAlgn="base" hangingPunct="0">
              <a:lnSpc>
                <a:spcPct val="150000"/>
              </a:lnSpc>
              <a:spcBef>
                <a:spcPct val="0"/>
              </a:spcBef>
              <a:spcAft>
                <a:spcPct val="0"/>
              </a:spcAft>
            </a:pPr>
            <a:r>
              <a:rPr lang="it-IT" altLang="it-IT" sz="2000" dirty="0">
                <a:solidFill>
                  <a:srgbClr val="000000"/>
                </a:solidFill>
                <a:latin typeface="Lora" pitchFamily="2" charset="77"/>
              </a:rPr>
              <a:t>Vere e proprie baraccopoli, prive di servizi essenziali: acqua potabile, elettricità regolare, fognature, sistemi di raccolta rifiuti.</a:t>
            </a:r>
          </a:p>
          <a:p>
            <a:pPr lvl="0" algn="just" eaLnBrk="0" fontAlgn="base" hangingPunct="0">
              <a:lnSpc>
                <a:spcPct val="150000"/>
              </a:lnSpc>
              <a:spcBef>
                <a:spcPct val="0"/>
              </a:spcBef>
              <a:spcAft>
                <a:spcPct val="0"/>
              </a:spcAft>
            </a:pPr>
            <a:endParaRPr lang="it-IT" altLang="it-IT" sz="2400" b="1" dirty="0">
              <a:solidFill>
                <a:srgbClr val="000000"/>
              </a:solidFill>
              <a:latin typeface="Lora" pitchFamily="2" charset="77"/>
            </a:endParaRPr>
          </a:p>
        </p:txBody>
      </p:sp>
      <p:sp>
        <p:nvSpPr>
          <p:cNvPr id="22" name="TextBox 22">
            <a:extLst>
              <a:ext uri="{FF2B5EF4-FFF2-40B4-BE49-F238E27FC236}">
                <a16:creationId xmlns:a16="http://schemas.microsoft.com/office/drawing/2014/main" id="{6791E940-CB22-F868-44D3-6B1ABF22A00B}"/>
              </a:ext>
            </a:extLst>
          </p:cNvPr>
          <p:cNvSpPr txBox="1"/>
          <p:nvPr/>
        </p:nvSpPr>
        <p:spPr>
          <a:xfrm>
            <a:off x="4191000" y="569003"/>
            <a:ext cx="9525474" cy="1209370"/>
          </a:xfrm>
          <a:prstGeom prst="rect">
            <a:avLst/>
          </a:prstGeom>
        </p:spPr>
        <p:txBody>
          <a:bodyPr lIns="0" tIns="0" rIns="0" bIns="0" rtlCol="0" anchor="t">
            <a:spAutoFit/>
          </a:bodyPr>
          <a:lstStyle/>
          <a:p>
            <a:pPr marL="0" lvl="0" indent="0" algn="ctr">
              <a:lnSpc>
                <a:spcPts val="10350"/>
              </a:lnSpc>
              <a:spcBef>
                <a:spcPct val="0"/>
              </a:spcBef>
            </a:pPr>
            <a:r>
              <a:rPr lang="it-IT" sz="7200" dirty="0">
                <a:solidFill>
                  <a:srgbClr val="000000"/>
                </a:solidFill>
                <a:latin typeface="Segoe UI Variable Display Semib" pitchFamily="2" charset="0"/>
                <a:ea typeface="TAN Pearl"/>
                <a:cs typeface="TAN Pearl"/>
                <a:sym typeface="Dream Avenue"/>
              </a:rPr>
              <a:t>Condizioni di vita</a:t>
            </a:r>
          </a:p>
        </p:txBody>
      </p:sp>
      <p:sp>
        <p:nvSpPr>
          <p:cNvPr id="23" name="Rectangle 1">
            <a:extLst>
              <a:ext uri="{FF2B5EF4-FFF2-40B4-BE49-F238E27FC236}">
                <a16:creationId xmlns:a16="http://schemas.microsoft.com/office/drawing/2014/main" id="{DE779301-7FE5-CE02-7602-83E62DC94140}"/>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endParaRPr kumimoji="0" lang="it-IT" altLang="it-IT"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26" name="Freeform 10">
            <a:extLst>
              <a:ext uri="{FF2B5EF4-FFF2-40B4-BE49-F238E27FC236}">
                <a16:creationId xmlns:a16="http://schemas.microsoft.com/office/drawing/2014/main" id="{63F6B2CF-8FED-22B9-883C-5C952CB44045}"/>
              </a:ext>
            </a:extLst>
          </p:cNvPr>
          <p:cNvSpPr/>
          <p:nvPr/>
        </p:nvSpPr>
        <p:spPr>
          <a:xfrm rot="-8100000">
            <a:off x="15981942" y="-1788025"/>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pic>
        <p:nvPicPr>
          <p:cNvPr id="3077" name="Picture 5" descr="Arrow Png Immagini - Sfoglia 1,424,629 foto, vettoriali e video Stock |  Adobe Stock">
            <a:extLst>
              <a:ext uri="{FF2B5EF4-FFF2-40B4-BE49-F238E27FC236}">
                <a16:creationId xmlns:a16="http://schemas.microsoft.com/office/drawing/2014/main" id="{90EDAF10-158A-A29D-ADDF-379B0055580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86370">
            <a:off x="7755890" y="3589060"/>
            <a:ext cx="2140276" cy="1426851"/>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47761624-3B60-1926-B174-3D6CD92674A5}"/>
              </a:ext>
            </a:extLst>
          </p:cNvPr>
          <p:cNvSpPr txBox="1"/>
          <p:nvPr/>
        </p:nvSpPr>
        <p:spPr>
          <a:xfrm>
            <a:off x="7086600" y="4914900"/>
            <a:ext cx="10426148" cy="5018874"/>
          </a:xfrm>
          <a:prstGeom prst="rect">
            <a:avLst/>
          </a:prstGeom>
          <a:noFill/>
        </p:spPr>
        <p:txBody>
          <a:bodyPr wrap="square">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Isolamento geografico e sociale</a:t>
            </a:r>
          </a:p>
          <a:p>
            <a:pPr lvl="0" algn="just" eaLnBrk="0" fontAlgn="base" hangingPunct="0">
              <a:lnSpc>
                <a:spcPct val="150000"/>
              </a:lnSpc>
              <a:spcBef>
                <a:spcPct val="0"/>
              </a:spcBef>
              <a:spcAft>
                <a:spcPct val="0"/>
              </a:spcAft>
            </a:pPr>
            <a:endParaRPr lang="it-IT" altLang="it-IT" sz="24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I campi si trovano a chilometri di distanza dai centri abitati, rendendo difficile raggiungere le strutture sanitarie.</a:t>
            </a:r>
          </a:p>
          <a:p>
            <a:pPr marL="742950" lvl="1" indent="-285750" algn="just" eaLnBrk="0" fontAlgn="base" hangingPunct="0">
              <a:lnSpc>
                <a:spcPct val="150000"/>
              </a:lnSpc>
              <a:spcBef>
                <a:spcPct val="0"/>
              </a:spcBef>
              <a:spcAft>
                <a:spcPct val="0"/>
              </a:spcAft>
              <a:buFont typeface="Arial" panose="020B0604020202020204" pitchFamily="34" charset="0"/>
              <a:buChar char="•"/>
            </a:pPr>
            <a:endParaRPr lang="it-IT" altLang="it-IT" sz="24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Trasporti pubblici estremamente limitati</a:t>
            </a:r>
          </a:p>
          <a:p>
            <a:pPr marL="742950" lvl="1" indent="-285750" algn="just" eaLnBrk="0" fontAlgn="base" hangingPunct="0">
              <a:lnSpc>
                <a:spcPct val="150000"/>
              </a:lnSpc>
              <a:spcBef>
                <a:spcPct val="0"/>
              </a:spcBef>
              <a:spcAft>
                <a:spcPct val="0"/>
              </a:spcAft>
              <a:buFont typeface="Arial" panose="020B0604020202020204" pitchFamily="34" charset="0"/>
              <a:buChar char="•"/>
            </a:pPr>
            <a:endParaRPr lang="it-IT" altLang="it-IT" sz="24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Forte segregazione: intere comunità di migranti vivono “invisibili” rispetto al tessuto sociale circostante.</a:t>
            </a:r>
          </a:p>
        </p:txBody>
      </p:sp>
      <p:pic>
        <p:nvPicPr>
          <p:cNvPr id="3" name="Immagine 2" descr="Immagine che contiene mappa, atlante, testo&#10;&#10;Il contenuto generato dall'IA potrebbe non essere corretto.">
            <a:extLst>
              <a:ext uri="{FF2B5EF4-FFF2-40B4-BE49-F238E27FC236}">
                <a16:creationId xmlns:a16="http://schemas.microsoft.com/office/drawing/2014/main" id="{6A67D7BC-0A02-5FA3-5E62-CFE6A9277E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 y="4125023"/>
            <a:ext cx="6297633" cy="5599935"/>
          </a:xfrm>
          <a:prstGeom prst="rect">
            <a:avLst/>
          </a:prstGeom>
        </p:spPr>
      </p:pic>
      <p:pic>
        <p:nvPicPr>
          <p:cNvPr id="4" name="Picture 2" descr="Tutti i corsi | Elearning UniBA">
            <a:extLst>
              <a:ext uri="{FF2B5EF4-FFF2-40B4-BE49-F238E27FC236}">
                <a16:creationId xmlns:a16="http://schemas.microsoft.com/office/drawing/2014/main" id="{66FCB7BE-115D-28B6-9213-6248F19B75C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976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053E5AEA-F8A4-9427-F870-863030FBCA15}"/>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C2AD4E1D-8D2E-24AE-B8F6-916D6B40B261}"/>
              </a:ext>
            </a:extLst>
          </p:cNvPr>
          <p:cNvSpPr txBox="1"/>
          <p:nvPr/>
        </p:nvSpPr>
        <p:spPr>
          <a:xfrm>
            <a:off x="533400" y="2149673"/>
            <a:ext cx="8292628" cy="1971886"/>
          </a:xfrm>
          <a:prstGeom prst="rect">
            <a:avLst/>
          </a:prstGeom>
        </p:spPr>
        <p:txBody>
          <a:bodyPr wrap="square" lIns="0" tIns="0" rIns="0" bIns="0" rtlCol="0" anchor="t">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Insediamenti informali (“ghetti”)</a:t>
            </a:r>
          </a:p>
          <a:p>
            <a:pPr lvl="0" algn="just" eaLnBrk="0" fontAlgn="base" hangingPunct="0">
              <a:lnSpc>
                <a:spcPct val="150000"/>
              </a:lnSpc>
              <a:spcBef>
                <a:spcPct val="0"/>
              </a:spcBef>
              <a:spcAft>
                <a:spcPct val="0"/>
              </a:spcAft>
            </a:pPr>
            <a:r>
              <a:rPr lang="it-IT" altLang="it-IT" sz="2000" dirty="0">
                <a:solidFill>
                  <a:srgbClr val="000000"/>
                </a:solidFill>
                <a:latin typeface="Lora" pitchFamily="2" charset="77"/>
              </a:rPr>
              <a:t>Vere e proprie baraccopoli, prive di servizi essenziali: acqua potabile, elettricità regolare, fognature, sistemi di raccolta rifiuti.</a:t>
            </a:r>
          </a:p>
          <a:p>
            <a:pPr lvl="0" algn="just" eaLnBrk="0" fontAlgn="base" hangingPunct="0">
              <a:lnSpc>
                <a:spcPct val="150000"/>
              </a:lnSpc>
              <a:spcBef>
                <a:spcPct val="0"/>
              </a:spcBef>
              <a:spcAft>
                <a:spcPct val="0"/>
              </a:spcAft>
            </a:pPr>
            <a:endParaRPr lang="it-IT" altLang="it-IT" sz="2400" b="1" dirty="0">
              <a:solidFill>
                <a:srgbClr val="000000"/>
              </a:solidFill>
              <a:latin typeface="Lora" pitchFamily="2" charset="77"/>
            </a:endParaRPr>
          </a:p>
        </p:txBody>
      </p:sp>
      <p:sp>
        <p:nvSpPr>
          <p:cNvPr id="22" name="TextBox 22">
            <a:extLst>
              <a:ext uri="{FF2B5EF4-FFF2-40B4-BE49-F238E27FC236}">
                <a16:creationId xmlns:a16="http://schemas.microsoft.com/office/drawing/2014/main" id="{A6B89BFA-3C78-9355-EB9E-BE70F673B805}"/>
              </a:ext>
            </a:extLst>
          </p:cNvPr>
          <p:cNvSpPr txBox="1"/>
          <p:nvPr/>
        </p:nvSpPr>
        <p:spPr>
          <a:xfrm>
            <a:off x="4191000" y="569003"/>
            <a:ext cx="9525474" cy="1209370"/>
          </a:xfrm>
          <a:prstGeom prst="rect">
            <a:avLst/>
          </a:prstGeom>
        </p:spPr>
        <p:txBody>
          <a:bodyPr lIns="0" tIns="0" rIns="0" bIns="0" rtlCol="0" anchor="t">
            <a:spAutoFit/>
          </a:bodyPr>
          <a:lstStyle/>
          <a:p>
            <a:pPr marL="0" lvl="0" indent="0" algn="ctr">
              <a:lnSpc>
                <a:spcPts val="10350"/>
              </a:lnSpc>
              <a:spcBef>
                <a:spcPct val="0"/>
              </a:spcBef>
            </a:pPr>
            <a:r>
              <a:rPr lang="it-IT" sz="7200" dirty="0">
                <a:solidFill>
                  <a:srgbClr val="000000"/>
                </a:solidFill>
                <a:latin typeface="Segoe UI Variable Display Semib" pitchFamily="2" charset="0"/>
                <a:ea typeface="TAN Pearl"/>
                <a:cs typeface="TAN Pearl"/>
                <a:sym typeface="Dream Avenue"/>
              </a:rPr>
              <a:t>Condizioni di vita</a:t>
            </a:r>
          </a:p>
        </p:txBody>
      </p:sp>
      <p:sp>
        <p:nvSpPr>
          <p:cNvPr id="23" name="Rectangle 1">
            <a:extLst>
              <a:ext uri="{FF2B5EF4-FFF2-40B4-BE49-F238E27FC236}">
                <a16:creationId xmlns:a16="http://schemas.microsoft.com/office/drawing/2014/main" id="{045774A0-C443-9D93-D928-2953263295E0}"/>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endParaRPr kumimoji="0" lang="it-IT" altLang="it-IT"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26" name="Freeform 10">
            <a:extLst>
              <a:ext uri="{FF2B5EF4-FFF2-40B4-BE49-F238E27FC236}">
                <a16:creationId xmlns:a16="http://schemas.microsoft.com/office/drawing/2014/main" id="{0C6C94BB-702F-A929-A9B7-BF4E4ED8AECD}"/>
              </a:ext>
            </a:extLst>
          </p:cNvPr>
          <p:cNvSpPr/>
          <p:nvPr/>
        </p:nvSpPr>
        <p:spPr>
          <a:xfrm rot="-8100000">
            <a:off x="15981942" y="-1788025"/>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en-GB"/>
          </a:p>
        </p:txBody>
      </p:sp>
      <p:pic>
        <p:nvPicPr>
          <p:cNvPr id="3077" name="Picture 5" descr="Arrow Png Immagini - Sfoglia 1,424,629 foto, vettoriali e video Stock |  Adobe Stock">
            <a:extLst>
              <a:ext uri="{FF2B5EF4-FFF2-40B4-BE49-F238E27FC236}">
                <a16:creationId xmlns:a16="http://schemas.microsoft.com/office/drawing/2014/main" id="{F61158B4-9529-F93E-0B62-2F5A4FAD9AF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28289">
            <a:off x="7605378" y="3594666"/>
            <a:ext cx="2140276" cy="1426851"/>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09CC9D64-6ED4-C7E4-85AE-01B3974FF4AC}"/>
              </a:ext>
            </a:extLst>
          </p:cNvPr>
          <p:cNvSpPr txBox="1"/>
          <p:nvPr/>
        </p:nvSpPr>
        <p:spPr>
          <a:xfrm>
            <a:off x="8309513" y="4816302"/>
            <a:ext cx="9892748" cy="4926541"/>
          </a:xfrm>
          <a:prstGeom prst="rect">
            <a:avLst/>
          </a:prstGeom>
          <a:noFill/>
        </p:spPr>
        <p:txBody>
          <a:bodyPr wrap="square">
            <a:spAutoFit/>
          </a:bodyPr>
          <a:lstStyle/>
          <a:p>
            <a:pPr lvl="0" algn="just" eaLnBrk="0" fontAlgn="base" hangingPunct="0">
              <a:lnSpc>
                <a:spcPct val="150000"/>
              </a:lnSpc>
              <a:spcBef>
                <a:spcPct val="0"/>
              </a:spcBef>
              <a:spcAft>
                <a:spcPct val="0"/>
              </a:spcAft>
            </a:pPr>
            <a:r>
              <a:rPr lang="it-IT" altLang="it-IT" sz="2400" b="1" dirty="0">
                <a:solidFill>
                  <a:srgbClr val="000000"/>
                </a:solidFill>
                <a:latin typeface="Lora" pitchFamily="2" charset="77"/>
              </a:rPr>
              <a:t>Impatto sulla salute</a:t>
            </a:r>
          </a:p>
          <a:p>
            <a:pPr lvl="0" algn="just" eaLnBrk="0" fontAlgn="base" hangingPunct="0">
              <a:lnSpc>
                <a:spcPct val="150000"/>
              </a:lnSpc>
              <a:spcBef>
                <a:spcPct val="0"/>
              </a:spcBef>
              <a:spcAft>
                <a:spcPct val="0"/>
              </a:spcAft>
              <a:buFontTx/>
              <a:buChar char="•"/>
            </a:pPr>
            <a:endParaRPr lang="it-IT" altLang="it-IT" sz="20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Maggiore esposizione a malattie infettive (TBC, HIV, epatiti)</a:t>
            </a:r>
          </a:p>
          <a:p>
            <a:pPr marL="742950" lvl="1" indent="-285750" algn="just" eaLnBrk="0" fontAlgn="base" hangingPunct="0">
              <a:lnSpc>
                <a:spcPct val="150000"/>
              </a:lnSpc>
              <a:spcBef>
                <a:spcPct val="0"/>
              </a:spcBef>
              <a:spcAft>
                <a:spcPct val="0"/>
              </a:spcAft>
              <a:buFont typeface="Arial" panose="020B0604020202020204" pitchFamily="34" charset="0"/>
              <a:buChar char="•"/>
            </a:pPr>
            <a:endParaRPr lang="it-IT" altLang="it-IT" sz="24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Rischio di incidenti domestici (incendi nelle baracche, intossicazioni da bombole di gas).</a:t>
            </a:r>
          </a:p>
          <a:p>
            <a:pPr marL="742950" lvl="1" indent="-285750" algn="just" eaLnBrk="0" fontAlgn="base" hangingPunct="0">
              <a:lnSpc>
                <a:spcPct val="150000"/>
              </a:lnSpc>
              <a:spcBef>
                <a:spcPct val="0"/>
              </a:spcBef>
              <a:spcAft>
                <a:spcPct val="0"/>
              </a:spcAft>
              <a:buFont typeface="Arial" panose="020B0604020202020204" pitchFamily="34" charset="0"/>
              <a:buChar char="•"/>
            </a:pPr>
            <a:endParaRPr lang="it-IT" altLang="it-IT" sz="2400" dirty="0">
              <a:solidFill>
                <a:srgbClr val="000000"/>
              </a:solidFill>
              <a:latin typeface="Lora" pitchFamily="2" charset="77"/>
            </a:endParaRPr>
          </a:p>
          <a:p>
            <a:pPr marL="742950" lvl="1" indent="-285750" algn="just" eaLnBrk="0" fontAlgn="base" hangingPunct="0">
              <a:lnSpc>
                <a:spcPct val="150000"/>
              </a:lnSpc>
              <a:spcBef>
                <a:spcPct val="0"/>
              </a:spcBef>
              <a:spcAft>
                <a:spcPct val="0"/>
              </a:spcAft>
              <a:buFont typeface="Arial" panose="020B0604020202020204" pitchFamily="34" charset="0"/>
              <a:buChar char="•"/>
            </a:pPr>
            <a:r>
              <a:rPr lang="it-IT" altLang="it-IT" sz="2400" dirty="0">
                <a:solidFill>
                  <a:srgbClr val="000000"/>
                </a:solidFill>
                <a:latin typeface="Lora" pitchFamily="2" charset="77"/>
              </a:rPr>
              <a:t>Stress cronico e problemi di salute mentale legati a marginalità, incertezza e discriminazione.</a:t>
            </a:r>
          </a:p>
        </p:txBody>
      </p:sp>
      <p:pic>
        <p:nvPicPr>
          <p:cNvPr id="4" name="Immagine 3" descr="Immagine che contiene testo, schermata, camminata, montagna&#10;&#10;Il contenuto generato dall'IA potrebbe non essere corretto.">
            <a:extLst>
              <a:ext uri="{FF2B5EF4-FFF2-40B4-BE49-F238E27FC236}">
                <a16:creationId xmlns:a16="http://schemas.microsoft.com/office/drawing/2014/main" id="{119B5F13-399E-DDDD-7AE1-69F9E7E8548A}"/>
              </a:ext>
            </a:extLst>
          </p:cNvPr>
          <p:cNvPicPr>
            <a:picLocks noChangeAspect="1"/>
          </p:cNvPicPr>
          <p:nvPr/>
        </p:nvPicPr>
        <p:blipFill>
          <a:blip r:embed="rId5" cstate="print">
            <a:extLst>
              <a:ext uri="{28A0092B-C50C-407E-A947-70E740481C1C}">
                <a14:useLocalDpi xmlns:a14="http://schemas.microsoft.com/office/drawing/2010/main" val="0"/>
              </a:ext>
            </a:extLst>
          </a:blip>
          <a:srcRect t="29717"/>
          <a:stretch>
            <a:fillRect/>
          </a:stretch>
        </p:blipFill>
        <p:spPr>
          <a:xfrm>
            <a:off x="205513" y="5950349"/>
            <a:ext cx="8164898" cy="3300873"/>
          </a:xfrm>
          <a:prstGeom prst="rect">
            <a:avLst/>
          </a:prstGeom>
        </p:spPr>
      </p:pic>
      <p:pic>
        <p:nvPicPr>
          <p:cNvPr id="7" name="Picture 2" descr="Tutti i corsi | Elearning UniBA">
            <a:extLst>
              <a:ext uri="{FF2B5EF4-FFF2-40B4-BE49-F238E27FC236}">
                <a16:creationId xmlns:a16="http://schemas.microsoft.com/office/drawing/2014/main" id="{36CEEAB0-1D1D-0E84-6B8B-E6A1B301206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824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F5C222EA-24AE-F545-4BC4-EA2F0D024D6D}"/>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97565A2D-512A-9F6F-200A-A662BB79E66B}"/>
              </a:ext>
            </a:extLst>
          </p:cNvPr>
          <p:cNvGrpSpPr/>
          <p:nvPr/>
        </p:nvGrpSpPr>
        <p:grpSpPr>
          <a:xfrm>
            <a:off x="1476564" y="3989510"/>
            <a:ext cx="304087" cy="304087"/>
            <a:chOff x="0" y="0"/>
            <a:chExt cx="812800" cy="812800"/>
          </a:xfrm>
        </p:grpSpPr>
        <p:sp>
          <p:nvSpPr>
            <p:cNvPr id="9" name="Freeform 9">
              <a:extLst>
                <a:ext uri="{FF2B5EF4-FFF2-40B4-BE49-F238E27FC236}">
                  <a16:creationId xmlns:a16="http://schemas.microsoft.com/office/drawing/2014/main" id="{71FFC8D7-3C22-E3C2-19D5-7E8EE0BC1C3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AB9B"/>
            </a:solidFill>
          </p:spPr>
          <p:txBody>
            <a:bodyPr/>
            <a:lstStyle/>
            <a:p>
              <a:endParaRPr lang="en-GB"/>
            </a:p>
          </p:txBody>
        </p:sp>
        <p:sp>
          <p:nvSpPr>
            <p:cNvPr id="10" name="TextBox 10">
              <a:extLst>
                <a:ext uri="{FF2B5EF4-FFF2-40B4-BE49-F238E27FC236}">
                  <a16:creationId xmlns:a16="http://schemas.microsoft.com/office/drawing/2014/main" id="{CC49C4DE-6A46-18EE-F8DF-A35470E1C15B}"/>
                </a:ext>
              </a:extLst>
            </p:cNvPr>
            <p:cNvSpPr txBox="1"/>
            <p:nvPr/>
          </p:nvSpPr>
          <p:spPr>
            <a:xfrm>
              <a:off x="76200" y="47625"/>
              <a:ext cx="660400" cy="688975"/>
            </a:xfrm>
            <a:prstGeom prst="rect">
              <a:avLst/>
            </a:prstGeom>
          </p:spPr>
          <p:txBody>
            <a:bodyPr lIns="50800" tIns="50800" rIns="50800" bIns="50800" rtlCol="0" anchor="ctr"/>
            <a:lstStyle/>
            <a:p>
              <a:pPr algn="ctr">
                <a:lnSpc>
                  <a:spcPts val="2852"/>
                </a:lnSpc>
              </a:pPr>
              <a:endParaRPr/>
            </a:p>
          </p:txBody>
        </p:sp>
      </p:grpSp>
      <p:sp>
        <p:nvSpPr>
          <p:cNvPr id="11" name="TextBox 11">
            <a:extLst>
              <a:ext uri="{FF2B5EF4-FFF2-40B4-BE49-F238E27FC236}">
                <a16:creationId xmlns:a16="http://schemas.microsoft.com/office/drawing/2014/main" id="{E1784BBA-3612-DEA6-D2AF-7D6541CF11D3}"/>
              </a:ext>
            </a:extLst>
          </p:cNvPr>
          <p:cNvSpPr txBox="1"/>
          <p:nvPr/>
        </p:nvSpPr>
        <p:spPr>
          <a:xfrm>
            <a:off x="1348965" y="521654"/>
            <a:ext cx="13586235" cy="2574487"/>
          </a:xfrm>
          <a:prstGeom prst="rect">
            <a:avLst/>
          </a:prstGeom>
        </p:spPr>
        <p:txBody>
          <a:bodyPr wrap="square" lIns="0" tIns="0" rIns="0" bIns="0" rtlCol="0" anchor="t">
            <a:spAutoFit/>
          </a:bodyPr>
          <a:lstStyle/>
          <a:p>
            <a:pPr algn="l">
              <a:lnSpc>
                <a:spcPts val="10590"/>
              </a:lnSpc>
            </a:pPr>
            <a:r>
              <a:rPr lang="it-IT" sz="7200" dirty="0">
                <a:solidFill>
                  <a:srgbClr val="000000"/>
                </a:solidFill>
                <a:latin typeface="Segoe UI Variable Display Semib" pitchFamily="2" charset="0"/>
                <a:ea typeface="TAN Pearl"/>
                <a:cs typeface="TAN Pearl"/>
                <a:sym typeface="TAN Pearl"/>
              </a:rPr>
              <a:t>Determinanti sociali e barriere di accesso</a:t>
            </a:r>
          </a:p>
        </p:txBody>
      </p:sp>
      <p:sp>
        <p:nvSpPr>
          <p:cNvPr id="12" name="TextBox 12">
            <a:extLst>
              <a:ext uri="{FF2B5EF4-FFF2-40B4-BE49-F238E27FC236}">
                <a16:creationId xmlns:a16="http://schemas.microsoft.com/office/drawing/2014/main" id="{B350077B-32F9-EBE9-1954-E10C741007EF}"/>
              </a:ext>
            </a:extLst>
          </p:cNvPr>
          <p:cNvSpPr txBox="1"/>
          <p:nvPr/>
        </p:nvSpPr>
        <p:spPr>
          <a:xfrm>
            <a:off x="1905000" y="4305300"/>
            <a:ext cx="5943600" cy="1671355"/>
          </a:xfrm>
          <a:prstGeom prst="rect">
            <a:avLst/>
          </a:prstGeom>
        </p:spPr>
        <p:txBody>
          <a:bodyPr wrap="square" lIns="0" tIns="0" rIns="0" bIns="0" rtlCol="0" anchor="t">
            <a:spAutoFit/>
          </a:bodyPr>
          <a:lstStyle/>
          <a:p>
            <a:pPr marL="285750" lvl="0" indent="-285750" algn="just">
              <a:lnSpc>
                <a:spcPct val="110000"/>
              </a:lnSpc>
              <a:spcBef>
                <a:spcPct val="0"/>
              </a:spcBef>
              <a:buFont typeface="Arial" panose="020B0604020202020204" pitchFamily="34" charset="0"/>
              <a:buChar char="•"/>
            </a:pPr>
            <a:r>
              <a:rPr lang="it-IT" sz="2000" i="1" u="none" strike="noStrike" noProof="0" dirty="0">
                <a:solidFill>
                  <a:srgbClr val="010101"/>
                </a:solidFill>
                <a:latin typeface="Lora Italics"/>
                <a:ea typeface="Lora Italics"/>
                <a:cs typeface="Lora Italics"/>
                <a:sym typeface="Lora Italics"/>
              </a:rPr>
              <a:t>Spesso migranti irregolari senza permesso di soggiorno</a:t>
            </a:r>
          </a:p>
          <a:p>
            <a:pPr marL="285750" lvl="0" indent="-285750" algn="just">
              <a:lnSpc>
                <a:spcPct val="110000"/>
              </a:lnSpc>
              <a:spcBef>
                <a:spcPct val="0"/>
              </a:spcBef>
              <a:buFont typeface="Arial" panose="020B0604020202020204" pitchFamily="34" charset="0"/>
              <a:buChar char="•"/>
            </a:pPr>
            <a:r>
              <a:rPr lang="it-IT" sz="2000" i="1" u="none" strike="noStrike" noProof="0" dirty="0">
                <a:solidFill>
                  <a:srgbClr val="010101"/>
                </a:solidFill>
                <a:latin typeface="Lora Italics"/>
                <a:ea typeface="Lora Italics"/>
                <a:cs typeface="Lora Italics"/>
                <a:sym typeface="Lora Italics"/>
              </a:rPr>
              <a:t>Chi è iscritto al SSN spesso non è a conoscenza dei propri diritti (ad es. MMG)</a:t>
            </a:r>
          </a:p>
          <a:p>
            <a:pPr marL="285750" lvl="0" indent="-285750" algn="just">
              <a:lnSpc>
                <a:spcPct val="110000"/>
              </a:lnSpc>
              <a:spcBef>
                <a:spcPct val="0"/>
              </a:spcBef>
              <a:buFont typeface="Arial" panose="020B0604020202020204" pitchFamily="34" charset="0"/>
              <a:buChar char="•"/>
            </a:pPr>
            <a:r>
              <a:rPr lang="it-IT" sz="2000" i="1" noProof="0" dirty="0">
                <a:solidFill>
                  <a:srgbClr val="010101"/>
                </a:solidFill>
                <a:latin typeface="Lora Italics"/>
                <a:ea typeface="Lora Italics"/>
                <a:cs typeface="Lora Italics"/>
                <a:sym typeface="Lora Italics"/>
              </a:rPr>
              <a:t>Scarsa conoscenza ed estrema variabilità su STP</a:t>
            </a:r>
            <a:endParaRPr lang="it-IT" sz="2000" i="1" u="none" strike="noStrike" noProof="0" dirty="0">
              <a:solidFill>
                <a:srgbClr val="010101"/>
              </a:solidFill>
              <a:latin typeface="Lora Italics"/>
              <a:ea typeface="Lora Italics"/>
              <a:cs typeface="Lora Italics"/>
              <a:sym typeface="Lora Italics"/>
            </a:endParaRPr>
          </a:p>
        </p:txBody>
      </p:sp>
      <p:grpSp>
        <p:nvGrpSpPr>
          <p:cNvPr id="30" name="Gruppo 29">
            <a:extLst>
              <a:ext uri="{FF2B5EF4-FFF2-40B4-BE49-F238E27FC236}">
                <a16:creationId xmlns:a16="http://schemas.microsoft.com/office/drawing/2014/main" id="{B4E56B7F-AF7B-29C6-D77A-979DC78F30DB}"/>
              </a:ext>
            </a:extLst>
          </p:cNvPr>
          <p:cNvGrpSpPr/>
          <p:nvPr/>
        </p:nvGrpSpPr>
        <p:grpSpPr>
          <a:xfrm>
            <a:off x="1476564" y="6718409"/>
            <a:ext cx="6372036" cy="645048"/>
            <a:chOff x="1476564" y="5492841"/>
            <a:chExt cx="6372036" cy="645048"/>
          </a:xfrm>
        </p:grpSpPr>
        <p:grpSp>
          <p:nvGrpSpPr>
            <p:cNvPr id="14" name="Group 14">
              <a:extLst>
                <a:ext uri="{FF2B5EF4-FFF2-40B4-BE49-F238E27FC236}">
                  <a16:creationId xmlns:a16="http://schemas.microsoft.com/office/drawing/2014/main" id="{519DD339-78AE-5F2F-AF6C-6CE5314AB901}"/>
                </a:ext>
              </a:extLst>
            </p:cNvPr>
            <p:cNvGrpSpPr/>
            <p:nvPr/>
          </p:nvGrpSpPr>
          <p:grpSpPr>
            <a:xfrm>
              <a:off x="1476564" y="5530941"/>
              <a:ext cx="304087" cy="304087"/>
              <a:chOff x="0" y="0"/>
              <a:chExt cx="812800" cy="812800"/>
            </a:xfrm>
          </p:grpSpPr>
          <p:sp>
            <p:nvSpPr>
              <p:cNvPr id="15" name="Freeform 15">
                <a:extLst>
                  <a:ext uri="{FF2B5EF4-FFF2-40B4-BE49-F238E27FC236}">
                    <a16:creationId xmlns:a16="http://schemas.microsoft.com/office/drawing/2014/main" id="{044972DC-EFC4-930E-80E5-30A996FA0B0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AB9B"/>
              </a:solidFill>
            </p:spPr>
            <p:txBody>
              <a:bodyPr/>
              <a:lstStyle/>
              <a:p>
                <a:endParaRPr lang="en-GB"/>
              </a:p>
            </p:txBody>
          </p:sp>
          <p:sp>
            <p:nvSpPr>
              <p:cNvPr id="16" name="TextBox 16">
                <a:extLst>
                  <a:ext uri="{FF2B5EF4-FFF2-40B4-BE49-F238E27FC236}">
                    <a16:creationId xmlns:a16="http://schemas.microsoft.com/office/drawing/2014/main" id="{668CF376-9683-33DF-9763-02ABF1D63EE6}"/>
                  </a:ext>
                </a:extLst>
              </p:cNvPr>
              <p:cNvSpPr txBox="1"/>
              <p:nvPr/>
            </p:nvSpPr>
            <p:spPr>
              <a:xfrm>
                <a:off x="76200" y="47625"/>
                <a:ext cx="660400" cy="688975"/>
              </a:xfrm>
              <a:prstGeom prst="rect">
                <a:avLst/>
              </a:prstGeom>
            </p:spPr>
            <p:txBody>
              <a:bodyPr lIns="50800" tIns="50800" rIns="50800" bIns="50800" rtlCol="0" anchor="ctr"/>
              <a:lstStyle/>
              <a:p>
                <a:pPr algn="ctr">
                  <a:lnSpc>
                    <a:spcPts val="2852"/>
                  </a:lnSpc>
                </a:pPr>
                <a:endParaRPr/>
              </a:p>
            </p:txBody>
          </p:sp>
        </p:grpSp>
        <p:sp>
          <p:nvSpPr>
            <p:cNvPr id="18" name="TextBox 18">
              <a:extLst>
                <a:ext uri="{FF2B5EF4-FFF2-40B4-BE49-F238E27FC236}">
                  <a16:creationId xmlns:a16="http://schemas.microsoft.com/office/drawing/2014/main" id="{1F4A0184-603F-0F91-D842-ECD45500857D}"/>
                </a:ext>
              </a:extLst>
            </p:cNvPr>
            <p:cNvSpPr txBox="1"/>
            <p:nvPr/>
          </p:nvSpPr>
          <p:spPr>
            <a:xfrm>
              <a:off x="1905000" y="5492841"/>
              <a:ext cx="5943600" cy="645048"/>
            </a:xfrm>
            <a:prstGeom prst="rect">
              <a:avLst/>
            </a:prstGeom>
          </p:spPr>
          <p:txBody>
            <a:bodyPr wrap="square" lIns="0" tIns="0" rIns="0" bIns="0" rtlCol="0" anchor="t">
              <a:spAutoFit/>
            </a:bodyPr>
            <a:lstStyle/>
            <a:p>
              <a:pPr>
                <a:lnSpc>
                  <a:spcPts val="2615"/>
                </a:lnSpc>
                <a:spcBef>
                  <a:spcPct val="0"/>
                </a:spcBef>
              </a:pPr>
              <a:r>
                <a:rPr lang="it-IT" altLang="it-IT" sz="2400" b="1" dirty="0">
                  <a:solidFill>
                    <a:srgbClr val="000000"/>
                  </a:solidFill>
                  <a:latin typeface="Lora" pitchFamily="2" charset="77"/>
                </a:rPr>
                <a:t>Barriere linguistiche e culturali</a:t>
              </a:r>
            </a:p>
            <a:p>
              <a:pPr marL="0" lvl="0" indent="0" algn="l">
                <a:lnSpc>
                  <a:spcPts val="2615"/>
                </a:lnSpc>
                <a:spcBef>
                  <a:spcPct val="0"/>
                </a:spcBef>
              </a:pPr>
              <a:endParaRPr lang="en-US" sz="1868" b="1" dirty="0">
                <a:solidFill>
                  <a:srgbClr val="010101"/>
                </a:solidFill>
                <a:latin typeface="Lora Bold"/>
                <a:ea typeface="Lora Bold"/>
                <a:cs typeface="Lora Bold"/>
                <a:sym typeface="Lora Bold"/>
              </a:endParaRPr>
            </a:p>
          </p:txBody>
        </p:sp>
      </p:grpSp>
      <p:grpSp>
        <p:nvGrpSpPr>
          <p:cNvPr id="29" name="Gruppo 28">
            <a:extLst>
              <a:ext uri="{FF2B5EF4-FFF2-40B4-BE49-F238E27FC236}">
                <a16:creationId xmlns:a16="http://schemas.microsoft.com/office/drawing/2014/main" id="{A12BC2F8-9A43-68E4-6796-6F014B9F01E5}"/>
              </a:ext>
            </a:extLst>
          </p:cNvPr>
          <p:cNvGrpSpPr/>
          <p:nvPr/>
        </p:nvGrpSpPr>
        <p:grpSpPr>
          <a:xfrm>
            <a:off x="9629964" y="6671623"/>
            <a:ext cx="3552636" cy="645048"/>
            <a:chOff x="1476564" y="7037356"/>
            <a:chExt cx="3552636" cy="645048"/>
          </a:xfrm>
        </p:grpSpPr>
        <p:grpSp>
          <p:nvGrpSpPr>
            <p:cNvPr id="19" name="Group 19">
              <a:extLst>
                <a:ext uri="{FF2B5EF4-FFF2-40B4-BE49-F238E27FC236}">
                  <a16:creationId xmlns:a16="http://schemas.microsoft.com/office/drawing/2014/main" id="{035873B9-6B0A-EA33-F639-5DC6DF796808}"/>
                </a:ext>
              </a:extLst>
            </p:cNvPr>
            <p:cNvGrpSpPr/>
            <p:nvPr/>
          </p:nvGrpSpPr>
          <p:grpSpPr>
            <a:xfrm>
              <a:off x="1476564" y="7075456"/>
              <a:ext cx="304087" cy="304087"/>
              <a:chOff x="0" y="0"/>
              <a:chExt cx="812800" cy="812800"/>
            </a:xfrm>
          </p:grpSpPr>
          <p:sp>
            <p:nvSpPr>
              <p:cNvPr id="20" name="Freeform 20">
                <a:extLst>
                  <a:ext uri="{FF2B5EF4-FFF2-40B4-BE49-F238E27FC236}">
                    <a16:creationId xmlns:a16="http://schemas.microsoft.com/office/drawing/2014/main" id="{D3663EA9-CCD7-5C9F-A4D9-4B749E97830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AB9B"/>
              </a:solidFill>
            </p:spPr>
            <p:txBody>
              <a:bodyPr/>
              <a:lstStyle/>
              <a:p>
                <a:endParaRPr lang="en-GB"/>
              </a:p>
            </p:txBody>
          </p:sp>
          <p:sp>
            <p:nvSpPr>
              <p:cNvPr id="21" name="TextBox 21">
                <a:extLst>
                  <a:ext uri="{FF2B5EF4-FFF2-40B4-BE49-F238E27FC236}">
                    <a16:creationId xmlns:a16="http://schemas.microsoft.com/office/drawing/2014/main" id="{6C2B14F9-9D3C-F22A-A2E7-E581B3CD6753}"/>
                  </a:ext>
                </a:extLst>
              </p:cNvPr>
              <p:cNvSpPr txBox="1"/>
              <p:nvPr/>
            </p:nvSpPr>
            <p:spPr>
              <a:xfrm>
                <a:off x="76200" y="47625"/>
                <a:ext cx="660400" cy="688975"/>
              </a:xfrm>
              <a:prstGeom prst="rect">
                <a:avLst/>
              </a:prstGeom>
            </p:spPr>
            <p:txBody>
              <a:bodyPr lIns="50800" tIns="50800" rIns="50800" bIns="50800" rtlCol="0" anchor="ctr"/>
              <a:lstStyle/>
              <a:p>
                <a:pPr algn="ctr">
                  <a:lnSpc>
                    <a:spcPts val="2852"/>
                  </a:lnSpc>
                </a:pPr>
                <a:endParaRPr/>
              </a:p>
            </p:txBody>
          </p:sp>
        </p:grpSp>
        <p:sp>
          <p:nvSpPr>
            <p:cNvPr id="23" name="TextBox 23">
              <a:extLst>
                <a:ext uri="{FF2B5EF4-FFF2-40B4-BE49-F238E27FC236}">
                  <a16:creationId xmlns:a16="http://schemas.microsoft.com/office/drawing/2014/main" id="{0FF87B73-27AF-7A75-2FB9-1A843E917551}"/>
                </a:ext>
              </a:extLst>
            </p:cNvPr>
            <p:cNvSpPr txBox="1"/>
            <p:nvPr/>
          </p:nvSpPr>
          <p:spPr>
            <a:xfrm>
              <a:off x="1905000" y="7037356"/>
              <a:ext cx="3124200" cy="645048"/>
            </a:xfrm>
            <a:prstGeom prst="rect">
              <a:avLst/>
            </a:prstGeom>
          </p:spPr>
          <p:txBody>
            <a:bodyPr wrap="square" lIns="0" tIns="0" rIns="0" bIns="0" rtlCol="0" anchor="t">
              <a:spAutoFit/>
            </a:bodyPr>
            <a:lstStyle/>
            <a:p>
              <a:pPr>
                <a:lnSpc>
                  <a:spcPts val="2615"/>
                </a:lnSpc>
                <a:spcBef>
                  <a:spcPct val="0"/>
                </a:spcBef>
              </a:pPr>
              <a:r>
                <a:rPr lang="it-IT" altLang="it-IT" sz="2400" b="1" dirty="0">
                  <a:solidFill>
                    <a:srgbClr val="000000"/>
                  </a:solidFill>
                  <a:latin typeface="Lora" pitchFamily="2" charset="77"/>
                </a:rPr>
                <a:t>Barriere logistiche</a:t>
              </a:r>
            </a:p>
            <a:p>
              <a:pPr marL="0" lvl="0" indent="0" algn="l">
                <a:lnSpc>
                  <a:spcPts val="2615"/>
                </a:lnSpc>
                <a:spcBef>
                  <a:spcPct val="0"/>
                </a:spcBef>
              </a:pPr>
              <a:endParaRPr lang="en-US" sz="1868" b="1" dirty="0">
                <a:solidFill>
                  <a:srgbClr val="010101"/>
                </a:solidFill>
                <a:latin typeface="Lora Bold"/>
                <a:ea typeface="Lora Bold"/>
                <a:cs typeface="Lora Bold"/>
                <a:sym typeface="Lora Bold"/>
              </a:endParaRPr>
            </a:p>
          </p:txBody>
        </p:sp>
      </p:grpSp>
      <p:sp>
        <p:nvSpPr>
          <p:cNvPr id="26" name="Freeform 10">
            <a:extLst>
              <a:ext uri="{FF2B5EF4-FFF2-40B4-BE49-F238E27FC236}">
                <a16:creationId xmlns:a16="http://schemas.microsoft.com/office/drawing/2014/main" id="{74BF2EAC-BE8A-9CA9-2F00-0F260DE68F6C}"/>
              </a:ext>
            </a:extLst>
          </p:cNvPr>
          <p:cNvSpPr/>
          <p:nvPr/>
        </p:nvSpPr>
        <p:spPr>
          <a:xfrm rot="-8100000">
            <a:off x="15957765" y="-1513243"/>
            <a:ext cx="3992153" cy="4114800"/>
          </a:xfrm>
          <a:custGeom>
            <a:avLst/>
            <a:gdLst/>
            <a:ahLst/>
            <a:cxnLst/>
            <a:rect l="l" t="t" r="r" b="b"/>
            <a:pathLst>
              <a:path w="3992153" h="4114800">
                <a:moveTo>
                  <a:pt x="0" y="0"/>
                </a:moveTo>
                <a:lnTo>
                  <a:pt x="3992153" y="0"/>
                </a:lnTo>
                <a:lnTo>
                  <a:pt x="3992153" y="4114800"/>
                </a:lnTo>
                <a:lnTo>
                  <a:pt x="0" y="4114800"/>
                </a:lnTo>
                <a:lnTo>
                  <a:pt x="0" y="0"/>
                </a:lnTo>
                <a:close/>
              </a:path>
            </a:pathLst>
          </a:custGeom>
          <a:blipFill>
            <a:blip r:embed="rId3" cstate="print">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Rectangle 2">
            <a:extLst>
              <a:ext uri="{FF2B5EF4-FFF2-40B4-BE49-F238E27FC236}">
                <a16:creationId xmlns:a16="http://schemas.microsoft.com/office/drawing/2014/main" id="{87B79243-8BAF-44E1-95C3-B846D75098E4}"/>
              </a:ext>
            </a:extLst>
          </p:cNvPr>
          <p:cNvSpPr>
            <a:spLocks noChangeArrowheads="1"/>
          </p:cNvSpPr>
          <p:nvPr/>
        </p:nvSpPr>
        <p:spPr bwMode="auto">
          <a:xfrm>
            <a:off x="1850723" y="3863276"/>
            <a:ext cx="489108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it-IT" altLang="it-IT" sz="2400" b="1" i="0" u="none" strike="noStrike" cap="none" normalizeH="0" baseline="0" dirty="0">
                <a:ln>
                  <a:noFill/>
                </a:ln>
                <a:solidFill>
                  <a:srgbClr val="000000"/>
                </a:solidFill>
                <a:effectLst/>
                <a:latin typeface="Lora" pitchFamily="2" charset="77"/>
              </a:rPr>
              <a:t>Barriere legali e </a:t>
            </a:r>
            <a:r>
              <a:rPr lang="it-IT" altLang="it-IT" sz="2400" b="1" dirty="0">
                <a:solidFill>
                  <a:srgbClr val="000000"/>
                </a:solidFill>
                <a:latin typeface="Lora" pitchFamily="2" charset="77"/>
              </a:rPr>
              <a:t>amministrative</a:t>
            </a:r>
            <a:endParaRPr kumimoji="0" lang="it-IT" altLang="it-IT" sz="2400" b="1" i="0" u="none" strike="noStrike" cap="none" normalizeH="0" baseline="0" dirty="0">
              <a:ln>
                <a:noFill/>
              </a:ln>
              <a:solidFill>
                <a:schemeClr val="tx1"/>
              </a:solidFill>
              <a:effectLst/>
              <a:latin typeface="Lora" pitchFamily="2" charset="77"/>
            </a:endParaRPr>
          </a:p>
        </p:txBody>
      </p:sp>
      <p:grpSp>
        <p:nvGrpSpPr>
          <p:cNvPr id="6" name="Group 8">
            <a:extLst>
              <a:ext uri="{FF2B5EF4-FFF2-40B4-BE49-F238E27FC236}">
                <a16:creationId xmlns:a16="http://schemas.microsoft.com/office/drawing/2014/main" id="{3FA6FF48-8540-1127-C1A9-1BC379883791}"/>
              </a:ext>
            </a:extLst>
          </p:cNvPr>
          <p:cNvGrpSpPr/>
          <p:nvPr/>
        </p:nvGrpSpPr>
        <p:grpSpPr>
          <a:xfrm>
            <a:off x="9629964" y="3986046"/>
            <a:ext cx="304087" cy="304087"/>
            <a:chOff x="0" y="0"/>
            <a:chExt cx="812800" cy="812800"/>
          </a:xfrm>
        </p:grpSpPr>
        <p:sp>
          <p:nvSpPr>
            <p:cNvPr id="7" name="Freeform 9">
              <a:extLst>
                <a:ext uri="{FF2B5EF4-FFF2-40B4-BE49-F238E27FC236}">
                  <a16:creationId xmlns:a16="http://schemas.microsoft.com/office/drawing/2014/main" id="{7B81207B-757C-5092-3A04-E8519D04D8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AB9B"/>
            </a:solidFill>
          </p:spPr>
          <p:txBody>
            <a:bodyPr/>
            <a:lstStyle/>
            <a:p>
              <a:endParaRPr lang="en-GB"/>
            </a:p>
          </p:txBody>
        </p:sp>
        <p:sp>
          <p:nvSpPr>
            <p:cNvPr id="24" name="TextBox 10">
              <a:extLst>
                <a:ext uri="{FF2B5EF4-FFF2-40B4-BE49-F238E27FC236}">
                  <a16:creationId xmlns:a16="http://schemas.microsoft.com/office/drawing/2014/main" id="{5E8351C2-09DB-E26E-B7FE-67C244D9C9EE}"/>
                </a:ext>
              </a:extLst>
            </p:cNvPr>
            <p:cNvSpPr txBox="1"/>
            <p:nvPr/>
          </p:nvSpPr>
          <p:spPr>
            <a:xfrm>
              <a:off x="76200" y="47625"/>
              <a:ext cx="660400" cy="688975"/>
            </a:xfrm>
            <a:prstGeom prst="rect">
              <a:avLst/>
            </a:prstGeom>
          </p:spPr>
          <p:txBody>
            <a:bodyPr lIns="50800" tIns="50800" rIns="50800" bIns="50800" rtlCol="0" anchor="ctr"/>
            <a:lstStyle/>
            <a:p>
              <a:pPr algn="ctr">
                <a:lnSpc>
                  <a:spcPts val="2852"/>
                </a:lnSpc>
              </a:pPr>
              <a:endParaRPr/>
            </a:p>
          </p:txBody>
        </p:sp>
      </p:grpSp>
      <p:sp>
        <p:nvSpPr>
          <p:cNvPr id="28" name="Rectangle 2">
            <a:extLst>
              <a:ext uri="{FF2B5EF4-FFF2-40B4-BE49-F238E27FC236}">
                <a16:creationId xmlns:a16="http://schemas.microsoft.com/office/drawing/2014/main" id="{5CAA9D20-2A3B-F82E-65DA-DC1173FF4ACF}"/>
              </a:ext>
            </a:extLst>
          </p:cNvPr>
          <p:cNvSpPr>
            <a:spLocks noChangeArrowheads="1"/>
          </p:cNvSpPr>
          <p:nvPr/>
        </p:nvSpPr>
        <p:spPr bwMode="auto">
          <a:xfrm>
            <a:off x="10004123" y="3859812"/>
            <a:ext cx="32720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it-IT" altLang="it-IT" sz="2400" b="1" i="0" u="none" strike="noStrike" cap="none" normalizeH="0" baseline="0" dirty="0">
                <a:ln>
                  <a:noFill/>
                </a:ln>
                <a:solidFill>
                  <a:srgbClr val="000000"/>
                </a:solidFill>
                <a:effectLst/>
                <a:latin typeface="Lora" pitchFamily="2" charset="77"/>
              </a:rPr>
              <a:t>Barriere economiche</a:t>
            </a:r>
            <a:endParaRPr kumimoji="0" lang="it-IT" altLang="it-IT" sz="2400" b="1" i="0" u="none" strike="noStrike" cap="none" normalizeH="0" baseline="0" dirty="0">
              <a:ln>
                <a:noFill/>
              </a:ln>
              <a:solidFill>
                <a:schemeClr val="tx1"/>
              </a:solidFill>
              <a:effectLst/>
              <a:latin typeface="Lora" pitchFamily="2" charset="77"/>
            </a:endParaRPr>
          </a:p>
        </p:txBody>
      </p:sp>
      <p:sp>
        <p:nvSpPr>
          <p:cNvPr id="31" name="TextBox 12">
            <a:extLst>
              <a:ext uri="{FF2B5EF4-FFF2-40B4-BE49-F238E27FC236}">
                <a16:creationId xmlns:a16="http://schemas.microsoft.com/office/drawing/2014/main" id="{7E20CCBE-D436-6CE1-BA10-958A177D982A}"/>
              </a:ext>
            </a:extLst>
          </p:cNvPr>
          <p:cNvSpPr txBox="1"/>
          <p:nvPr/>
        </p:nvSpPr>
        <p:spPr>
          <a:xfrm>
            <a:off x="1892715" y="7129745"/>
            <a:ext cx="5943600" cy="2011192"/>
          </a:xfrm>
          <a:prstGeom prst="rect">
            <a:avLst/>
          </a:prstGeom>
        </p:spPr>
        <p:txBody>
          <a:bodyPr wrap="square" lIns="0" tIns="0" rIns="0" bIns="0" rtlCol="0" anchor="t">
            <a:spAutoFit/>
          </a:bodyPr>
          <a:lstStyle/>
          <a:p>
            <a:pPr marL="285750" lvl="0" indent="-285750" algn="just">
              <a:lnSpc>
                <a:spcPct val="110000"/>
              </a:lnSpc>
              <a:spcBef>
                <a:spcPct val="0"/>
              </a:spcBef>
              <a:buFont typeface="Arial" panose="020B0604020202020204" pitchFamily="34" charset="0"/>
              <a:buChar char="•"/>
            </a:pPr>
            <a:r>
              <a:rPr lang="it-IT" sz="2000" i="1" u="none" strike="noStrike" noProof="0" dirty="0">
                <a:solidFill>
                  <a:srgbClr val="010101"/>
                </a:solidFill>
                <a:latin typeface="Lora Italics"/>
                <a:ea typeface="Lora Italics"/>
                <a:cs typeface="Lora Italics"/>
                <a:sym typeface="Lora Italics"/>
              </a:rPr>
              <a:t>I mediatori sono figure </a:t>
            </a:r>
            <a:r>
              <a:rPr lang="it-IT" sz="2000" i="1" dirty="0">
                <a:solidFill>
                  <a:srgbClr val="010101"/>
                </a:solidFill>
                <a:latin typeface="Lora Italics"/>
                <a:ea typeface="Lora Italics"/>
                <a:cs typeface="Lora Italics"/>
                <a:sym typeface="Lora Italics"/>
              </a:rPr>
              <a:t>poco presenti</a:t>
            </a:r>
            <a:endParaRPr lang="it-IT" sz="2000" i="1" u="none" strike="noStrike" noProof="0" dirty="0">
              <a:solidFill>
                <a:srgbClr val="010101"/>
              </a:solidFill>
              <a:latin typeface="Lora Italics"/>
              <a:ea typeface="Lora Italics"/>
              <a:cs typeface="Lora Italics"/>
              <a:sym typeface="Lora Italics"/>
            </a:endParaRPr>
          </a:p>
          <a:p>
            <a:pPr marL="285750" lvl="0" indent="-285750" algn="just">
              <a:lnSpc>
                <a:spcPct val="110000"/>
              </a:lnSpc>
              <a:spcBef>
                <a:spcPct val="0"/>
              </a:spcBef>
              <a:buFont typeface="Arial" panose="020B0604020202020204" pitchFamily="34" charset="0"/>
              <a:buChar char="•"/>
            </a:pPr>
            <a:r>
              <a:rPr lang="it-IT" sz="2000" i="1" u="none" strike="noStrike" noProof="0" dirty="0">
                <a:solidFill>
                  <a:srgbClr val="010101"/>
                </a:solidFill>
                <a:latin typeface="Lora Italics"/>
                <a:ea typeface="Lora Italics"/>
                <a:cs typeface="Lora Italics"/>
                <a:sym typeface="Lora Italics"/>
              </a:rPr>
              <a:t>I servizi pubblici non offrono naturalmente mediazione in altre lingue</a:t>
            </a:r>
          </a:p>
          <a:p>
            <a:pPr marL="285750" lvl="0" indent="-285750" algn="just">
              <a:lnSpc>
                <a:spcPct val="110000"/>
              </a:lnSpc>
              <a:spcBef>
                <a:spcPct val="0"/>
              </a:spcBef>
              <a:buFont typeface="Arial" panose="020B0604020202020204" pitchFamily="34" charset="0"/>
              <a:buChar char="•"/>
            </a:pPr>
            <a:r>
              <a:rPr lang="it-IT" sz="2000" i="1" noProof="0" dirty="0">
                <a:solidFill>
                  <a:srgbClr val="010101"/>
                </a:solidFill>
                <a:latin typeface="Lora Italics"/>
                <a:ea typeface="Lora Italics"/>
                <a:cs typeface="Lora Italics"/>
                <a:sym typeface="Lora Italics"/>
              </a:rPr>
              <a:t>Culturalmente, alcuni concetti relativi a screening e profilassi possono non essere familiari</a:t>
            </a:r>
            <a:endParaRPr lang="it-IT" sz="2000" i="1" u="none" strike="noStrike" noProof="0" dirty="0">
              <a:solidFill>
                <a:srgbClr val="010101"/>
              </a:solidFill>
              <a:latin typeface="Lora Italics"/>
              <a:ea typeface="Lora Italics"/>
              <a:cs typeface="Lora Italics"/>
              <a:sym typeface="Lora Italics"/>
            </a:endParaRPr>
          </a:p>
        </p:txBody>
      </p:sp>
      <p:sp>
        <p:nvSpPr>
          <p:cNvPr id="32" name="TextBox 12">
            <a:extLst>
              <a:ext uri="{FF2B5EF4-FFF2-40B4-BE49-F238E27FC236}">
                <a16:creationId xmlns:a16="http://schemas.microsoft.com/office/drawing/2014/main" id="{29217292-ED3E-33E8-503A-2997FEEDBAEE}"/>
              </a:ext>
            </a:extLst>
          </p:cNvPr>
          <p:cNvSpPr txBox="1"/>
          <p:nvPr/>
        </p:nvSpPr>
        <p:spPr>
          <a:xfrm>
            <a:off x="10058400" y="7064060"/>
            <a:ext cx="5943600" cy="1672637"/>
          </a:xfrm>
          <a:prstGeom prst="rect">
            <a:avLst/>
          </a:prstGeom>
        </p:spPr>
        <p:txBody>
          <a:bodyPr wrap="square" lIns="0" tIns="0" rIns="0" bIns="0" rtlCol="0" anchor="t">
            <a:spAutoFit/>
          </a:bodyPr>
          <a:lstStyle/>
          <a:p>
            <a:pPr marL="285750" lvl="0" indent="-285750" algn="just">
              <a:lnSpc>
                <a:spcPct val="110000"/>
              </a:lnSpc>
              <a:spcBef>
                <a:spcPct val="0"/>
              </a:spcBef>
              <a:buFont typeface="Arial" panose="020B0604020202020204" pitchFamily="34" charset="0"/>
              <a:buChar char="•"/>
            </a:pPr>
            <a:r>
              <a:rPr lang="it-IT" sz="2000" i="1" u="none" strike="noStrike" noProof="0" dirty="0">
                <a:solidFill>
                  <a:srgbClr val="010101"/>
                </a:solidFill>
                <a:latin typeface="Lora Italics"/>
                <a:ea typeface="Lora Italics"/>
                <a:cs typeface="Lora Italics"/>
                <a:sym typeface="Lora Italics"/>
              </a:rPr>
              <a:t>I presidi sanitari sono quasi sempre lontani (&gt;15-20 km dagli insediamenti)</a:t>
            </a:r>
          </a:p>
          <a:p>
            <a:pPr marL="285750" lvl="0" indent="-285750" algn="just">
              <a:lnSpc>
                <a:spcPct val="110000"/>
              </a:lnSpc>
              <a:spcBef>
                <a:spcPct val="0"/>
              </a:spcBef>
              <a:buFont typeface="Arial" panose="020B0604020202020204" pitchFamily="34" charset="0"/>
              <a:buChar char="•"/>
            </a:pPr>
            <a:r>
              <a:rPr lang="it-IT" sz="2000" i="1" u="none" strike="noStrike" noProof="0" dirty="0">
                <a:solidFill>
                  <a:srgbClr val="010101"/>
                </a:solidFill>
                <a:latin typeface="Lora Italics"/>
                <a:ea typeface="Lora Italics"/>
                <a:cs typeface="Lora Italics"/>
                <a:sym typeface="Lora Italics"/>
              </a:rPr>
              <a:t>Gli ambulatori mobili possono garantire visite solo settimanali</a:t>
            </a:r>
          </a:p>
          <a:p>
            <a:pPr marL="285750" lvl="0" indent="-285750" algn="just">
              <a:lnSpc>
                <a:spcPct val="110000"/>
              </a:lnSpc>
              <a:spcBef>
                <a:spcPct val="0"/>
              </a:spcBef>
              <a:buFont typeface="Arial" panose="020B0604020202020204" pitchFamily="34" charset="0"/>
              <a:buChar char="•"/>
            </a:pPr>
            <a:r>
              <a:rPr lang="it-IT" sz="2000" i="1" noProof="0" dirty="0">
                <a:solidFill>
                  <a:srgbClr val="010101"/>
                </a:solidFill>
                <a:latin typeface="Lora Italics"/>
                <a:ea typeface="Lora Italics"/>
                <a:cs typeface="Lora Italics"/>
                <a:sym typeface="Lora Italics"/>
              </a:rPr>
              <a:t>Assenza di linee pubbliche</a:t>
            </a:r>
            <a:endParaRPr lang="it-IT" sz="2000" i="1" u="none" strike="noStrike" noProof="0" dirty="0">
              <a:solidFill>
                <a:srgbClr val="010101"/>
              </a:solidFill>
              <a:latin typeface="Lora Italics"/>
              <a:ea typeface="Lora Italics"/>
              <a:cs typeface="Lora Italics"/>
              <a:sym typeface="Lora Italics"/>
            </a:endParaRPr>
          </a:p>
        </p:txBody>
      </p:sp>
      <p:sp>
        <p:nvSpPr>
          <p:cNvPr id="33" name="TextBox 12">
            <a:extLst>
              <a:ext uri="{FF2B5EF4-FFF2-40B4-BE49-F238E27FC236}">
                <a16:creationId xmlns:a16="http://schemas.microsoft.com/office/drawing/2014/main" id="{1A65E1B7-B1F4-3D5C-4AD8-494862057FA8}"/>
              </a:ext>
            </a:extLst>
          </p:cNvPr>
          <p:cNvSpPr txBox="1"/>
          <p:nvPr/>
        </p:nvSpPr>
        <p:spPr>
          <a:xfrm>
            <a:off x="10134599" y="4305300"/>
            <a:ext cx="6302677" cy="1671355"/>
          </a:xfrm>
          <a:prstGeom prst="rect">
            <a:avLst/>
          </a:prstGeom>
        </p:spPr>
        <p:txBody>
          <a:bodyPr wrap="square" lIns="0" tIns="0" rIns="0" bIns="0" rtlCol="0" anchor="t">
            <a:spAutoFit/>
          </a:bodyPr>
          <a:lstStyle/>
          <a:p>
            <a:pPr lvl="0" algn="just">
              <a:lnSpc>
                <a:spcPct val="110000"/>
              </a:lnSpc>
              <a:spcBef>
                <a:spcPct val="0"/>
              </a:spcBef>
            </a:pPr>
            <a:r>
              <a:rPr lang="it-IT" sz="2000" i="1" dirty="0">
                <a:solidFill>
                  <a:srgbClr val="010101"/>
                </a:solidFill>
                <a:latin typeface="Lora Italics"/>
                <a:ea typeface="Lora Italics"/>
                <a:cs typeface="Lora Italics"/>
                <a:sym typeface="Lora Italics"/>
              </a:rPr>
              <a:t>Raggiungere un ambulatorio significa per il migrante:</a:t>
            </a:r>
            <a:endParaRPr lang="it-IT" sz="2000" i="1" u="none" strike="noStrike" noProof="0" dirty="0">
              <a:solidFill>
                <a:srgbClr val="010101"/>
              </a:solidFill>
              <a:latin typeface="Lora Italics"/>
              <a:ea typeface="Lora Italics"/>
              <a:cs typeface="Lora Italics"/>
              <a:sym typeface="Lora Italics"/>
            </a:endParaRPr>
          </a:p>
          <a:p>
            <a:pPr marL="285750" lvl="0" indent="-285750" algn="just">
              <a:lnSpc>
                <a:spcPct val="110000"/>
              </a:lnSpc>
              <a:spcBef>
                <a:spcPct val="0"/>
              </a:spcBef>
              <a:buFont typeface="Arial" panose="020B0604020202020204" pitchFamily="34" charset="0"/>
              <a:buChar char="•"/>
            </a:pPr>
            <a:r>
              <a:rPr lang="it-IT" sz="2000" i="1" u="none" strike="noStrike" noProof="0" dirty="0">
                <a:solidFill>
                  <a:srgbClr val="010101"/>
                </a:solidFill>
                <a:latin typeface="Lora Italics"/>
                <a:ea typeface="Lora Italics"/>
                <a:cs typeface="Lora Italics"/>
                <a:sym typeface="Lora Italics"/>
              </a:rPr>
              <a:t>Perdere la giornata lavorativa</a:t>
            </a:r>
          </a:p>
          <a:p>
            <a:pPr marL="285750" lvl="0" indent="-285750" algn="just">
              <a:lnSpc>
                <a:spcPct val="110000"/>
              </a:lnSpc>
              <a:spcBef>
                <a:spcPct val="0"/>
              </a:spcBef>
              <a:buFont typeface="Arial" panose="020B0604020202020204" pitchFamily="34" charset="0"/>
              <a:buChar char="•"/>
            </a:pPr>
            <a:r>
              <a:rPr lang="it-IT" sz="2000" i="1" noProof="0" dirty="0">
                <a:solidFill>
                  <a:srgbClr val="010101"/>
                </a:solidFill>
                <a:latin typeface="Lora Italics"/>
                <a:ea typeface="Lora Italics"/>
                <a:cs typeface="Lora Italics"/>
                <a:sym typeface="Lora Italics"/>
              </a:rPr>
              <a:t>Al meglio, dover coprire costi di ticket e spese extra SSN</a:t>
            </a:r>
          </a:p>
          <a:p>
            <a:pPr marL="285750" lvl="0" indent="-285750" algn="just">
              <a:lnSpc>
                <a:spcPct val="110000"/>
              </a:lnSpc>
              <a:spcBef>
                <a:spcPct val="0"/>
              </a:spcBef>
              <a:buFont typeface="Arial" panose="020B0604020202020204" pitchFamily="34" charset="0"/>
              <a:buChar char="•"/>
            </a:pPr>
            <a:r>
              <a:rPr lang="it-IT" sz="2000" i="1" u="none" strike="noStrike" dirty="0">
                <a:solidFill>
                  <a:srgbClr val="010101"/>
                </a:solidFill>
                <a:latin typeface="Lora Italics"/>
                <a:ea typeface="Lora Italics"/>
                <a:cs typeface="Lora Italics"/>
                <a:sym typeface="Lora Italics"/>
              </a:rPr>
              <a:t>Impossibi</a:t>
            </a:r>
            <a:r>
              <a:rPr lang="it-IT" sz="2000" i="1" dirty="0">
                <a:solidFill>
                  <a:srgbClr val="010101"/>
                </a:solidFill>
                <a:latin typeface="Lora Italics"/>
                <a:ea typeface="Lora Italics"/>
                <a:cs typeface="Lora Italics"/>
                <a:sym typeface="Lora Italics"/>
              </a:rPr>
              <a:t>lità a pagare esami a carico diretto</a:t>
            </a:r>
            <a:endParaRPr lang="it-IT" sz="2000" i="1" u="none" strike="noStrike" noProof="0" dirty="0">
              <a:solidFill>
                <a:srgbClr val="010101"/>
              </a:solidFill>
              <a:latin typeface="Lora Italics"/>
              <a:ea typeface="Lora Italics"/>
              <a:cs typeface="Lora Italics"/>
              <a:sym typeface="Lora Italics"/>
            </a:endParaRPr>
          </a:p>
        </p:txBody>
      </p:sp>
      <p:pic>
        <p:nvPicPr>
          <p:cNvPr id="12293" name="Picture 5" descr="9+ Thousand Interchangeability Icon Royalty-Free Images, Stock Photos &amp;  Pictures | Shutterstock">
            <a:extLst>
              <a:ext uri="{FF2B5EF4-FFF2-40B4-BE49-F238E27FC236}">
                <a16:creationId xmlns:a16="http://schemas.microsoft.com/office/drawing/2014/main" id="{F04F27E0-84DB-86CE-05EB-59720049CF7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231" t="26883" r="26936" b="32857"/>
          <a:stretch>
            <a:fillRect/>
          </a:stretch>
        </p:blipFill>
        <p:spPr bwMode="auto">
          <a:xfrm rot="3491573">
            <a:off x="8267928" y="5259982"/>
            <a:ext cx="1447343" cy="143162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Tutti i corsi | Elearning UniBA">
            <a:extLst>
              <a:ext uri="{FF2B5EF4-FFF2-40B4-BE49-F238E27FC236}">
                <a16:creationId xmlns:a16="http://schemas.microsoft.com/office/drawing/2014/main" id="{41B03949-04AC-4F71-A3A9-5E09846B36B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640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526061" y="484611"/>
            <a:ext cx="10647825" cy="9317778"/>
            <a:chOff x="0" y="0"/>
            <a:chExt cx="2804366" cy="2454065"/>
          </a:xfrm>
        </p:grpSpPr>
        <p:sp>
          <p:nvSpPr>
            <p:cNvPr id="4" name="Freeform 4"/>
            <p:cNvSpPr/>
            <p:nvPr/>
          </p:nvSpPr>
          <p:spPr>
            <a:xfrm>
              <a:off x="0" y="0"/>
              <a:ext cx="2804366" cy="2454065"/>
            </a:xfrm>
            <a:custGeom>
              <a:avLst/>
              <a:gdLst/>
              <a:ahLst/>
              <a:cxnLst/>
              <a:rect l="l" t="t" r="r" b="b"/>
              <a:pathLst>
                <a:path w="2804366" h="2454065">
                  <a:moveTo>
                    <a:pt x="0" y="0"/>
                  </a:moveTo>
                  <a:lnTo>
                    <a:pt x="2804366" y="0"/>
                  </a:lnTo>
                  <a:lnTo>
                    <a:pt x="2804366" y="2454065"/>
                  </a:lnTo>
                  <a:lnTo>
                    <a:pt x="0" y="2454065"/>
                  </a:lnTo>
                  <a:close/>
                </a:path>
              </a:pathLst>
            </a:custGeom>
            <a:solidFill>
              <a:srgbClr val="000000">
                <a:alpha val="0"/>
              </a:srgbClr>
            </a:solidFill>
            <a:ln w="19050" cap="sq">
              <a:solidFill>
                <a:srgbClr val="000000"/>
              </a:solidFill>
              <a:prstDash val="solid"/>
              <a:miter/>
            </a:ln>
          </p:spPr>
          <p:txBody>
            <a:bodyPr/>
            <a:lstStyle/>
            <a:p>
              <a:endParaRPr lang="en-GB"/>
            </a:p>
          </p:txBody>
        </p:sp>
        <p:sp>
          <p:nvSpPr>
            <p:cNvPr id="5" name="TextBox 5"/>
            <p:cNvSpPr txBox="1"/>
            <p:nvPr/>
          </p:nvSpPr>
          <p:spPr>
            <a:xfrm>
              <a:off x="0" y="-66675"/>
              <a:ext cx="2804366" cy="2520740"/>
            </a:xfrm>
            <a:prstGeom prst="rect">
              <a:avLst/>
            </a:prstGeom>
          </p:spPr>
          <p:txBody>
            <a:bodyPr lIns="50800" tIns="50800" rIns="50800" bIns="50800" rtlCol="0" anchor="ctr"/>
            <a:lstStyle/>
            <a:p>
              <a:pPr algn="ctr">
                <a:lnSpc>
                  <a:spcPts val="3149"/>
                </a:lnSpc>
              </a:pPr>
              <a:endParaRPr/>
            </a:p>
          </p:txBody>
        </p:sp>
      </p:grpSp>
      <p:sp>
        <p:nvSpPr>
          <p:cNvPr id="8" name="TextBox 8"/>
          <p:cNvSpPr txBox="1"/>
          <p:nvPr/>
        </p:nvSpPr>
        <p:spPr>
          <a:xfrm>
            <a:off x="956636" y="3691218"/>
            <a:ext cx="2786980" cy="1354025"/>
          </a:xfrm>
          <a:prstGeom prst="rect">
            <a:avLst/>
          </a:prstGeom>
        </p:spPr>
        <p:txBody>
          <a:bodyPr lIns="0" tIns="0" rIns="0" bIns="0" rtlCol="0" anchor="t">
            <a:spAutoFit/>
          </a:bodyPr>
          <a:lstStyle/>
          <a:p>
            <a:pPr marL="0" lvl="0" indent="0" algn="ctr">
              <a:lnSpc>
                <a:spcPts val="3588"/>
              </a:lnSpc>
              <a:spcBef>
                <a:spcPct val="0"/>
              </a:spcBef>
            </a:pPr>
            <a:r>
              <a:rPr lang="en-US" sz="2563" b="1" u="none" strike="noStrike" dirty="0">
                <a:solidFill>
                  <a:srgbClr val="010101"/>
                </a:solidFill>
                <a:latin typeface="Lora"/>
                <a:ea typeface="Lora"/>
                <a:cs typeface="Lora"/>
                <a:sym typeface="Lora"/>
              </a:rPr>
              <a:t>Testing</a:t>
            </a:r>
          </a:p>
          <a:p>
            <a:pPr algn="ctr">
              <a:lnSpc>
                <a:spcPts val="3588"/>
              </a:lnSpc>
              <a:spcBef>
                <a:spcPct val="0"/>
              </a:spcBef>
            </a:pPr>
            <a:r>
              <a:rPr lang="it-IT" dirty="0">
                <a:solidFill>
                  <a:srgbClr val="000000"/>
                </a:solidFill>
                <a:latin typeface="Lora" pitchFamily="2" charset="77"/>
              </a:rPr>
              <a:t>Accesso ai test diagnostici e di screening</a:t>
            </a:r>
            <a:endParaRPr lang="en-US" sz="2563" b="1" u="none" strike="noStrike" dirty="0">
              <a:solidFill>
                <a:srgbClr val="010101"/>
              </a:solidFill>
              <a:latin typeface="Lora" pitchFamily="2" charset="77"/>
              <a:ea typeface="Lora"/>
              <a:cs typeface="Lora"/>
              <a:sym typeface="Lora"/>
            </a:endParaRPr>
          </a:p>
        </p:txBody>
      </p:sp>
      <p:sp>
        <p:nvSpPr>
          <p:cNvPr id="9" name="TextBox 9"/>
          <p:cNvSpPr txBox="1"/>
          <p:nvPr/>
        </p:nvSpPr>
        <p:spPr>
          <a:xfrm>
            <a:off x="4267200" y="3701823"/>
            <a:ext cx="2786980" cy="2252220"/>
          </a:xfrm>
          <a:prstGeom prst="rect">
            <a:avLst/>
          </a:prstGeom>
        </p:spPr>
        <p:txBody>
          <a:bodyPr lIns="0" tIns="0" rIns="0" bIns="0" rtlCol="0" anchor="t">
            <a:spAutoFit/>
          </a:bodyPr>
          <a:lstStyle/>
          <a:p>
            <a:pPr marL="0" lvl="0" indent="0" algn="ctr">
              <a:lnSpc>
                <a:spcPts val="3588"/>
              </a:lnSpc>
              <a:spcBef>
                <a:spcPct val="0"/>
              </a:spcBef>
            </a:pPr>
            <a:r>
              <a:rPr lang="en-US" sz="2563" b="1" u="none" strike="noStrike" dirty="0">
                <a:solidFill>
                  <a:srgbClr val="010101"/>
                </a:solidFill>
                <a:latin typeface="Lora"/>
                <a:ea typeface="Lora"/>
                <a:cs typeface="Lora"/>
                <a:sym typeface="Lora"/>
              </a:rPr>
              <a:t>Linkage to Care</a:t>
            </a:r>
          </a:p>
          <a:p>
            <a:pPr lvl="0" algn="ctr">
              <a:lnSpc>
                <a:spcPts val="3588"/>
              </a:lnSpc>
              <a:spcBef>
                <a:spcPct val="0"/>
              </a:spcBef>
            </a:pPr>
            <a:r>
              <a:rPr lang="it-IT" dirty="0">
                <a:solidFill>
                  <a:srgbClr val="000000"/>
                </a:solidFill>
                <a:latin typeface="Lora" pitchFamily="2" charset="77"/>
              </a:rPr>
              <a:t>Transizione dalla diagnosi alla presa in carico da parte del sistema sanitario</a:t>
            </a:r>
            <a:endParaRPr lang="en-US" dirty="0">
              <a:solidFill>
                <a:srgbClr val="000000"/>
              </a:solidFill>
              <a:latin typeface="Lora" pitchFamily="2" charset="77"/>
              <a:sym typeface="Lora"/>
            </a:endParaRPr>
          </a:p>
        </p:txBody>
      </p:sp>
      <p:sp>
        <p:nvSpPr>
          <p:cNvPr id="10" name="TextBox 10"/>
          <p:cNvSpPr txBox="1"/>
          <p:nvPr/>
        </p:nvSpPr>
        <p:spPr>
          <a:xfrm>
            <a:off x="2181402" y="1062223"/>
            <a:ext cx="6962598" cy="2205732"/>
          </a:xfrm>
          <a:prstGeom prst="rect">
            <a:avLst/>
          </a:prstGeom>
        </p:spPr>
        <p:txBody>
          <a:bodyPr lIns="0" tIns="0" rIns="0" bIns="0" rtlCol="0" anchor="t">
            <a:spAutoFit/>
          </a:bodyPr>
          <a:lstStyle/>
          <a:p>
            <a:pPr marL="0" lvl="0" indent="0" algn="ctr">
              <a:lnSpc>
                <a:spcPts val="8632"/>
              </a:lnSpc>
              <a:spcBef>
                <a:spcPct val="0"/>
              </a:spcBef>
            </a:pPr>
            <a:r>
              <a:rPr lang="it-IT" sz="7200" dirty="0">
                <a:solidFill>
                  <a:srgbClr val="000000"/>
                </a:solidFill>
                <a:latin typeface="Segoe UI Variable Display Semib" pitchFamily="2" charset="0"/>
                <a:ea typeface="TAN Pearl"/>
                <a:cs typeface="TAN Pearl"/>
                <a:sym typeface="TAN Pearl"/>
              </a:rPr>
              <a:t>Effetti su tre livelli</a:t>
            </a:r>
          </a:p>
        </p:txBody>
      </p:sp>
      <p:sp>
        <p:nvSpPr>
          <p:cNvPr id="12" name="TextBox 12"/>
          <p:cNvSpPr txBox="1"/>
          <p:nvPr/>
        </p:nvSpPr>
        <p:spPr>
          <a:xfrm>
            <a:off x="7578055" y="3701823"/>
            <a:ext cx="2786980" cy="2252220"/>
          </a:xfrm>
          <a:prstGeom prst="rect">
            <a:avLst/>
          </a:prstGeom>
        </p:spPr>
        <p:txBody>
          <a:bodyPr lIns="0" tIns="0" rIns="0" bIns="0" rtlCol="0" anchor="t">
            <a:spAutoFit/>
          </a:bodyPr>
          <a:lstStyle/>
          <a:p>
            <a:pPr marL="0" lvl="0" indent="0" algn="ctr">
              <a:lnSpc>
                <a:spcPts val="3588"/>
              </a:lnSpc>
              <a:spcBef>
                <a:spcPct val="0"/>
              </a:spcBef>
            </a:pPr>
            <a:r>
              <a:rPr lang="it-IT" sz="2563" b="1" u="none" strike="noStrike" noProof="0">
                <a:solidFill>
                  <a:srgbClr val="010101"/>
                </a:solidFill>
                <a:latin typeface="Lora"/>
                <a:ea typeface="Lora"/>
                <a:cs typeface="Lora"/>
                <a:sym typeface="Lora"/>
              </a:rPr>
              <a:t>Retention</a:t>
            </a:r>
            <a:r>
              <a:rPr lang="it-IT" sz="2563" b="1" u="none" strike="noStrike" noProof="0" dirty="0">
                <a:solidFill>
                  <a:srgbClr val="010101"/>
                </a:solidFill>
                <a:latin typeface="Lora"/>
                <a:ea typeface="Lora"/>
                <a:cs typeface="Lora"/>
                <a:sym typeface="Lora"/>
              </a:rPr>
              <a:t> in </a:t>
            </a:r>
            <a:r>
              <a:rPr lang="it-IT" sz="2563" b="1" noProof="0" dirty="0">
                <a:solidFill>
                  <a:srgbClr val="010101"/>
                </a:solidFill>
                <a:latin typeface="Lora"/>
                <a:ea typeface="Lora"/>
                <a:cs typeface="Lora"/>
                <a:sym typeface="Lora"/>
              </a:rPr>
              <a:t>C</a:t>
            </a:r>
            <a:r>
              <a:rPr lang="it-IT" sz="2563" b="1" u="none" strike="noStrike" noProof="0" dirty="0">
                <a:solidFill>
                  <a:srgbClr val="010101"/>
                </a:solidFill>
                <a:latin typeface="Lora"/>
                <a:ea typeface="Lora"/>
                <a:cs typeface="Lora"/>
                <a:sym typeface="Lora"/>
              </a:rPr>
              <a:t>are</a:t>
            </a:r>
          </a:p>
          <a:p>
            <a:pPr marL="0" lvl="0" indent="0" algn="ctr">
              <a:lnSpc>
                <a:spcPts val="3588"/>
              </a:lnSpc>
              <a:spcBef>
                <a:spcPct val="0"/>
              </a:spcBef>
            </a:pPr>
            <a:r>
              <a:rPr lang="it-IT" noProof="0" dirty="0">
                <a:solidFill>
                  <a:srgbClr val="000000"/>
                </a:solidFill>
                <a:latin typeface="Lora" pitchFamily="2" charset="77"/>
                <a:sym typeface="Lora"/>
              </a:rPr>
              <a:t>Continuità dell’assistenza e l’aderenza a lungo termine ai percorsi terapeutici</a:t>
            </a:r>
          </a:p>
        </p:txBody>
      </p:sp>
      <p:sp>
        <p:nvSpPr>
          <p:cNvPr id="18" name="CasellaDiTesto 17">
            <a:extLst>
              <a:ext uri="{FF2B5EF4-FFF2-40B4-BE49-F238E27FC236}">
                <a16:creationId xmlns:a16="http://schemas.microsoft.com/office/drawing/2014/main" id="{F5EECCCE-996B-3FA9-C9AE-0381AF397368}"/>
              </a:ext>
            </a:extLst>
          </p:cNvPr>
          <p:cNvSpPr txBox="1"/>
          <p:nvPr/>
        </p:nvSpPr>
        <p:spPr>
          <a:xfrm>
            <a:off x="1088690" y="7283526"/>
            <a:ext cx="9144000" cy="1140890"/>
          </a:xfrm>
          <a:prstGeom prst="rect">
            <a:avLst/>
          </a:prstGeom>
          <a:noFill/>
        </p:spPr>
        <p:txBody>
          <a:bodyPr wrap="square">
            <a:spAutoFit/>
          </a:bodyPr>
          <a:lstStyle/>
          <a:p>
            <a:pPr algn="ctr">
              <a:lnSpc>
                <a:spcPct val="150000"/>
              </a:lnSpc>
              <a:buNone/>
            </a:pPr>
            <a:r>
              <a:rPr lang="it-IT" sz="2400" b="1" i="0" u="none" strike="noStrike" dirty="0">
                <a:solidFill>
                  <a:srgbClr val="000000"/>
                </a:solidFill>
                <a:effectLst/>
                <a:latin typeface="Lora" pitchFamily="2" charset="77"/>
              </a:rPr>
              <a:t>Effetto cumulativo</a:t>
            </a:r>
          </a:p>
          <a:p>
            <a:pPr algn="ctr">
              <a:lnSpc>
                <a:spcPct val="150000"/>
              </a:lnSpc>
              <a:buNone/>
            </a:pPr>
            <a:r>
              <a:rPr lang="it-IT" sz="2400" b="0" i="0" u="none" strike="noStrike" dirty="0">
                <a:solidFill>
                  <a:srgbClr val="000000"/>
                </a:solidFill>
                <a:effectLst/>
                <a:latin typeface="Lora" pitchFamily="2" charset="77"/>
              </a:rPr>
              <a:t>Ogni barriera iniziale amplifica quelle successive</a:t>
            </a:r>
          </a:p>
        </p:txBody>
      </p:sp>
      <p:pic>
        <p:nvPicPr>
          <p:cNvPr id="23557" name="Picture 5" descr="Continuum health care Royalty Free Vector Image">
            <a:extLst>
              <a:ext uri="{FF2B5EF4-FFF2-40B4-BE49-F238E27FC236}">
                <a16:creationId xmlns:a16="http://schemas.microsoft.com/office/drawing/2014/main" id="{83C9E5E4-D4CB-E12C-D9D3-343651FF8A2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01" t="8800" r="19399" b="20000"/>
          <a:stretch>
            <a:fillRect/>
          </a:stretch>
        </p:blipFill>
        <p:spPr bwMode="auto">
          <a:xfrm>
            <a:off x="11181225" y="1714500"/>
            <a:ext cx="7085935" cy="669259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Tutti i corsi | Elearning UniBA">
            <a:extLst>
              <a:ext uri="{FF2B5EF4-FFF2-40B4-BE49-F238E27FC236}">
                <a16:creationId xmlns:a16="http://schemas.microsoft.com/office/drawing/2014/main" id="{5FE01A74-9A3C-2911-698F-52E7D35912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4A196317-73F7-DDC0-4A9C-ABAAC0BF9558}"/>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F1E154EE-C617-12D1-9AA6-89D587E39B54}"/>
              </a:ext>
            </a:extLst>
          </p:cNvPr>
          <p:cNvGrpSpPr/>
          <p:nvPr/>
        </p:nvGrpSpPr>
        <p:grpSpPr>
          <a:xfrm>
            <a:off x="526061" y="484611"/>
            <a:ext cx="10647825" cy="9317778"/>
            <a:chOff x="0" y="0"/>
            <a:chExt cx="2804366" cy="2454065"/>
          </a:xfrm>
        </p:grpSpPr>
        <p:sp>
          <p:nvSpPr>
            <p:cNvPr id="4" name="Freeform 4">
              <a:extLst>
                <a:ext uri="{FF2B5EF4-FFF2-40B4-BE49-F238E27FC236}">
                  <a16:creationId xmlns:a16="http://schemas.microsoft.com/office/drawing/2014/main" id="{B1CE4C85-902C-F362-CDB3-6F83B1005CAC}"/>
                </a:ext>
              </a:extLst>
            </p:cNvPr>
            <p:cNvSpPr/>
            <p:nvPr/>
          </p:nvSpPr>
          <p:spPr>
            <a:xfrm>
              <a:off x="0" y="0"/>
              <a:ext cx="2804366" cy="2454065"/>
            </a:xfrm>
            <a:custGeom>
              <a:avLst/>
              <a:gdLst/>
              <a:ahLst/>
              <a:cxnLst/>
              <a:rect l="l" t="t" r="r" b="b"/>
              <a:pathLst>
                <a:path w="2804366" h="2454065">
                  <a:moveTo>
                    <a:pt x="0" y="0"/>
                  </a:moveTo>
                  <a:lnTo>
                    <a:pt x="2804366" y="0"/>
                  </a:lnTo>
                  <a:lnTo>
                    <a:pt x="2804366" y="2454065"/>
                  </a:lnTo>
                  <a:lnTo>
                    <a:pt x="0" y="2454065"/>
                  </a:lnTo>
                  <a:close/>
                </a:path>
              </a:pathLst>
            </a:custGeom>
            <a:solidFill>
              <a:srgbClr val="000000">
                <a:alpha val="0"/>
              </a:srgbClr>
            </a:solidFill>
            <a:ln w="19050" cap="sq">
              <a:solidFill>
                <a:srgbClr val="000000"/>
              </a:solidFill>
              <a:prstDash val="solid"/>
              <a:miter/>
            </a:ln>
          </p:spPr>
          <p:txBody>
            <a:bodyPr/>
            <a:lstStyle/>
            <a:p>
              <a:endParaRPr lang="en-GB"/>
            </a:p>
          </p:txBody>
        </p:sp>
        <p:sp>
          <p:nvSpPr>
            <p:cNvPr id="5" name="TextBox 5">
              <a:extLst>
                <a:ext uri="{FF2B5EF4-FFF2-40B4-BE49-F238E27FC236}">
                  <a16:creationId xmlns:a16="http://schemas.microsoft.com/office/drawing/2014/main" id="{93FD9984-F3DB-6222-8B0D-D077D4E85F06}"/>
                </a:ext>
              </a:extLst>
            </p:cNvPr>
            <p:cNvSpPr txBox="1"/>
            <p:nvPr/>
          </p:nvSpPr>
          <p:spPr>
            <a:xfrm>
              <a:off x="0" y="-66675"/>
              <a:ext cx="2804366" cy="2520740"/>
            </a:xfrm>
            <a:prstGeom prst="rect">
              <a:avLst/>
            </a:prstGeom>
          </p:spPr>
          <p:txBody>
            <a:bodyPr lIns="50800" tIns="50800" rIns="50800" bIns="50800" rtlCol="0" anchor="ctr"/>
            <a:lstStyle/>
            <a:p>
              <a:pPr algn="ctr">
                <a:lnSpc>
                  <a:spcPts val="3149"/>
                </a:lnSpc>
              </a:pPr>
              <a:endParaRPr/>
            </a:p>
          </p:txBody>
        </p:sp>
      </p:grpSp>
      <p:sp>
        <p:nvSpPr>
          <p:cNvPr id="8" name="TextBox 8">
            <a:extLst>
              <a:ext uri="{FF2B5EF4-FFF2-40B4-BE49-F238E27FC236}">
                <a16:creationId xmlns:a16="http://schemas.microsoft.com/office/drawing/2014/main" id="{65CE8924-8D49-21C5-219E-39FA5DA1B9F4}"/>
              </a:ext>
            </a:extLst>
          </p:cNvPr>
          <p:cNvSpPr txBox="1"/>
          <p:nvPr/>
        </p:nvSpPr>
        <p:spPr>
          <a:xfrm>
            <a:off x="956636" y="3691218"/>
            <a:ext cx="2786980" cy="1354025"/>
          </a:xfrm>
          <a:prstGeom prst="rect">
            <a:avLst/>
          </a:prstGeom>
        </p:spPr>
        <p:txBody>
          <a:bodyPr lIns="0" tIns="0" rIns="0" bIns="0" rtlCol="0" anchor="t">
            <a:spAutoFit/>
          </a:bodyPr>
          <a:lstStyle/>
          <a:p>
            <a:pPr marL="0" lvl="0" indent="0" algn="ctr">
              <a:lnSpc>
                <a:spcPts val="3588"/>
              </a:lnSpc>
              <a:spcBef>
                <a:spcPct val="0"/>
              </a:spcBef>
            </a:pPr>
            <a:r>
              <a:rPr lang="en-US" sz="2563" b="1" u="none" strike="noStrike" dirty="0">
                <a:solidFill>
                  <a:srgbClr val="010101"/>
                </a:solidFill>
                <a:latin typeface="Lora"/>
                <a:ea typeface="Lora"/>
                <a:cs typeface="Lora"/>
                <a:sym typeface="Lora"/>
              </a:rPr>
              <a:t>Testing</a:t>
            </a:r>
          </a:p>
          <a:p>
            <a:pPr algn="ctr">
              <a:lnSpc>
                <a:spcPts val="3588"/>
              </a:lnSpc>
              <a:spcBef>
                <a:spcPct val="0"/>
              </a:spcBef>
            </a:pPr>
            <a:r>
              <a:rPr lang="it-IT" dirty="0">
                <a:solidFill>
                  <a:srgbClr val="000000"/>
                </a:solidFill>
                <a:latin typeface="Lora" pitchFamily="2" charset="77"/>
              </a:rPr>
              <a:t>Accesso ai test diagnostici e di screening</a:t>
            </a:r>
            <a:endParaRPr lang="en-US" sz="2563" b="1" u="none" strike="noStrike" dirty="0">
              <a:solidFill>
                <a:srgbClr val="010101"/>
              </a:solidFill>
              <a:latin typeface="Lora" pitchFamily="2" charset="77"/>
              <a:ea typeface="Lora"/>
              <a:cs typeface="Lora"/>
              <a:sym typeface="Lora"/>
            </a:endParaRPr>
          </a:p>
        </p:txBody>
      </p:sp>
      <p:sp>
        <p:nvSpPr>
          <p:cNvPr id="9" name="TextBox 9">
            <a:extLst>
              <a:ext uri="{FF2B5EF4-FFF2-40B4-BE49-F238E27FC236}">
                <a16:creationId xmlns:a16="http://schemas.microsoft.com/office/drawing/2014/main" id="{FCFE401A-BC27-EACF-9CBE-73E79809A2E6}"/>
              </a:ext>
            </a:extLst>
          </p:cNvPr>
          <p:cNvSpPr txBox="1"/>
          <p:nvPr/>
        </p:nvSpPr>
        <p:spPr>
          <a:xfrm>
            <a:off x="4267200" y="3701823"/>
            <a:ext cx="2786980" cy="2252220"/>
          </a:xfrm>
          <a:prstGeom prst="rect">
            <a:avLst/>
          </a:prstGeom>
        </p:spPr>
        <p:txBody>
          <a:bodyPr lIns="0" tIns="0" rIns="0" bIns="0" rtlCol="0" anchor="t">
            <a:spAutoFit/>
          </a:bodyPr>
          <a:lstStyle/>
          <a:p>
            <a:pPr marL="0" lvl="0" indent="0" algn="ctr">
              <a:lnSpc>
                <a:spcPts val="3588"/>
              </a:lnSpc>
              <a:spcBef>
                <a:spcPct val="0"/>
              </a:spcBef>
            </a:pPr>
            <a:r>
              <a:rPr lang="en-US" sz="2563" b="1" u="none" strike="noStrike" dirty="0">
                <a:solidFill>
                  <a:srgbClr val="010101"/>
                </a:solidFill>
                <a:latin typeface="Lora"/>
                <a:ea typeface="Lora"/>
                <a:cs typeface="Lora"/>
                <a:sym typeface="Lora"/>
              </a:rPr>
              <a:t>Linkage to Care</a:t>
            </a:r>
          </a:p>
          <a:p>
            <a:pPr lvl="0" algn="ctr">
              <a:lnSpc>
                <a:spcPts val="3588"/>
              </a:lnSpc>
              <a:spcBef>
                <a:spcPct val="0"/>
              </a:spcBef>
            </a:pPr>
            <a:r>
              <a:rPr lang="it-IT" dirty="0">
                <a:solidFill>
                  <a:srgbClr val="000000"/>
                </a:solidFill>
                <a:latin typeface="Lora" pitchFamily="2" charset="77"/>
              </a:rPr>
              <a:t>Transizione dalla diagnosi alla presa in carico da parte del sistema sanitario</a:t>
            </a:r>
            <a:endParaRPr lang="en-US" dirty="0">
              <a:solidFill>
                <a:srgbClr val="000000"/>
              </a:solidFill>
              <a:latin typeface="Lora" pitchFamily="2" charset="77"/>
              <a:sym typeface="Lora"/>
            </a:endParaRPr>
          </a:p>
        </p:txBody>
      </p:sp>
      <p:sp>
        <p:nvSpPr>
          <p:cNvPr id="10" name="TextBox 10">
            <a:extLst>
              <a:ext uri="{FF2B5EF4-FFF2-40B4-BE49-F238E27FC236}">
                <a16:creationId xmlns:a16="http://schemas.microsoft.com/office/drawing/2014/main" id="{9B8B3FA9-02B5-B66A-560D-6813C0ED8C89}"/>
              </a:ext>
            </a:extLst>
          </p:cNvPr>
          <p:cNvSpPr txBox="1"/>
          <p:nvPr/>
        </p:nvSpPr>
        <p:spPr>
          <a:xfrm>
            <a:off x="2181402" y="800100"/>
            <a:ext cx="6962598" cy="2634376"/>
          </a:xfrm>
          <a:prstGeom prst="rect">
            <a:avLst/>
          </a:prstGeom>
        </p:spPr>
        <p:txBody>
          <a:bodyPr lIns="0" tIns="0" rIns="0" bIns="0" rtlCol="0" anchor="t">
            <a:spAutoFit/>
          </a:bodyPr>
          <a:lstStyle/>
          <a:p>
            <a:pPr lvl="0" indent="0" algn="ctr">
              <a:lnSpc>
                <a:spcPts val="10590"/>
              </a:lnSpc>
              <a:spcBef>
                <a:spcPct val="0"/>
              </a:spcBef>
            </a:pPr>
            <a:r>
              <a:rPr lang="it-IT" sz="7200" dirty="0">
                <a:solidFill>
                  <a:srgbClr val="000000"/>
                </a:solidFill>
                <a:latin typeface="Segoe UI Variable Display Semib" pitchFamily="2" charset="0"/>
                <a:ea typeface="TAN Pearl"/>
                <a:cs typeface="TAN Pearl"/>
                <a:sym typeface="TAN Pearl"/>
              </a:rPr>
              <a:t>Effetti su tre livelli</a:t>
            </a:r>
          </a:p>
        </p:txBody>
      </p:sp>
      <p:sp>
        <p:nvSpPr>
          <p:cNvPr id="12" name="TextBox 12">
            <a:extLst>
              <a:ext uri="{FF2B5EF4-FFF2-40B4-BE49-F238E27FC236}">
                <a16:creationId xmlns:a16="http://schemas.microsoft.com/office/drawing/2014/main" id="{9A7FF107-134E-73E6-0452-7751834C9605}"/>
              </a:ext>
            </a:extLst>
          </p:cNvPr>
          <p:cNvSpPr txBox="1"/>
          <p:nvPr/>
        </p:nvSpPr>
        <p:spPr>
          <a:xfrm>
            <a:off x="7578055" y="3701823"/>
            <a:ext cx="2786980" cy="2252220"/>
          </a:xfrm>
          <a:prstGeom prst="rect">
            <a:avLst/>
          </a:prstGeom>
        </p:spPr>
        <p:txBody>
          <a:bodyPr lIns="0" tIns="0" rIns="0" bIns="0" rtlCol="0" anchor="t">
            <a:spAutoFit/>
          </a:bodyPr>
          <a:lstStyle/>
          <a:p>
            <a:pPr marL="0" lvl="0" indent="0" algn="ctr">
              <a:lnSpc>
                <a:spcPts val="3588"/>
              </a:lnSpc>
              <a:spcBef>
                <a:spcPct val="0"/>
              </a:spcBef>
            </a:pPr>
            <a:r>
              <a:rPr lang="it-IT" sz="2563" b="1" u="none" strike="noStrike" noProof="0">
                <a:solidFill>
                  <a:srgbClr val="010101"/>
                </a:solidFill>
                <a:latin typeface="Lora"/>
                <a:ea typeface="Lora"/>
                <a:cs typeface="Lora"/>
                <a:sym typeface="Lora"/>
              </a:rPr>
              <a:t>Retention</a:t>
            </a:r>
            <a:r>
              <a:rPr lang="it-IT" sz="2563" b="1" u="none" strike="noStrike" noProof="0" dirty="0">
                <a:solidFill>
                  <a:srgbClr val="010101"/>
                </a:solidFill>
                <a:latin typeface="Lora"/>
                <a:ea typeface="Lora"/>
                <a:cs typeface="Lora"/>
                <a:sym typeface="Lora"/>
              </a:rPr>
              <a:t> in </a:t>
            </a:r>
            <a:r>
              <a:rPr lang="it-IT" sz="2563" b="1" noProof="0" dirty="0">
                <a:solidFill>
                  <a:srgbClr val="010101"/>
                </a:solidFill>
                <a:latin typeface="Lora"/>
                <a:ea typeface="Lora"/>
                <a:cs typeface="Lora"/>
                <a:sym typeface="Lora"/>
              </a:rPr>
              <a:t>C</a:t>
            </a:r>
            <a:r>
              <a:rPr lang="it-IT" sz="2563" b="1" u="none" strike="noStrike" noProof="0" dirty="0">
                <a:solidFill>
                  <a:srgbClr val="010101"/>
                </a:solidFill>
                <a:latin typeface="Lora"/>
                <a:ea typeface="Lora"/>
                <a:cs typeface="Lora"/>
                <a:sym typeface="Lora"/>
              </a:rPr>
              <a:t>are</a:t>
            </a:r>
          </a:p>
          <a:p>
            <a:pPr marL="0" lvl="0" indent="0" algn="ctr">
              <a:lnSpc>
                <a:spcPts val="3588"/>
              </a:lnSpc>
              <a:spcBef>
                <a:spcPct val="0"/>
              </a:spcBef>
            </a:pPr>
            <a:r>
              <a:rPr lang="it-IT" noProof="0" dirty="0">
                <a:solidFill>
                  <a:srgbClr val="000000"/>
                </a:solidFill>
                <a:latin typeface="Lora" pitchFamily="2" charset="77"/>
                <a:sym typeface="Lora"/>
              </a:rPr>
              <a:t>Continuità dell’assistenza e l’aderenza a lungo termine ai percorsi terapeutici</a:t>
            </a:r>
          </a:p>
        </p:txBody>
      </p:sp>
      <p:sp>
        <p:nvSpPr>
          <p:cNvPr id="18" name="CasellaDiTesto 17">
            <a:extLst>
              <a:ext uri="{FF2B5EF4-FFF2-40B4-BE49-F238E27FC236}">
                <a16:creationId xmlns:a16="http://schemas.microsoft.com/office/drawing/2014/main" id="{350889EE-2344-B7ED-30FB-94D9FF54795F}"/>
              </a:ext>
            </a:extLst>
          </p:cNvPr>
          <p:cNvSpPr txBox="1"/>
          <p:nvPr/>
        </p:nvSpPr>
        <p:spPr>
          <a:xfrm>
            <a:off x="1088690" y="7283526"/>
            <a:ext cx="9144000" cy="1140890"/>
          </a:xfrm>
          <a:prstGeom prst="rect">
            <a:avLst/>
          </a:prstGeom>
          <a:noFill/>
        </p:spPr>
        <p:txBody>
          <a:bodyPr wrap="square">
            <a:spAutoFit/>
          </a:bodyPr>
          <a:lstStyle/>
          <a:p>
            <a:pPr algn="ctr">
              <a:lnSpc>
                <a:spcPct val="150000"/>
              </a:lnSpc>
              <a:buNone/>
            </a:pPr>
            <a:r>
              <a:rPr lang="it-IT" sz="2400" b="1" i="0" u="none" strike="noStrike" dirty="0">
                <a:solidFill>
                  <a:srgbClr val="000000"/>
                </a:solidFill>
                <a:effectLst/>
                <a:latin typeface="Lora" pitchFamily="2" charset="77"/>
              </a:rPr>
              <a:t>Effetto cumulativo</a:t>
            </a:r>
          </a:p>
          <a:p>
            <a:pPr algn="ctr">
              <a:lnSpc>
                <a:spcPct val="150000"/>
              </a:lnSpc>
              <a:buNone/>
            </a:pPr>
            <a:r>
              <a:rPr lang="it-IT" sz="2400" b="0" i="0" u="none" strike="noStrike" dirty="0">
                <a:solidFill>
                  <a:srgbClr val="000000"/>
                </a:solidFill>
                <a:effectLst/>
                <a:latin typeface="Lora" pitchFamily="2" charset="77"/>
              </a:rPr>
              <a:t>Ogni barriera iniziale amplifica quelle successive</a:t>
            </a:r>
          </a:p>
        </p:txBody>
      </p:sp>
      <p:pic>
        <p:nvPicPr>
          <p:cNvPr id="23557" name="Picture 5" descr="Continuum health care Royalty Free Vector Image">
            <a:extLst>
              <a:ext uri="{FF2B5EF4-FFF2-40B4-BE49-F238E27FC236}">
                <a16:creationId xmlns:a16="http://schemas.microsoft.com/office/drawing/2014/main" id="{904EE0E9-28EB-4FA5-FB9E-DE65995E1EB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01" t="8800" r="19399" b="20000"/>
          <a:stretch>
            <a:fillRect/>
          </a:stretch>
        </p:blipFill>
        <p:spPr bwMode="auto">
          <a:xfrm>
            <a:off x="11181225" y="1714500"/>
            <a:ext cx="7085935" cy="669259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Tutti i corsi | Elearning UniBA">
            <a:extLst>
              <a:ext uri="{FF2B5EF4-FFF2-40B4-BE49-F238E27FC236}">
                <a16:creationId xmlns:a16="http://schemas.microsoft.com/office/drawing/2014/main" id="{F958D82A-A448-443A-50C3-31CE62C313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2" name="Cornice 1">
            <a:extLst>
              <a:ext uri="{FF2B5EF4-FFF2-40B4-BE49-F238E27FC236}">
                <a16:creationId xmlns:a16="http://schemas.microsoft.com/office/drawing/2014/main" id="{4D66967B-8BC4-DF8F-ECA4-75DAEB36BA27}"/>
              </a:ext>
            </a:extLst>
          </p:cNvPr>
          <p:cNvSpPr/>
          <p:nvPr/>
        </p:nvSpPr>
        <p:spPr>
          <a:xfrm>
            <a:off x="762000" y="3467100"/>
            <a:ext cx="6629400" cy="2819400"/>
          </a:xfrm>
          <a:prstGeom prst="frame">
            <a:avLst>
              <a:gd name="adj1" fmla="val 1718"/>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733578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AutoShape 2"/>
          <p:cNvSpPr/>
          <p:nvPr/>
        </p:nvSpPr>
        <p:spPr>
          <a:xfrm flipH="1">
            <a:off x="4954093" y="-208997"/>
            <a:ext cx="0" cy="10974228"/>
          </a:xfrm>
          <a:prstGeom prst="line">
            <a:avLst/>
          </a:prstGeom>
          <a:ln w="19050" cap="flat">
            <a:solidFill>
              <a:srgbClr val="100F0D"/>
            </a:solidFill>
            <a:prstDash val="solid"/>
            <a:headEnd type="none" w="sm" len="sm"/>
            <a:tailEnd type="none" w="sm" len="sm"/>
          </a:ln>
        </p:spPr>
        <p:txBody>
          <a:bodyPr/>
          <a:lstStyle/>
          <a:p>
            <a:endParaRPr lang="en-GB"/>
          </a:p>
        </p:txBody>
      </p:sp>
      <p:grpSp>
        <p:nvGrpSpPr>
          <p:cNvPr id="3" name="Group 3"/>
          <p:cNvGrpSpPr/>
          <p:nvPr/>
        </p:nvGrpSpPr>
        <p:grpSpPr>
          <a:xfrm>
            <a:off x="0" y="0"/>
            <a:ext cx="4848206" cy="10287000"/>
            <a:chOff x="0" y="0"/>
            <a:chExt cx="1276894" cy="2709333"/>
          </a:xfrm>
        </p:grpSpPr>
        <p:sp>
          <p:nvSpPr>
            <p:cNvPr id="4" name="Freeform 4"/>
            <p:cNvSpPr/>
            <p:nvPr/>
          </p:nvSpPr>
          <p:spPr>
            <a:xfrm>
              <a:off x="0" y="0"/>
              <a:ext cx="1276894" cy="2709333"/>
            </a:xfrm>
            <a:custGeom>
              <a:avLst/>
              <a:gdLst/>
              <a:ahLst/>
              <a:cxnLst/>
              <a:rect l="l" t="t" r="r" b="b"/>
              <a:pathLst>
                <a:path w="1276894" h="2709333">
                  <a:moveTo>
                    <a:pt x="0" y="0"/>
                  </a:moveTo>
                  <a:lnTo>
                    <a:pt x="1276894" y="0"/>
                  </a:lnTo>
                  <a:lnTo>
                    <a:pt x="1276894" y="2709333"/>
                  </a:lnTo>
                  <a:lnTo>
                    <a:pt x="0" y="2709333"/>
                  </a:lnTo>
                  <a:close/>
                </a:path>
              </a:pathLst>
            </a:custGeom>
            <a:solidFill>
              <a:srgbClr val="DFD3CA"/>
            </a:solidFill>
          </p:spPr>
          <p:txBody>
            <a:bodyPr/>
            <a:lstStyle/>
            <a:p>
              <a:endParaRPr lang="en-GB"/>
            </a:p>
          </p:txBody>
        </p:sp>
        <p:sp>
          <p:nvSpPr>
            <p:cNvPr id="5" name="TextBox 5"/>
            <p:cNvSpPr txBox="1"/>
            <p:nvPr/>
          </p:nvSpPr>
          <p:spPr>
            <a:xfrm>
              <a:off x="0" y="-28575"/>
              <a:ext cx="1276894" cy="2737908"/>
            </a:xfrm>
            <a:prstGeom prst="rect">
              <a:avLst/>
            </a:prstGeom>
          </p:spPr>
          <p:txBody>
            <a:bodyPr lIns="50800" tIns="50800" rIns="50800" bIns="50800" rtlCol="0" anchor="ctr"/>
            <a:lstStyle/>
            <a:p>
              <a:pPr algn="ctr">
                <a:lnSpc>
                  <a:spcPts val="2852"/>
                </a:lnSpc>
              </a:pPr>
              <a:endParaRPr/>
            </a:p>
          </p:txBody>
        </p:sp>
      </p:grpSp>
      <p:grpSp>
        <p:nvGrpSpPr>
          <p:cNvPr id="6" name="Group 6"/>
          <p:cNvGrpSpPr/>
          <p:nvPr/>
        </p:nvGrpSpPr>
        <p:grpSpPr>
          <a:xfrm>
            <a:off x="1656637" y="1771117"/>
            <a:ext cx="17822925" cy="6405099"/>
            <a:chOff x="0" y="0"/>
            <a:chExt cx="4694104" cy="1686940"/>
          </a:xfrm>
        </p:grpSpPr>
        <p:sp>
          <p:nvSpPr>
            <p:cNvPr id="7" name="Freeform 7"/>
            <p:cNvSpPr/>
            <p:nvPr/>
          </p:nvSpPr>
          <p:spPr>
            <a:xfrm>
              <a:off x="0" y="0"/>
              <a:ext cx="4694104" cy="1686940"/>
            </a:xfrm>
            <a:custGeom>
              <a:avLst/>
              <a:gdLst/>
              <a:ahLst/>
              <a:cxnLst/>
              <a:rect l="l" t="t" r="r" b="b"/>
              <a:pathLst>
                <a:path w="4694104" h="1686940">
                  <a:moveTo>
                    <a:pt x="0" y="0"/>
                  </a:moveTo>
                  <a:lnTo>
                    <a:pt x="4694104" y="0"/>
                  </a:lnTo>
                  <a:lnTo>
                    <a:pt x="4694104" y="1686940"/>
                  </a:lnTo>
                  <a:lnTo>
                    <a:pt x="0" y="1686940"/>
                  </a:lnTo>
                  <a:close/>
                </a:path>
              </a:pathLst>
            </a:custGeom>
            <a:solidFill>
              <a:srgbClr val="F2F1EB"/>
            </a:solidFill>
          </p:spPr>
          <p:txBody>
            <a:bodyPr/>
            <a:lstStyle/>
            <a:p>
              <a:endParaRPr lang="en-GB"/>
            </a:p>
          </p:txBody>
        </p:sp>
        <p:sp>
          <p:nvSpPr>
            <p:cNvPr id="8" name="TextBox 8"/>
            <p:cNvSpPr txBox="1"/>
            <p:nvPr/>
          </p:nvSpPr>
          <p:spPr>
            <a:xfrm>
              <a:off x="0" y="-28575"/>
              <a:ext cx="4694104" cy="1715515"/>
            </a:xfrm>
            <a:prstGeom prst="rect">
              <a:avLst/>
            </a:prstGeom>
          </p:spPr>
          <p:txBody>
            <a:bodyPr lIns="50800" tIns="50800" rIns="50800" bIns="50800" rtlCol="0" anchor="ctr"/>
            <a:lstStyle/>
            <a:p>
              <a:pPr algn="ctr">
                <a:lnSpc>
                  <a:spcPts val="2852"/>
                </a:lnSpc>
              </a:pPr>
              <a:endParaRPr/>
            </a:p>
          </p:txBody>
        </p:sp>
      </p:grpSp>
      <p:sp>
        <p:nvSpPr>
          <p:cNvPr id="9" name="TextBox 9"/>
          <p:cNvSpPr txBox="1"/>
          <p:nvPr/>
        </p:nvSpPr>
        <p:spPr>
          <a:xfrm>
            <a:off x="2323712" y="2010596"/>
            <a:ext cx="6346446" cy="2627322"/>
          </a:xfrm>
          <a:prstGeom prst="rect">
            <a:avLst/>
          </a:prstGeom>
        </p:spPr>
        <p:txBody>
          <a:bodyPr wrap="square" lIns="0" tIns="0" rIns="0" bIns="0" rtlCol="0" anchor="t">
            <a:spAutoFit/>
          </a:bodyPr>
          <a:lstStyle/>
          <a:p>
            <a:pPr>
              <a:lnSpc>
                <a:spcPts val="10590"/>
              </a:lnSpc>
              <a:spcBef>
                <a:spcPct val="0"/>
              </a:spcBef>
            </a:pPr>
            <a:r>
              <a:rPr lang="it-IT" sz="8800" dirty="0">
                <a:solidFill>
                  <a:srgbClr val="000000"/>
                </a:solidFill>
                <a:latin typeface="Segoe UI Variable Display Semib" pitchFamily="2" charset="0"/>
                <a:ea typeface="TAN Pearl"/>
                <a:cs typeface="TAN Pearl"/>
                <a:sym typeface="TAN Pearl"/>
              </a:rPr>
              <a:t>Ritardo diagnostico</a:t>
            </a:r>
          </a:p>
        </p:txBody>
      </p:sp>
      <p:sp>
        <p:nvSpPr>
          <p:cNvPr id="10" name="TextBox 10"/>
          <p:cNvSpPr txBox="1"/>
          <p:nvPr/>
        </p:nvSpPr>
        <p:spPr>
          <a:xfrm>
            <a:off x="2022320" y="4749435"/>
            <a:ext cx="7121677" cy="3666260"/>
          </a:xfrm>
          <a:prstGeom prst="rect">
            <a:avLst/>
          </a:prstGeom>
        </p:spPr>
        <p:txBody>
          <a:bodyPr wrap="square" lIns="0" tIns="0" rIns="0" bIns="0" rtlCol="0" anchor="t">
            <a:spAutoFit/>
          </a:bodyPr>
          <a:lstStyle/>
          <a:p>
            <a:pPr marL="247622" lvl="1" algn="just">
              <a:lnSpc>
                <a:spcPts val="3211"/>
              </a:lnSpc>
            </a:pPr>
            <a:r>
              <a:rPr lang="it-IT" altLang="it-IT" sz="2293" dirty="0">
                <a:solidFill>
                  <a:srgbClr val="010101"/>
                </a:solidFill>
                <a:latin typeface="Lora"/>
              </a:rPr>
              <a:t>Il ritardo diagnostico è l’intervallo di tempo tra l’inizio dei sintomi e la diagnosi confermata.</a:t>
            </a:r>
          </a:p>
          <a:p>
            <a:pPr marL="247622" lvl="1" algn="just">
              <a:lnSpc>
                <a:spcPts val="3211"/>
              </a:lnSpc>
            </a:pPr>
            <a:br>
              <a:rPr lang="it-IT" altLang="it-IT" sz="2293" dirty="0">
                <a:solidFill>
                  <a:srgbClr val="010101"/>
                </a:solidFill>
                <a:latin typeface="Lora"/>
              </a:rPr>
            </a:br>
            <a:r>
              <a:rPr lang="it-IT" altLang="it-IT" sz="2293" dirty="0">
                <a:solidFill>
                  <a:srgbClr val="010101"/>
                </a:solidFill>
                <a:latin typeface="Lora"/>
              </a:rPr>
              <a:t>Partecipano al ritardo diagnostico:</a:t>
            </a:r>
          </a:p>
          <a:p>
            <a:pPr marL="590522" lvl="1" indent="-342900" algn="just">
              <a:lnSpc>
                <a:spcPts val="3211"/>
              </a:lnSpc>
              <a:buFont typeface="Arial" panose="020B0604020202020204" pitchFamily="34" charset="0"/>
              <a:buChar char="•"/>
            </a:pPr>
            <a:r>
              <a:rPr lang="it-IT" altLang="it-IT" sz="2293" b="1" dirty="0" err="1">
                <a:solidFill>
                  <a:srgbClr val="010101"/>
                </a:solidFill>
                <a:latin typeface="Lora"/>
              </a:rPr>
              <a:t>Patient</a:t>
            </a:r>
            <a:r>
              <a:rPr lang="it-IT" altLang="it-IT" sz="2293" b="1" dirty="0">
                <a:solidFill>
                  <a:srgbClr val="010101"/>
                </a:solidFill>
                <a:latin typeface="Lora"/>
              </a:rPr>
              <a:t> delay: </a:t>
            </a:r>
            <a:r>
              <a:rPr lang="it-IT" altLang="it-IT" sz="2293" dirty="0">
                <a:solidFill>
                  <a:srgbClr val="010101"/>
                </a:solidFill>
                <a:latin typeface="Lora"/>
              </a:rPr>
              <a:t>tempo tra l’inizio dei sintomi e la decisione di consultare un medico.</a:t>
            </a:r>
          </a:p>
          <a:p>
            <a:pPr marL="590522" lvl="1" indent="-342900" algn="just">
              <a:lnSpc>
                <a:spcPts val="3211"/>
              </a:lnSpc>
              <a:buFont typeface="Arial" panose="020B0604020202020204" pitchFamily="34" charset="0"/>
              <a:buChar char="•"/>
            </a:pPr>
            <a:r>
              <a:rPr lang="it-IT" altLang="it-IT" sz="2293" b="1" dirty="0">
                <a:solidFill>
                  <a:srgbClr val="010101"/>
                </a:solidFill>
                <a:latin typeface="Lora"/>
              </a:rPr>
              <a:t>Provider delay: </a:t>
            </a:r>
            <a:r>
              <a:rPr lang="it-IT" altLang="it-IT" sz="2293" dirty="0">
                <a:solidFill>
                  <a:srgbClr val="010101"/>
                </a:solidFill>
                <a:latin typeface="Lora"/>
              </a:rPr>
              <a:t>tempo tra il primo contatto con un professionista e la diagnosi corretta</a:t>
            </a:r>
          </a:p>
          <a:p>
            <a:pPr marL="247622" lvl="1" algn="just">
              <a:lnSpc>
                <a:spcPts val="3211"/>
              </a:lnSpc>
            </a:pPr>
            <a:endParaRPr lang="en-US" sz="2293" dirty="0">
              <a:solidFill>
                <a:srgbClr val="010101"/>
              </a:solidFill>
              <a:latin typeface="Lora"/>
              <a:sym typeface="Lora"/>
            </a:endParaRPr>
          </a:p>
        </p:txBody>
      </p:sp>
      <p:pic>
        <p:nvPicPr>
          <p:cNvPr id="16386" name="Picture 2" descr="Figure 1:">
            <a:extLst>
              <a:ext uri="{FF2B5EF4-FFF2-40B4-BE49-F238E27FC236}">
                <a16:creationId xmlns:a16="http://schemas.microsoft.com/office/drawing/2014/main" id="{1B319398-8982-9D29-7F3B-D87E497C24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17843" y="2284168"/>
            <a:ext cx="8686800" cy="52705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Tutti i corsi | Elearning UniBA">
            <a:extLst>
              <a:ext uri="{FF2B5EF4-FFF2-40B4-BE49-F238E27FC236}">
                <a16:creationId xmlns:a16="http://schemas.microsoft.com/office/drawing/2014/main" id="{AEAB7865-99F6-C2A5-5179-14E7806A45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3">
            <a:extLst>
              <a:ext uri="{FF2B5EF4-FFF2-40B4-BE49-F238E27FC236}">
                <a16:creationId xmlns:a16="http://schemas.microsoft.com/office/drawing/2014/main" id="{1A445B0A-E943-8E96-D332-F0D23FDF1E44}"/>
              </a:ext>
            </a:extLst>
          </p:cNvPr>
          <p:cNvSpPr>
            <a:spLocks noChangeArrowheads="1"/>
          </p:cNvSpPr>
          <p:nvPr/>
        </p:nvSpPr>
        <p:spPr bwMode="auto">
          <a:xfrm>
            <a:off x="4954093" y="9947333"/>
            <a:ext cx="1346394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err="1">
                <a:ln>
                  <a:noFill/>
                </a:ln>
                <a:solidFill>
                  <a:srgbClr val="1B1B1B"/>
                </a:solidFill>
                <a:effectLst/>
                <a:latin typeface="Lora" pitchFamily="2" charset="77"/>
              </a:rPr>
              <a:t>Suneja</a:t>
            </a:r>
            <a:r>
              <a:rPr kumimoji="0" lang="it-IT" altLang="it-IT" sz="1200" b="0" i="0" u="none" strike="noStrike" cap="none" normalizeH="0" baseline="0" dirty="0">
                <a:ln>
                  <a:noFill/>
                </a:ln>
                <a:solidFill>
                  <a:srgbClr val="1B1B1B"/>
                </a:solidFill>
                <a:effectLst/>
                <a:latin typeface="Lora" pitchFamily="2" charset="77"/>
              </a:rPr>
              <a:t> M, </a:t>
            </a:r>
            <a:r>
              <a:rPr kumimoji="0" lang="it-IT" altLang="it-IT" sz="1200" b="0" i="0" u="none" strike="noStrike" cap="none" normalizeH="0" baseline="0" dirty="0" err="1">
                <a:ln>
                  <a:noFill/>
                </a:ln>
                <a:solidFill>
                  <a:srgbClr val="1B1B1B"/>
                </a:solidFill>
                <a:effectLst/>
                <a:latin typeface="Lora" pitchFamily="2" charset="77"/>
              </a:rPr>
              <a:t>Beekmann</a:t>
            </a:r>
            <a:r>
              <a:rPr kumimoji="0" lang="it-IT" altLang="it-IT" sz="1200" b="0" i="0" u="none" strike="noStrike" cap="none" normalizeH="0" baseline="0" dirty="0">
                <a:ln>
                  <a:noFill/>
                </a:ln>
                <a:solidFill>
                  <a:srgbClr val="1B1B1B"/>
                </a:solidFill>
                <a:effectLst/>
                <a:latin typeface="Lora" pitchFamily="2" charset="77"/>
              </a:rPr>
              <a:t> SE, </a:t>
            </a:r>
            <a:r>
              <a:rPr kumimoji="0" lang="it-IT" altLang="it-IT" sz="1200" b="0" i="0" u="none" strike="noStrike" cap="none" normalizeH="0" baseline="0" dirty="0" err="1">
                <a:ln>
                  <a:noFill/>
                </a:ln>
                <a:solidFill>
                  <a:srgbClr val="1B1B1B"/>
                </a:solidFill>
                <a:effectLst/>
                <a:latin typeface="Lora" pitchFamily="2" charset="77"/>
              </a:rPr>
              <a:t>Dhaliwal</a:t>
            </a:r>
            <a:r>
              <a:rPr kumimoji="0" lang="it-IT" altLang="it-IT" sz="1200" b="0" i="0" u="none" strike="noStrike" cap="none" normalizeH="0" baseline="0" dirty="0">
                <a:ln>
                  <a:noFill/>
                </a:ln>
                <a:solidFill>
                  <a:srgbClr val="1B1B1B"/>
                </a:solidFill>
                <a:effectLst/>
                <a:latin typeface="Lora" pitchFamily="2" charset="77"/>
              </a:rPr>
              <a:t> G, Miller AC, </a:t>
            </a:r>
            <a:r>
              <a:rPr kumimoji="0" lang="it-IT" altLang="it-IT" sz="1200" b="0" i="0" u="none" strike="noStrike" cap="none" normalizeH="0" baseline="0" dirty="0" err="1">
                <a:ln>
                  <a:noFill/>
                </a:ln>
                <a:solidFill>
                  <a:srgbClr val="1B1B1B"/>
                </a:solidFill>
                <a:effectLst/>
                <a:latin typeface="Lora" pitchFamily="2" charset="77"/>
              </a:rPr>
              <a:t>Polgreen</a:t>
            </a:r>
            <a:r>
              <a:rPr kumimoji="0" lang="it-IT" altLang="it-IT" sz="1200" b="0" i="0" u="none" strike="noStrike" cap="none" normalizeH="0" baseline="0" dirty="0">
                <a:ln>
                  <a:noFill/>
                </a:ln>
                <a:solidFill>
                  <a:srgbClr val="1B1B1B"/>
                </a:solidFill>
                <a:effectLst/>
                <a:latin typeface="Lora" pitchFamily="2" charset="77"/>
              </a:rPr>
              <a:t> PM. </a:t>
            </a:r>
            <a:r>
              <a:rPr kumimoji="0" lang="it-IT" altLang="it-IT" sz="1200" b="0" i="0" u="none" strike="noStrike" cap="none" normalizeH="0" baseline="0" dirty="0" err="1">
                <a:ln>
                  <a:noFill/>
                </a:ln>
                <a:solidFill>
                  <a:srgbClr val="1B1B1B"/>
                </a:solidFill>
                <a:effectLst/>
                <a:latin typeface="Lora" pitchFamily="2" charset="77"/>
              </a:rPr>
              <a:t>Diagnostic</a:t>
            </a:r>
            <a:r>
              <a:rPr kumimoji="0" lang="it-IT" altLang="it-IT" sz="1200" b="0" i="0" u="none" strike="noStrike" cap="none" normalizeH="0" baseline="0" dirty="0">
                <a:ln>
                  <a:noFill/>
                </a:ln>
                <a:solidFill>
                  <a:srgbClr val="1B1B1B"/>
                </a:solidFill>
                <a:effectLst/>
                <a:latin typeface="Lora" pitchFamily="2" charset="77"/>
              </a:rPr>
              <a:t> delays in </a:t>
            </a:r>
            <a:r>
              <a:rPr kumimoji="0" lang="it-IT" altLang="it-IT" sz="1200" b="0" i="0" u="none" strike="noStrike" cap="none" normalizeH="0" baseline="0" dirty="0" err="1">
                <a:ln>
                  <a:noFill/>
                </a:ln>
                <a:solidFill>
                  <a:srgbClr val="1B1B1B"/>
                </a:solidFill>
                <a:effectLst/>
                <a:latin typeface="Lora" pitchFamily="2" charset="77"/>
              </a:rPr>
              <a:t>infectious</a:t>
            </a:r>
            <a:r>
              <a:rPr kumimoji="0" lang="it-IT" altLang="it-IT" sz="1200" b="0" i="0" u="none" strike="noStrike" cap="none" normalizeH="0" baseline="0" dirty="0">
                <a:ln>
                  <a:noFill/>
                </a:ln>
                <a:solidFill>
                  <a:srgbClr val="1B1B1B"/>
                </a:solidFill>
                <a:effectLst/>
                <a:latin typeface="Lora" pitchFamily="2" charset="77"/>
              </a:rPr>
              <a:t> </a:t>
            </a:r>
            <a:r>
              <a:rPr kumimoji="0" lang="it-IT" altLang="it-IT" sz="1200" b="0" i="0" u="none" strike="noStrike" cap="none" normalizeH="0" baseline="0" dirty="0" err="1">
                <a:ln>
                  <a:noFill/>
                </a:ln>
                <a:solidFill>
                  <a:srgbClr val="1B1B1B"/>
                </a:solidFill>
                <a:effectLst/>
                <a:latin typeface="Lora" pitchFamily="2" charset="77"/>
              </a:rPr>
              <a:t>diseases</a:t>
            </a:r>
            <a:r>
              <a:rPr kumimoji="0" lang="it-IT" altLang="it-IT" sz="1200" b="0" i="0" u="none" strike="noStrike" cap="none" normalizeH="0" baseline="0" dirty="0">
                <a:ln>
                  <a:noFill/>
                </a:ln>
                <a:solidFill>
                  <a:srgbClr val="1B1B1B"/>
                </a:solidFill>
                <a:effectLst/>
                <a:latin typeface="Lora" pitchFamily="2" charset="77"/>
              </a:rPr>
              <a:t>. </a:t>
            </a:r>
            <a:r>
              <a:rPr kumimoji="0" lang="it-IT" altLang="it-IT" sz="1200" b="0" i="1" u="none" strike="noStrike" cap="none" normalizeH="0" baseline="0" dirty="0" err="1">
                <a:ln>
                  <a:noFill/>
                </a:ln>
                <a:solidFill>
                  <a:srgbClr val="1B1B1B"/>
                </a:solidFill>
                <a:effectLst/>
                <a:latin typeface="Lora" pitchFamily="2" charset="77"/>
              </a:rPr>
              <a:t>Diagnosis</a:t>
            </a:r>
            <a:r>
              <a:rPr kumimoji="0" lang="it-IT" altLang="it-IT" sz="1200" b="0" i="1" u="none" strike="noStrike" cap="none" normalizeH="0" baseline="0" dirty="0">
                <a:ln>
                  <a:noFill/>
                </a:ln>
                <a:solidFill>
                  <a:srgbClr val="1B1B1B"/>
                </a:solidFill>
                <a:effectLst/>
                <a:latin typeface="Lora" pitchFamily="2" charset="77"/>
              </a:rPr>
              <a:t> (</a:t>
            </a:r>
            <a:r>
              <a:rPr kumimoji="0" lang="it-IT" altLang="it-IT" sz="1200" b="0" i="1" u="none" strike="noStrike" cap="none" normalizeH="0" baseline="0" dirty="0" err="1">
                <a:ln>
                  <a:noFill/>
                </a:ln>
                <a:solidFill>
                  <a:srgbClr val="1B1B1B"/>
                </a:solidFill>
                <a:effectLst/>
                <a:latin typeface="Lora" pitchFamily="2" charset="77"/>
              </a:rPr>
              <a:t>Berl</a:t>
            </a:r>
            <a:r>
              <a:rPr kumimoji="0" lang="it-IT" altLang="it-IT" sz="1200" b="0" i="1" u="none" strike="noStrike" cap="none" normalizeH="0" baseline="0" dirty="0">
                <a:ln>
                  <a:noFill/>
                </a:ln>
                <a:solidFill>
                  <a:srgbClr val="1B1B1B"/>
                </a:solidFill>
                <a:effectLst/>
                <a:latin typeface="Lora" pitchFamily="2" charset="77"/>
              </a:rPr>
              <a:t>)</a:t>
            </a:r>
            <a:r>
              <a:rPr kumimoji="0" lang="it-IT" altLang="it-IT" sz="1200" b="0" i="0" u="none" strike="noStrike" cap="none" normalizeH="0" baseline="0" dirty="0">
                <a:ln>
                  <a:noFill/>
                </a:ln>
                <a:solidFill>
                  <a:srgbClr val="1B1B1B"/>
                </a:solidFill>
                <a:effectLst/>
                <a:latin typeface="Lora" pitchFamily="2" charset="77"/>
              </a:rPr>
              <a:t>. 2022;9(3):332-339. </a:t>
            </a:r>
            <a:r>
              <a:rPr kumimoji="0" lang="it-IT" altLang="it-IT" sz="1200" b="0" i="0" u="none" strike="noStrike" cap="none" normalizeH="0" baseline="0" dirty="0" err="1">
                <a:ln>
                  <a:noFill/>
                </a:ln>
                <a:solidFill>
                  <a:srgbClr val="1B1B1B"/>
                </a:solidFill>
                <a:effectLst/>
                <a:latin typeface="Lora" pitchFamily="2" charset="77"/>
              </a:rPr>
              <a:t>Published</a:t>
            </a:r>
            <a:r>
              <a:rPr kumimoji="0" lang="it-IT" altLang="it-IT" sz="1200" b="0" i="0" u="none" strike="noStrike" cap="none" normalizeH="0" baseline="0" dirty="0">
                <a:ln>
                  <a:noFill/>
                </a:ln>
                <a:solidFill>
                  <a:srgbClr val="1B1B1B"/>
                </a:solidFill>
                <a:effectLst/>
                <a:latin typeface="Lora" pitchFamily="2" charset="77"/>
              </a:rPr>
              <a:t> 2022 </a:t>
            </a:r>
            <a:r>
              <a:rPr kumimoji="0" lang="it-IT" altLang="it-IT" sz="1200" b="0" i="0" u="none" strike="noStrike" cap="none" normalizeH="0" baseline="0" dirty="0" err="1">
                <a:ln>
                  <a:noFill/>
                </a:ln>
                <a:solidFill>
                  <a:srgbClr val="1B1B1B"/>
                </a:solidFill>
                <a:effectLst/>
                <a:latin typeface="Lora" pitchFamily="2" charset="77"/>
              </a:rPr>
              <a:t>Jan</a:t>
            </a:r>
            <a:r>
              <a:rPr kumimoji="0" lang="it-IT" altLang="it-IT" sz="1200" b="0" i="0" u="none" strike="noStrike" cap="none" normalizeH="0" baseline="0" dirty="0">
                <a:ln>
                  <a:noFill/>
                </a:ln>
                <a:solidFill>
                  <a:srgbClr val="1B1B1B"/>
                </a:solidFill>
                <a:effectLst/>
                <a:latin typeface="Lora" pitchFamily="2" charset="77"/>
              </a:rPr>
              <a:t> 20. doi:10.1515/dx-2021-0092</a:t>
            </a:r>
            <a:endParaRPr kumimoji="0" lang="it-IT" altLang="it-IT" sz="1800" b="0" i="0" u="none" strike="noStrike" cap="none" normalizeH="0" baseline="0" dirty="0">
              <a:ln>
                <a:noFill/>
              </a:ln>
              <a:solidFill>
                <a:schemeClr val="tx1"/>
              </a:solidFill>
              <a:effectLst/>
              <a:latin typeface="Lora" pitchFamily="2" charset="77"/>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9B40ADC6-3D52-3003-09BD-62F7D29ED68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00F0E8B-2B44-CD66-EBE2-A41317945418}"/>
              </a:ext>
            </a:extLst>
          </p:cNvPr>
          <p:cNvSpPr/>
          <p:nvPr/>
        </p:nvSpPr>
        <p:spPr>
          <a:xfrm flipH="1">
            <a:off x="4954093" y="-208997"/>
            <a:ext cx="0" cy="10974228"/>
          </a:xfrm>
          <a:prstGeom prst="line">
            <a:avLst/>
          </a:prstGeom>
          <a:ln w="19050" cap="flat">
            <a:solidFill>
              <a:srgbClr val="100F0D"/>
            </a:solidFill>
            <a:prstDash val="solid"/>
            <a:headEnd type="none" w="sm" len="sm"/>
            <a:tailEnd type="none" w="sm" len="sm"/>
          </a:ln>
        </p:spPr>
        <p:txBody>
          <a:bodyPr/>
          <a:lstStyle/>
          <a:p>
            <a:endParaRPr lang="en-GB"/>
          </a:p>
        </p:txBody>
      </p:sp>
      <p:grpSp>
        <p:nvGrpSpPr>
          <p:cNvPr id="3" name="Group 3">
            <a:extLst>
              <a:ext uri="{FF2B5EF4-FFF2-40B4-BE49-F238E27FC236}">
                <a16:creationId xmlns:a16="http://schemas.microsoft.com/office/drawing/2014/main" id="{3899C545-0B8F-3792-6DCE-F7C64CF8F8ED}"/>
              </a:ext>
            </a:extLst>
          </p:cNvPr>
          <p:cNvGrpSpPr/>
          <p:nvPr/>
        </p:nvGrpSpPr>
        <p:grpSpPr>
          <a:xfrm>
            <a:off x="0" y="0"/>
            <a:ext cx="4848206" cy="10287000"/>
            <a:chOff x="0" y="0"/>
            <a:chExt cx="1276894" cy="2709333"/>
          </a:xfrm>
        </p:grpSpPr>
        <p:sp>
          <p:nvSpPr>
            <p:cNvPr id="4" name="Freeform 4">
              <a:extLst>
                <a:ext uri="{FF2B5EF4-FFF2-40B4-BE49-F238E27FC236}">
                  <a16:creationId xmlns:a16="http://schemas.microsoft.com/office/drawing/2014/main" id="{6E63B888-5363-32C9-3503-4A9092C0C245}"/>
                </a:ext>
              </a:extLst>
            </p:cNvPr>
            <p:cNvSpPr/>
            <p:nvPr/>
          </p:nvSpPr>
          <p:spPr>
            <a:xfrm>
              <a:off x="0" y="0"/>
              <a:ext cx="1276894" cy="2709333"/>
            </a:xfrm>
            <a:custGeom>
              <a:avLst/>
              <a:gdLst/>
              <a:ahLst/>
              <a:cxnLst/>
              <a:rect l="l" t="t" r="r" b="b"/>
              <a:pathLst>
                <a:path w="1276894" h="2709333">
                  <a:moveTo>
                    <a:pt x="0" y="0"/>
                  </a:moveTo>
                  <a:lnTo>
                    <a:pt x="1276894" y="0"/>
                  </a:lnTo>
                  <a:lnTo>
                    <a:pt x="1276894" y="2709333"/>
                  </a:lnTo>
                  <a:lnTo>
                    <a:pt x="0" y="2709333"/>
                  </a:lnTo>
                  <a:close/>
                </a:path>
              </a:pathLst>
            </a:custGeom>
            <a:solidFill>
              <a:srgbClr val="DFD3CA"/>
            </a:solidFill>
          </p:spPr>
          <p:txBody>
            <a:bodyPr/>
            <a:lstStyle/>
            <a:p>
              <a:endParaRPr lang="en-GB"/>
            </a:p>
          </p:txBody>
        </p:sp>
        <p:sp>
          <p:nvSpPr>
            <p:cNvPr id="5" name="TextBox 5">
              <a:extLst>
                <a:ext uri="{FF2B5EF4-FFF2-40B4-BE49-F238E27FC236}">
                  <a16:creationId xmlns:a16="http://schemas.microsoft.com/office/drawing/2014/main" id="{B7BBE88C-DC61-9243-A1C1-408427D6A32F}"/>
                </a:ext>
              </a:extLst>
            </p:cNvPr>
            <p:cNvSpPr txBox="1"/>
            <p:nvPr/>
          </p:nvSpPr>
          <p:spPr>
            <a:xfrm>
              <a:off x="0" y="-28575"/>
              <a:ext cx="1276894" cy="2737908"/>
            </a:xfrm>
            <a:prstGeom prst="rect">
              <a:avLst/>
            </a:prstGeom>
          </p:spPr>
          <p:txBody>
            <a:bodyPr lIns="50800" tIns="50800" rIns="50800" bIns="50800" rtlCol="0" anchor="ctr"/>
            <a:lstStyle/>
            <a:p>
              <a:pPr algn="ctr">
                <a:lnSpc>
                  <a:spcPts val="2852"/>
                </a:lnSpc>
              </a:pPr>
              <a:endParaRPr/>
            </a:p>
          </p:txBody>
        </p:sp>
      </p:grpSp>
      <p:grpSp>
        <p:nvGrpSpPr>
          <p:cNvPr id="6" name="Group 6">
            <a:extLst>
              <a:ext uri="{FF2B5EF4-FFF2-40B4-BE49-F238E27FC236}">
                <a16:creationId xmlns:a16="http://schemas.microsoft.com/office/drawing/2014/main" id="{997E9BB1-10F5-3461-857D-37B96ABCE725}"/>
              </a:ext>
            </a:extLst>
          </p:cNvPr>
          <p:cNvGrpSpPr/>
          <p:nvPr/>
        </p:nvGrpSpPr>
        <p:grpSpPr>
          <a:xfrm>
            <a:off x="1656637" y="1771117"/>
            <a:ext cx="17822925" cy="6405099"/>
            <a:chOff x="0" y="0"/>
            <a:chExt cx="4694104" cy="1686940"/>
          </a:xfrm>
        </p:grpSpPr>
        <p:sp>
          <p:nvSpPr>
            <p:cNvPr id="7" name="Freeform 7">
              <a:extLst>
                <a:ext uri="{FF2B5EF4-FFF2-40B4-BE49-F238E27FC236}">
                  <a16:creationId xmlns:a16="http://schemas.microsoft.com/office/drawing/2014/main" id="{F70C6F99-1D60-0F89-8E1A-FEE2C98A55A9}"/>
                </a:ext>
              </a:extLst>
            </p:cNvPr>
            <p:cNvSpPr/>
            <p:nvPr/>
          </p:nvSpPr>
          <p:spPr>
            <a:xfrm>
              <a:off x="0" y="0"/>
              <a:ext cx="4694104" cy="1686940"/>
            </a:xfrm>
            <a:custGeom>
              <a:avLst/>
              <a:gdLst/>
              <a:ahLst/>
              <a:cxnLst/>
              <a:rect l="l" t="t" r="r" b="b"/>
              <a:pathLst>
                <a:path w="4694104" h="1686940">
                  <a:moveTo>
                    <a:pt x="0" y="0"/>
                  </a:moveTo>
                  <a:lnTo>
                    <a:pt x="4694104" y="0"/>
                  </a:lnTo>
                  <a:lnTo>
                    <a:pt x="4694104" y="1686940"/>
                  </a:lnTo>
                  <a:lnTo>
                    <a:pt x="0" y="1686940"/>
                  </a:lnTo>
                  <a:close/>
                </a:path>
              </a:pathLst>
            </a:custGeom>
            <a:solidFill>
              <a:srgbClr val="F2F1EB"/>
            </a:solidFill>
          </p:spPr>
          <p:txBody>
            <a:bodyPr/>
            <a:lstStyle/>
            <a:p>
              <a:endParaRPr lang="en-GB"/>
            </a:p>
          </p:txBody>
        </p:sp>
        <p:sp>
          <p:nvSpPr>
            <p:cNvPr id="8" name="TextBox 8">
              <a:extLst>
                <a:ext uri="{FF2B5EF4-FFF2-40B4-BE49-F238E27FC236}">
                  <a16:creationId xmlns:a16="http://schemas.microsoft.com/office/drawing/2014/main" id="{EC0079DA-226F-248C-3E85-BDE11D8663EF}"/>
                </a:ext>
              </a:extLst>
            </p:cNvPr>
            <p:cNvSpPr txBox="1"/>
            <p:nvPr/>
          </p:nvSpPr>
          <p:spPr>
            <a:xfrm>
              <a:off x="0" y="-28575"/>
              <a:ext cx="4694104" cy="1715515"/>
            </a:xfrm>
            <a:prstGeom prst="rect">
              <a:avLst/>
            </a:prstGeom>
          </p:spPr>
          <p:txBody>
            <a:bodyPr lIns="50800" tIns="50800" rIns="50800" bIns="50800" rtlCol="0" anchor="ctr"/>
            <a:lstStyle/>
            <a:p>
              <a:pPr algn="ctr">
                <a:lnSpc>
                  <a:spcPts val="2852"/>
                </a:lnSpc>
              </a:pPr>
              <a:endParaRPr/>
            </a:p>
          </p:txBody>
        </p:sp>
      </p:grpSp>
      <p:sp>
        <p:nvSpPr>
          <p:cNvPr id="9" name="TextBox 9">
            <a:extLst>
              <a:ext uri="{FF2B5EF4-FFF2-40B4-BE49-F238E27FC236}">
                <a16:creationId xmlns:a16="http://schemas.microsoft.com/office/drawing/2014/main" id="{03A10264-D6BC-B3F5-E0A3-3CC52B8A6443}"/>
              </a:ext>
            </a:extLst>
          </p:cNvPr>
          <p:cNvSpPr txBox="1"/>
          <p:nvPr/>
        </p:nvSpPr>
        <p:spPr>
          <a:xfrm>
            <a:off x="2323712" y="2010596"/>
            <a:ext cx="6346446" cy="2718693"/>
          </a:xfrm>
          <a:prstGeom prst="rect">
            <a:avLst/>
          </a:prstGeom>
        </p:spPr>
        <p:txBody>
          <a:bodyPr wrap="square" lIns="0" tIns="0" rIns="0" bIns="0" rtlCol="0" anchor="t">
            <a:spAutoFit/>
          </a:bodyPr>
          <a:lstStyle/>
          <a:p>
            <a:pPr marL="0" lvl="0" indent="0" algn="l">
              <a:lnSpc>
                <a:spcPts val="10590"/>
              </a:lnSpc>
              <a:spcBef>
                <a:spcPct val="0"/>
              </a:spcBef>
            </a:pPr>
            <a:r>
              <a:rPr lang="en-US" sz="8800" dirty="0" err="1">
                <a:solidFill>
                  <a:srgbClr val="000000"/>
                </a:solidFill>
                <a:latin typeface="Segoe UI Variable Display Semib" pitchFamily="2" charset="0"/>
                <a:ea typeface="TAN Pearl"/>
                <a:cs typeface="TAN Pearl"/>
                <a:sym typeface="TAN Pearl"/>
              </a:rPr>
              <a:t>Ritardo</a:t>
            </a:r>
            <a:r>
              <a:rPr lang="en-US" sz="8800" dirty="0">
                <a:solidFill>
                  <a:srgbClr val="000000"/>
                </a:solidFill>
                <a:latin typeface="Segoe UI Variable Display Semib" pitchFamily="2" charset="0"/>
                <a:ea typeface="TAN Pearl"/>
                <a:cs typeface="TAN Pearl"/>
                <a:sym typeface="TAN Pearl"/>
              </a:rPr>
              <a:t> </a:t>
            </a:r>
            <a:r>
              <a:rPr lang="en-US" sz="8800" dirty="0" err="1">
                <a:solidFill>
                  <a:srgbClr val="000000"/>
                </a:solidFill>
                <a:latin typeface="Segoe UI Variable Display Semib" pitchFamily="2" charset="0"/>
                <a:ea typeface="TAN Pearl"/>
                <a:cs typeface="TAN Pearl"/>
                <a:sym typeface="TAN Pearl"/>
              </a:rPr>
              <a:t>diagnostico</a:t>
            </a:r>
            <a:endParaRPr lang="en-US" sz="8800" dirty="0">
              <a:solidFill>
                <a:srgbClr val="000000"/>
              </a:solidFill>
              <a:latin typeface="Segoe UI Variable Display Semib" pitchFamily="2" charset="0"/>
              <a:ea typeface="TAN Pearl"/>
              <a:cs typeface="TAN Pearl"/>
              <a:sym typeface="TAN Pearl"/>
            </a:endParaRPr>
          </a:p>
        </p:txBody>
      </p:sp>
      <p:pic>
        <p:nvPicPr>
          <p:cNvPr id="18436" name="Picture 4" descr="Figure 3:">
            <a:extLst>
              <a:ext uri="{FF2B5EF4-FFF2-40B4-BE49-F238E27FC236}">
                <a16:creationId xmlns:a16="http://schemas.microsoft.com/office/drawing/2014/main" id="{6D0D61BF-D159-FAB0-453C-6BE6F307BD3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64942" y="2010596"/>
            <a:ext cx="8724900" cy="59944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43F9A7D-8648-0A32-29BD-A25764FF1902}"/>
              </a:ext>
            </a:extLst>
          </p:cNvPr>
          <p:cNvSpPr txBox="1"/>
          <p:nvPr/>
        </p:nvSpPr>
        <p:spPr>
          <a:xfrm>
            <a:off x="2022320" y="4749435"/>
            <a:ext cx="7121677" cy="3666260"/>
          </a:xfrm>
          <a:prstGeom prst="rect">
            <a:avLst/>
          </a:prstGeom>
        </p:spPr>
        <p:txBody>
          <a:bodyPr wrap="square" lIns="0" tIns="0" rIns="0" bIns="0" rtlCol="0" anchor="t">
            <a:spAutoFit/>
          </a:bodyPr>
          <a:lstStyle/>
          <a:p>
            <a:pPr marL="247622" lvl="1" algn="just">
              <a:lnSpc>
                <a:spcPts val="3211"/>
              </a:lnSpc>
            </a:pPr>
            <a:r>
              <a:rPr lang="it-IT" altLang="it-IT" sz="2293" dirty="0">
                <a:solidFill>
                  <a:srgbClr val="010101"/>
                </a:solidFill>
                <a:latin typeface="Lora"/>
              </a:rPr>
              <a:t>Il ritardo diagnostico è l’intervallo di tempo tra l’inizio dei sintomi e la diagnosi confermata.</a:t>
            </a:r>
          </a:p>
          <a:p>
            <a:pPr marL="247622" lvl="1" algn="just">
              <a:lnSpc>
                <a:spcPts val="3211"/>
              </a:lnSpc>
            </a:pPr>
            <a:br>
              <a:rPr lang="it-IT" altLang="it-IT" sz="2293" dirty="0">
                <a:solidFill>
                  <a:srgbClr val="010101"/>
                </a:solidFill>
                <a:latin typeface="Lora"/>
              </a:rPr>
            </a:br>
            <a:r>
              <a:rPr lang="it-IT" altLang="it-IT" sz="2293" dirty="0">
                <a:solidFill>
                  <a:srgbClr val="010101"/>
                </a:solidFill>
                <a:latin typeface="Lora"/>
              </a:rPr>
              <a:t>Partecipano al ritardo diagnostico:</a:t>
            </a:r>
          </a:p>
          <a:p>
            <a:pPr marL="590522" lvl="1" indent="-342900" algn="just">
              <a:lnSpc>
                <a:spcPts val="3211"/>
              </a:lnSpc>
              <a:buFont typeface="Arial" panose="020B0604020202020204" pitchFamily="34" charset="0"/>
              <a:buChar char="•"/>
            </a:pPr>
            <a:r>
              <a:rPr lang="it-IT" altLang="it-IT" sz="2293" b="1" dirty="0" err="1">
                <a:solidFill>
                  <a:srgbClr val="010101"/>
                </a:solidFill>
                <a:latin typeface="Lora"/>
              </a:rPr>
              <a:t>Patient</a:t>
            </a:r>
            <a:r>
              <a:rPr lang="it-IT" altLang="it-IT" sz="2293" b="1" dirty="0">
                <a:solidFill>
                  <a:srgbClr val="010101"/>
                </a:solidFill>
                <a:latin typeface="Lora"/>
              </a:rPr>
              <a:t> delay: </a:t>
            </a:r>
            <a:r>
              <a:rPr lang="it-IT" altLang="it-IT" sz="2293" dirty="0">
                <a:solidFill>
                  <a:srgbClr val="010101"/>
                </a:solidFill>
                <a:latin typeface="Lora"/>
              </a:rPr>
              <a:t>tempo tra l’inizio dei sintomi e la decisione di consultare un medico.</a:t>
            </a:r>
          </a:p>
          <a:p>
            <a:pPr marL="590522" lvl="1" indent="-342900" algn="just">
              <a:lnSpc>
                <a:spcPts val="3211"/>
              </a:lnSpc>
              <a:buFont typeface="Arial" panose="020B0604020202020204" pitchFamily="34" charset="0"/>
              <a:buChar char="•"/>
            </a:pPr>
            <a:r>
              <a:rPr lang="it-IT" altLang="it-IT" sz="2293" b="1" dirty="0">
                <a:solidFill>
                  <a:srgbClr val="010101"/>
                </a:solidFill>
                <a:latin typeface="Lora"/>
              </a:rPr>
              <a:t>Provider delay: </a:t>
            </a:r>
            <a:r>
              <a:rPr lang="it-IT" altLang="it-IT" sz="2293" dirty="0">
                <a:solidFill>
                  <a:srgbClr val="010101"/>
                </a:solidFill>
                <a:latin typeface="Lora"/>
              </a:rPr>
              <a:t>tempo tra il primo contatto con un professionista e la diagnosi corretta</a:t>
            </a:r>
          </a:p>
          <a:p>
            <a:pPr marL="247622" lvl="1" algn="just">
              <a:lnSpc>
                <a:spcPts val="3211"/>
              </a:lnSpc>
            </a:pPr>
            <a:endParaRPr lang="en-US" sz="2293" dirty="0">
              <a:solidFill>
                <a:srgbClr val="010101"/>
              </a:solidFill>
              <a:latin typeface="Lora"/>
              <a:sym typeface="Lora"/>
            </a:endParaRPr>
          </a:p>
        </p:txBody>
      </p:sp>
      <p:pic>
        <p:nvPicPr>
          <p:cNvPr id="12" name="Picture 2" descr="Tutti i corsi | Elearning UniBA">
            <a:extLst>
              <a:ext uri="{FF2B5EF4-FFF2-40B4-BE49-F238E27FC236}">
                <a16:creationId xmlns:a16="http://schemas.microsoft.com/office/drawing/2014/main" id="{994314A4-6922-1E23-CB90-ABFB230A41D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3">
            <a:extLst>
              <a:ext uri="{FF2B5EF4-FFF2-40B4-BE49-F238E27FC236}">
                <a16:creationId xmlns:a16="http://schemas.microsoft.com/office/drawing/2014/main" id="{6C641F61-70FA-54C5-7932-DB24FB091300}"/>
              </a:ext>
            </a:extLst>
          </p:cNvPr>
          <p:cNvSpPr>
            <a:spLocks noChangeArrowheads="1"/>
          </p:cNvSpPr>
          <p:nvPr/>
        </p:nvSpPr>
        <p:spPr bwMode="auto">
          <a:xfrm>
            <a:off x="4954093" y="9947333"/>
            <a:ext cx="1346394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err="1">
                <a:ln>
                  <a:noFill/>
                </a:ln>
                <a:solidFill>
                  <a:srgbClr val="1B1B1B"/>
                </a:solidFill>
                <a:effectLst/>
                <a:latin typeface="Lora" pitchFamily="2" charset="77"/>
              </a:rPr>
              <a:t>Suneja</a:t>
            </a:r>
            <a:r>
              <a:rPr kumimoji="0" lang="it-IT" altLang="it-IT" sz="1200" b="0" i="0" u="none" strike="noStrike" cap="none" normalizeH="0" baseline="0" dirty="0">
                <a:ln>
                  <a:noFill/>
                </a:ln>
                <a:solidFill>
                  <a:srgbClr val="1B1B1B"/>
                </a:solidFill>
                <a:effectLst/>
                <a:latin typeface="Lora" pitchFamily="2" charset="77"/>
              </a:rPr>
              <a:t> M, </a:t>
            </a:r>
            <a:r>
              <a:rPr kumimoji="0" lang="it-IT" altLang="it-IT" sz="1200" b="0" i="0" u="none" strike="noStrike" cap="none" normalizeH="0" baseline="0" dirty="0" err="1">
                <a:ln>
                  <a:noFill/>
                </a:ln>
                <a:solidFill>
                  <a:srgbClr val="1B1B1B"/>
                </a:solidFill>
                <a:effectLst/>
                <a:latin typeface="Lora" pitchFamily="2" charset="77"/>
              </a:rPr>
              <a:t>Beekmann</a:t>
            </a:r>
            <a:r>
              <a:rPr kumimoji="0" lang="it-IT" altLang="it-IT" sz="1200" b="0" i="0" u="none" strike="noStrike" cap="none" normalizeH="0" baseline="0" dirty="0">
                <a:ln>
                  <a:noFill/>
                </a:ln>
                <a:solidFill>
                  <a:srgbClr val="1B1B1B"/>
                </a:solidFill>
                <a:effectLst/>
                <a:latin typeface="Lora" pitchFamily="2" charset="77"/>
              </a:rPr>
              <a:t> SE, </a:t>
            </a:r>
            <a:r>
              <a:rPr kumimoji="0" lang="it-IT" altLang="it-IT" sz="1200" b="0" i="0" u="none" strike="noStrike" cap="none" normalizeH="0" baseline="0" dirty="0" err="1">
                <a:ln>
                  <a:noFill/>
                </a:ln>
                <a:solidFill>
                  <a:srgbClr val="1B1B1B"/>
                </a:solidFill>
                <a:effectLst/>
                <a:latin typeface="Lora" pitchFamily="2" charset="77"/>
              </a:rPr>
              <a:t>Dhaliwal</a:t>
            </a:r>
            <a:r>
              <a:rPr kumimoji="0" lang="it-IT" altLang="it-IT" sz="1200" b="0" i="0" u="none" strike="noStrike" cap="none" normalizeH="0" baseline="0" dirty="0">
                <a:ln>
                  <a:noFill/>
                </a:ln>
                <a:solidFill>
                  <a:srgbClr val="1B1B1B"/>
                </a:solidFill>
                <a:effectLst/>
                <a:latin typeface="Lora" pitchFamily="2" charset="77"/>
              </a:rPr>
              <a:t> G, Miller AC, </a:t>
            </a:r>
            <a:r>
              <a:rPr kumimoji="0" lang="it-IT" altLang="it-IT" sz="1200" b="0" i="0" u="none" strike="noStrike" cap="none" normalizeH="0" baseline="0" dirty="0" err="1">
                <a:ln>
                  <a:noFill/>
                </a:ln>
                <a:solidFill>
                  <a:srgbClr val="1B1B1B"/>
                </a:solidFill>
                <a:effectLst/>
                <a:latin typeface="Lora" pitchFamily="2" charset="77"/>
              </a:rPr>
              <a:t>Polgreen</a:t>
            </a:r>
            <a:r>
              <a:rPr kumimoji="0" lang="it-IT" altLang="it-IT" sz="1200" b="0" i="0" u="none" strike="noStrike" cap="none" normalizeH="0" baseline="0" dirty="0">
                <a:ln>
                  <a:noFill/>
                </a:ln>
                <a:solidFill>
                  <a:srgbClr val="1B1B1B"/>
                </a:solidFill>
                <a:effectLst/>
                <a:latin typeface="Lora" pitchFamily="2" charset="77"/>
              </a:rPr>
              <a:t> PM. </a:t>
            </a:r>
            <a:r>
              <a:rPr kumimoji="0" lang="it-IT" altLang="it-IT" sz="1200" b="0" i="0" u="none" strike="noStrike" cap="none" normalizeH="0" baseline="0" dirty="0" err="1">
                <a:ln>
                  <a:noFill/>
                </a:ln>
                <a:solidFill>
                  <a:srgbClr val="1B1B1B"/>
                </a:solidFill>
                <a:effectLst/>
                <a:latin typeface="Lora" pitchFamily="2" charset="77"/>
              </a:rPr>
              <a:t>Diagnostic</a:t>
            </a:r>
            <a:r>
              <a:rPr kumimoji="0" lang="it-IT" altLang="it-IT" sz="1200" b="0" i="0" u="none" strike="noStrike" cap="none" normalizeH="0" baseline="0" dirty="0">
                <a:ln>
                  <a:noFill/>
                </a:ln>
                <a:solidFill>
                  <a:srgbClr val="1B1B1B"/>
                </a:solidFill>
                <a:effectLst/>
                <a:latin typeface="Lora" pitchFamily="2" charset="77"/>
              </a:rPr>
              <a:t> delays in </a:t>
            </a:r>
            <a:r>
              <a:rPr kumimoji="0" lang="it-IT" altLang="it-IT" sz="1200" b="0" i="0" u="none" strike="noStrike" cap="none" normalizeH="0" baseline="0" dirty="0" err="1">
                <a:ln>
                  <a:noFill/>
                </a:ln>
                <a:solidFill>
                  <a:srgbClr val="1B1B1B"/>
                </a:solidFill>
                <a:effectLst/>
                <a:latin typeface="Lora" pitchFamily="2" charset="77"/>
              </a:rPr>
              <a:t>infectious</a:t>
            </a:r>
            <a:r>
              <a:rPr kumimoji="0" lang="it-IT" altLang="it-IT" sz="1200" b="0" i="0" u="none" strike="noStrike" cap="none" normalizeH="0" baseline="0" dirty="0">
                <a:ln>
                  <a:noFill/>
                </a:ln>
                <a:solidFill>
                  <a:srgbClr val="1B1B1B"/>
                </a:solidFill>
                <a:effectLst/>
                <a:latin typeface="Lora" pitchFamily="2" charset="77"/>
              </a:rPr>
              <a:t> </a:t>
            </a:r>
            <a:r>
              <a:rPr kumimoji="0" lang="it-IT" altLang="it-IT" sz="1200" b="0" i="0" u="none" strike="noStrike" cap="none" normalizeH="0" baseline="0" dirty="0" err="1">
                <a:ln>
                  <a:noFill/>
                </a:ln>
                <a:solidFill>
                  <a:srgbClr val="1B1B1B"/>
                </a:solidFill>
                <a:effectLst/>
                <a:latin typeface="Lora" pitchFamily="2" charset="77"/>
              </a:rPr>
              <a:t>diseases</a:t>
            </a:r>
            <a:r>
              <a:rPr kumimoji="0" lang="it-IT" altLang="it-IT" sz="1200" b="0" i="0" u="none" strike="noStrike" cap="none" normalizeH="0" baseline="0" dirty="0">
                <a:ln>
                  <a:noFill/>
                </a:ln>
                <a:solidFill>
                  <a:srgbClr val="1B1B1B"/>
                </a:solidFill>
                <a:effectLst/>
                <a:latin typeface="Lora" pitchFamily="2" charset="77"/>
              </a:rPr>
              <a:t>. </a:t>
            </a:r>
            <a:r>
              <a:rPr kumimoji="0" lang="it-IT" altLang="it-IT" sz="1200" b="0" i="1" u="none" strike="noStrike" cap="none" normalizeH="0" baseline="0" dirty="0" err="1">
                <a:ln>
                  <a:noFill/>
                </a:ln>
                <a:solidFill>
                  <a:srgbClr val="1B1B1B"/>
                </a:solidFill>
                <a:effectLst/>
                <a:latin typeface="Lora" pitchFamily="2" charset="77"/>
              </a:rPr>
              <a:t>Diagnosis</a:t>
            </a:r>
            <a:r>
              <a:rPr kumimoji="0" lang="it-IT" altLang="it-IT" sz="1200" b="0" i="1" u="none" strike="noStrike" cap="none" normalizeH="0" baseline="0" dirty="0">
                <a:ln>
                  <a:noFill/>
                </a:ln>
                <a:solidFill>
                  <a:srgbClr val="1B1B1B"/>
                </a:solidFill>
                <a:effectLst/>
                <a:latin typeface="Lora" pitchFamily="2" charset="77"/>
              </a:rPr>
              <a:t> (</a:t>
            </a:r>
            <a:r>
              <a:rPr kumimoji="0" lang="it-IT" altLang="it-IT" sz="1200" b="0" i="1" u="none" strike="noStrike" cap="none" normalizeH="0" baseline="0" dirty="0" err="1">
                <a:ln>
                  <a:noFill/>
                </a:ln>
                <a:solidFill>
                  <a:srgbClr val="1B1B1B"/>
                </a:solidFill>
                <a:effectLst/>
                <a:latin typeface="Lora" pitchFamily="2" charset="77"/>
              </a:rPr>
              <a:t>Berl</a:t>
            </a:r>
            <a:r>
              <a:rPr kumimoji="0" lang="it-IT" altLang="it-IT" sz="1200" b="0" i="1" u="none" strike="noStrike" cap="none" normalizeH="0" baseline="0" dirty="0">
                <a:ln>
                  <a:noFill/>
                </a:ln>
                <a:solidFill>
                  <a:srgbClr val="1B1B1B"/>
                </a:solidFill>
                <a:effectLst/>
                <a:latin typeface="Lora" pitchFamily="2" charset="77"/>
              </a:rPr>
              <a:t>)</a:t>
            </a:r>
            <a:r>
              <a:rPr kumimoji="0" lang="it-IT" altLang="it-IT" sz="1200" b="0" i="0" u="none" strike="noStrike" cap="none" normalizeH="0" baseline="0" dirty="0">
                <a:ln>
                  <a:noFill/>
                </a:ln>
                <a:solidFill>
                  <a:srgbClr val="1B1B1B"/>
                </a:solidFill>
                <a:effectLst/>
                <a:latin typeface="Lora" pitchFamily="2" charset="77"/>
              </a:rPr>
              <a:t>. 2022;9(3):332-339. </a:t>
            </a:r>
            <a:r>
              <a:rPr kumimoji="0" lang="it-IT" altLang="it-IT" sz="1200" b="0" i="0" u="none" strike="noStrike" cap="none" normalizeH="0" baseline="0" dirty="0" err="1">
                <a:ln>
                  <a:noFill/>
                </a:ln>
                <a:solidFill>
                  <a:srgbClr val="1B1B1B"/>
                </a:solidFill>
                <a:effectLst/>
                <a:latin typeface="Lora" pitchFamily="2" charset="77"/>
              </a:rPr>
              <a:t>Published</a:t>
            </a:r>
            <a:r>
              <a:rPr kumimoji="0" lang="it-IT" altLang="it-IT" sz="1200" b="0" i="0" u="none" strike="noStrike" cap="none" normalizeH="0" baseline="0" dirty="0">
                <a:ln>
                  <a:noFill/>
                </a:ln>
                <a:solidFill>
                  <a:srgbClr val="1B1B1B"/>
                </a:solidFill>
                <a:effectLst/>
                <a:latin typeface="Lora" pitchFamily="2" charset="77"/>
              </a:rPr>
              <a:t> 2022 </a:t>
            </a:r>
            <a:r>
              <a:rPr kumimoji="0" lang="it-IT" altLang="it-IT" sz="1200" b="0" i="0" u="none" strike="noStrike" cap="none" normalizeH="0" baseline="0" dirty="0" err="1">
                <a:ln>
                  <a:noFill/>
                </a:ln>
                <a:solidFill>
                  <a:srgbClr val="1B1B1B"/>
                </a:solidFill>
                <a:effectLst/>
                <a:latin typeface="Lora" pitchFamily="2" charset="77"/>
              </a:rPr>
              <a:t>Jan</a:t>
            </a:r>
            <a:r>
              <a:rPr kumimoji="0" lang="it-IT" altLang="it-IT" sz="1200" b="0" i="0" u="none" strike="noStrike" cap="none" normalizeH="0" baseline="0" dirty="0">
                <a:ln>
                  <a:noFill/>
                </a:ln>
                <a:solidFill>
                  <a:srgbClr val="1B1B1B"/>
                </a:solidFill>
                <a:effectLst/>
                <a:latin typeface="Lora" pitchFamily="2" charset="77"/>
              </a:rPr>
              <a:t> 20. doi:10.1515/dx-2021-0092</a:t>
            </a:r>
            <a:endParaRPr kumimoji="0" lang="it-IT" altLang="it-IT" sz="1800" b="0" i="0" u="none" strike="noStrike" cap="none" normalizeH="0" baseline="0" dirty="0">
              <a:ln>
                <a:noFill/>
              </a:ln>
              <a:solidFill>
                <a:schemeClr val="tx1"/>
              </a:solidFill>
              <a:effectLst/>
              <a:latin typeface="Lora" pitchFamily="2" charset="77"/>
            </a:endParaRPr>
          </a:p>
        </p:txBody>
      </p:sp>
    </p:spTree>
    <p:extLst>
      <p:ext uri="{BB962C8B-B14F-4D97-AF65-F5344CB8AC3E}">
        <p14:creationId xmlns:p14="http://schemas.microsoft.com/office/powerpoint/2010/main" val="3791239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4CD9F3F1-3A4C-8F0A-C2CC-85C1A17BF65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9B8B138-D7FA-A8EB-3C15-7C46F62D5F4A}"/>
              </a:ext>
            </a:extLst>
          </p:cNvPr>
          <p:cNvSpPr/>
          <p:nvPr/>
        </p:nvSpPr>
        <p:spPr>
          <a:xfrm flipH="1">
            <a:off x="4954093" y="-208997"/>
            <a:ext cx="0" cy="10974228"/>
          </a:xfrm>
          <a:prstGeom prst="line">
            <a:avLst/>
          </a:prstGeom>
          <a:ln w="19050" cap="flat">
            <a:solidFill>
              <a:srgbClr val="100F0D"/>
            </a:solidFill>
            <a:prstDash val="solid"/>
            <a:headEnd type="none" w="sm" len="sm"/>
            <a:tailEnd type="none" w="sm" len="sm"/>
          </a:ln>
        </p:spPr>
        <p:txBody>
          <a:bodyPr/>
          <a:lstStyle/>
          <a:p>
            <a:endParaRPr lang="en-GB"/>
          </a:p>
        </p:txBody>
      </p:sp>
      <p:grpSp>
        <p:nvGrpSpPr>
          <p:cNvPr id="3" name="Group 3">
            <a:extLst>
              <a:ext uri="{FF2B5EF4-FFF2-40B4-BE49-F238E27FC236}">
                <a16:creationId xmlns:a16="http://schemas.microsoft.com/office/drawing/2014/main" id="{C68B030A-09A1-6714-AC36-63E9669823E9}"/>
              </a:ext>
            </a:extLst>
          </p:cNvPr>
          <p:cNvGrpSpPr/>
          <p:nvPr/>
        </p:nvGrpSpPr>
        <p:grpSpPr>
          <a:xfrm>
            <a:off x="0" y="0"/>
            <a:ext cx="4848206" cy="10287000"/>
            <a:chOff x="0" y="0"/>
            <a:chExt cx="1276894" cy="2709333"/>
          </a:xfrm>
        </p:grpSpPr>
        <p:sp>
          <p:nvSpPr>
            <p:cNvPr id="4" name="Freeform 4">
              <a:extLst>
                <a:ext uri="{FF2B5EF4-FFF2-40B4-BE49-F238E27FC236}">
                  <a16:creationId xmlns:a16="http://schemas.microsoft.com/office/drawing/2014/main" id="{9B111B7A-0CAF-4DB4-559D-F9E058B8FAF9}"/>
                </a:ext>
              </a:extLst>
            </p:cNvPr>
            <p:cNvSpPr/>
            <p:nvPr/>
          </p:nvSpPr>
          <p:spPr>
            <a:xfrm>
              <a:off x="0" y="0"/>
              <a:ext cx="1276894" cy="2709333"/>
            </a:xfrm>
            <a:custGeom>
              <a:avLst/>
              <a:gdLst/>
              <a:ahLst/>
              <a:cxnLst/>
              <a:rect l="l" t="t" r="r" b="b"/>
              <a:pathLst>
                <a:path w="1276894" h="2709333">
                  <a:moveTo>
                    <a:pt x="0" y="0"/>
                  </a:moveTo>
                  <a:lnTo>
                    <a:pt x="1276894" y="0"/>
                  </a:lnTo>
                  <a:lnTo>
                    <a:pt x="1276894" y="2709333"/>
                  </a:lnTo>
                  <a:lnTo>
                    <a:pt x="0" y="2709333"/>
                  </a:lnTo>
                  <a:close/>
                </a:path>
              </a:pathLst>
            </a:custGeom>
            <a:solidFill>
              <a:srgbClr val="DFD3CA"/>
            </a:solidFill>
          </p:spPr>
          <p:txBody>
            <a:bodyPr/>
            <a:lstStyle/>
            <a:p>
              <a:endParaRPr lang="en-GB"/>
            </a:p>
          </p:txBody>
        </p:sp>
        <p:sp>
          <p:nvSpPr>
            <p:cNvPr id="5" name="TextBox 5">
              <a:extLst>
                <a:ext uri="{FF2B5EF4-FFF2-40B4-BE49-F238E27FC236}">
                  <a16:creationId xmlns:a16="http://schemas.microsoft.com/office/drawing/2014/main" id="{5882FCB8-0988-2B3D-354C-55E8252324C1}"/>
                </a:ext>
              </a:extLst>
            </p:cNvPr>
            <p:cNvSpPr txBox="1"/>
            <p:nvPr/>
          </p:nvSpPr>
          <p:spPr>
            <a:xfrm>
              <a:off x="0" y="-28575"/>
              <a:ext cx="1276894" cy="2737908"/>
            </a:xfrm>
            <a:prstGeom prst="rect">
              <a:avLst/>
            </a:prstGeom>
          </p:spPr>
          <p:txBody>
            <a:bodyPr lIns="50800" tIns="50800" rIns="50800" bIns="50800" rtlCol="0" anchor="ctr"/>
            <a:lstStyle/>
            <a:p>
              <a:pPr algn="ctr">
                <a:lnSpc>
                  <a:spcPts val="2852"/>
                </a:lnSpc>
              </a:pPr>
              <a:endParaRPr/>
            </a:p>
          </p:txBody>
        </p:sp>
      </p:grpSp>
      <p:grpSp>
        <p:nvGrpSpPr>
          <p:cNvPr id="6" name="Group 6">
            <a:extLst>
              <a:ext uri="{FF2B5EF4-FFF2-40B4-BE49-F238E27FC236}">
                <a16:creationId xmlns:a16="http://schemas.microsoft.com/office/drawing/2014/main" id="{E0558791-B427-4B01-996B-2B692252EB1B}"/>
              </a:ext>
            </a:extLst>
          </p:cNvPr>
          <p:cNvGrpSpPr/>
          <p:nvPr/>
        </p:nvGrpSpPr>
        <p:grpSpPr>
          <a:xfrm>
            <a:off x="1656637" y="1771117"/>
            <a:ext cx="17822925" cy="6405099"/>
            <a:chOff x="0" y="0"/>
            <a:chExt cx="4694104" cy="1686940"/>
          </a:xfrm>
        </p:grpSpPr>
        <p:sp>
          <p:nvSpPr>
            <p:cNvPr id="7" name="Freeform 7">
              <a:extLst>
                <a:ext uri="{FF2B5EF4-FFF2-40B4-BE49-F238E27FC236}">
                  <a16:creationId xmlns:a16="http://schemas.microsoft.com/office/drawing/2014/main" id="{E1A45F82-3295-B87E-8E58-13B1C8F06EFA}"/>
                </a:ext>
              </a:extLst>
            </p:cNvPr>
            <p:cNvSpPr/>
            <p:nvPr/>
          </p:nvSpPr>
          <p:spPr>
            <a:xfrm>
              <a:off x="0" y="0"/>
              <a:ext cx="4694104" cy="1686940"/>
            </a:xfrm>
            <a:custGeom>
              <a:avLst/>
              <a:gdLst/>
              <a:ahLst/>
              <a:cxnLst/>
              <a:rect l="l" t="t" r="r" b="b"/>
              <a:pathLst>
                <a:path w="4694104" h="1686940">
                  <a:moveTo>
                    <a:pt x="0" y="0"/>
                  </a:moveTo>
                  <a:lnTo>
                    <a:pt x="4694104" y="0"/>
                  </a:lnTo>
                  <a:lnTo>
                    <a:pt x="4694104" y="1686940"/>
                  </a:lnTo>
                  <a:lnTo>
                    <a:pt x="0" y="1686940"/>
                  </a:lnTo>
                  <a:close/>
                </a:path>
              </a:pathLst>
            </a:custGeom>
            <a:solidFill>
              <a:srgbClr val="F2F1EB"/>
            </a:solidFill>
          </p:spPr>
          <p:txBody>
            <a:bodyPr/>
            <a:lstStyle/>
            <a:p>
              <a:endParaRPr lang="en-GB"/>
            </a:p>
          </p:txBody>
        </p:sp>
        <p:sp>
          <p:nvSpPr>
            <p:cNvPr id="8" name="TextBox 8">
              <a:extLst>
                <a:ext uri="{FF2B5EF4-FFF2-40B4-BE49-F238E27FC236}">
                  <a16:creationId xmlns:a16="http://schemas.microsoft.com/office/drawing/2014/main" id="{6F2BF732-3EFB-8A91-B149-3BF0A739C508}"/>
                </a:ext>
              </a:extLst>
            </p:cNvPr>
            <p:cNvSpPr txBox="1"/>
            <p:nvPr/>
          </p:nvSpPr>
          <p:spPr>
            <a:xfrm>
              <a:off x="0" y="-28575"/>
              <a:ext cx="4694104" cy="1715515"/>
            </a:xfrm>
            <a:prstGeom prst="rect">
              <a:avLst/>
            </a:prstGeom>
          </p:spPr>
          <p:txBody>
            <a:bodyPr lIns="50800" tIns="50800" rIns="50800" bIns="50800" rtlCol="0" anchor="ctr"/>
            <a:lstStyle/>
            <a:p>
              <a:pPr algn="ctr">
                <a:lnSpc>
                  <a:spcPts val="2852"/>
                </a:lnSpc>
              </a:pPr>
              <a:endParaRPr/>
            </a:p>
          </p:txBody>
        </p:sp>
      </p:grpSp>
      <p:sp>
        <p:nvSpPr>
          <p:cNvPr id="9" name="TextBox 9">
            <a:extLst>
              <a:ext uri="{FF2B5EF4-FFF2-40B4-BE49-F238E27FC236}">
                <a16:creationId xmlns:a16="http://schemas.microsoft.com/office/drawing/2014/main" id="{9848EFAE-16FD-D695-DFE1-23CFA0EA4FF0}"/>
              </a:ext>
            </a:extLst>
          </p:cNvPr>
          <p:cNvSpPr txBox="1"/>
          <p:nvPr/>
        </p:nvSpPr>
        <p:spPr>
          <a:xfrm>
            <a:off x="2323712" y="2010596"/>
            <a:ext cx="6346446" cy="2634376"/>
          </a:xfrm>
          <a:prstGeom prst="rect">
            <a:avLst/>
          </a:prstGeom>
        </p:spPr>
        <p:txBody>
          <a:bodyPr wrap="square" lIns="0" tIns="0" rIns="0" bIns="0" rtlCol="0" anchor="t">
            <a:spAutoFit/>
          </a:bodyPr>
          <a:lstStyle/>
          <a:p>
            <a:pPr marL="0" lvl="0" indent="0" algn="l">
              <a:lnSpc>
                <a:spcPts val="10590"/>
              </a:lnSpc>
              <a:spcBef>
                <a:spcPct val="0"/>
              </a:spcBef>
            </a:pPr>
            <a:r>
              <a:rPr lang="it-IT" sz="8800" dirty="0">
                <a:solidFill>
                  <a:srgbClr val="000000"/>
                </a:solidFill>
                <a:latin typeface="Segoe UI Variable Display Semib" pitchFamily="2" charset="0"/>
                <a:ea typeface="TAN Pearl"/>
                <a:cs typeface="TAN Pearl"/>
                <a:sym typeface="TAN Pearl"/>
              </a:rPr>
              <a:t>Ritardo diagnostico</a:t>
            </a:r>
          </a:p>
        </p:txBody>
      </p:sp>
      <p:pic>
        <p:nvPicPr>
          <p:cNvPr id="20482" name="Picture 2" descr="Figure 4:">
            <a:extLst>
              <a:ext uri="{FF2B5EF4-FFF2-40B4-BE49-F238E27FC236}">
                <a16:creationId xmlns:a16="http://schemas.microsoft.com/office/drawing/2014/main" id="{910911A6-2245-7D1A-CC88-A77F0920D9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5800" y="2347668"/>
            <a:ext cx="87122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67E419D-5D5A-48FD-2912-9F1EBBF7D67B}"/>
              </a:ext>
            </a:extLst>
          </p:cNvPr>
          <p:cNvSpPr txBox="1"/>
          <p:nvPr/>
        </p:nvSpPr>
        <p:spPr>
          <a:xfrm>
            <a:off x="2022320" y="4749435"/>
            <a:ext cx="7121677" cy="3666260"/>
          </a:xfrm>
          <a:prstGeom prst="rect">
            <a:avLst/>
          </a:prstGeom>
        </p:spPr>
        <p:txBody>
          <a:bodyPr wrap="square" lIns="0" tIns="0" rIns="0" bIns="0" rtlCol="0" anchor="t">
            <a:spAutoFit/>
          </a:bodyPr>
          <a:lstStyle/>
          <a:p>
            <a:pPr marL="247622" lvl="1" algn="just">
              <a:lnSpc>
                <a:spcPts val="3211"/>
              </a:lnSpc>
            </a:pPr>
            <a:r>
              <a:rPr lang="it-IT" altLang="it-IT" sz="2293" dirty="0">
                <a:solidFill>
                  <a:srgbClr val="010101"/>
                </a:solidFill>
                <a:latin typeface="Lora"/>
              </a:rPr>
              <a:t>Il ritardo diagnostico è l’intervallo di tempo tra l’inizio dei sintomi e la diagnosi confermata.</a:t>
            </a:r>
          </a:p>
          <a:p>
            <a:pPr marL="247622" lvl="1" algn="just">
              <a:lnSpc>
                <a:spcPts val="3211"/>
              </a:lnSpc>
            </a:pPr>
            <a:br>
              <a:rPr lang="it-IT" altLang="it-IT" sz="2293" dirty="0">
                <a:solidFill>
                  <a:srgbClr val="010101"/>
                </a:solidFill>
                <a:latin typeface="Lora"/>
              </a:rPr>
            </a:br>
            <a:r>
              <a:rPr lang="it-IT" altLang="it-IT" sz="2293" dirty="0">
                <a:solidFill>
                  <a:srgbClr val="010101"/>
                </a:solidFill>
                <a:latin typeface="Lora"/>
              </a:rPr>
              <a:t>Partecipano al ritardo diagnostico:</a:t>
            </a:r>
          </a:p>
          <a:p>
            <a:pPr marL="590522" lvl="1" indent="-342900" algn="just">
              <a:lnSpc>
                <a:spcPts val="3211"/>
              </a:lnSpc>
              <a:buFont typeface="Arial" panose="020B0604020202020204" pitchFamily="34" charset="0"/>
              <a:buChar char="•"/>
            </a:pPr>
            <a:r>
              <a:rPr lang="it-IT" altLang="it-IT" sz="2293" b="1" dirty="0" err="1">
                <a:solidFill>
                  <a:srgbClr val="010101"/>
                </a:solidFill>
                <a:latin typeface="Lora"/>
              </a:rPr>
              <a:t>Patient</a:t>
            </a:r>
            <a:r>
              <a:rPr lang="it-IT" altLang="it-IT" sz="2293" b="1" dirty="0">
                <a:solidFill>
                  <a:srgbClr val="010101"/>
                </a:solidFill>
                <a:latin typeface="Lora"/>
              </a:rPr>
              <a:t> delay: </a:t>
            </a:r>
            <a:r>
              <a:rPr lang="it-IT" altLang="it-IT" sz="2293" dirty="0">
                <a:solidFill>
                  <a:srgbClr val="010101"/>
                </a:solidFill>
                <a:latin typeface="Lora"/>
              </a:rPr>
              <a:t>tempo tra l’inizio dei sintomi e la decisione di consultare un medico.</a:t>
            </a:r>
          </a:p>
          <a:p>
            <a:pPr marL="590522" lvl="1" indent="-342900" algn="just">
              <a:lnSpc>
                <a:spcPts val="3211"/>
              </a:lnSpc>
              <a:buFont typeface="Arial" panose="020B0604020202020204" pitchFamily="34" charset="0"/>
              <a:buChar char="•"/>
            </a:pPr>
            <a:r>
              <a:rPr lang="it-IT" altLang="it-IT" sz="2293" b="1" dirty="0">
                <a:solidFill>
                  <a:srgbClr val="010101"/>
                </a:solidFill>
                <a:latin typeface="Lora"/>
              </a:rPr>
              <a:t>Provider delay: </a:t>
            </a:r>
            <a:r>
              <a:rPr lang="it-IT" altLang="it-IT" sz="2293" dirty="0">
                <a:solidFill>
                  <a:srgbClr val="010101"/>
                </a:solidFill>
                <a:latin typeface="Lora"/>
              </a:rPr>
              <a:t>tempo tra il primo contatto con un professionista e la diagnosi corretta</a:t>
            </a:r>
          </a:p>
          <a:p>
            <a:pPr marL="247622" lvl="1" algn="just">
              <a:lnSpc>
                <a:spcPts val="3211"/>
              </a:lnSpc>
            </a:pPr>
            <a:endParaRPr lang="en-US" sz="2293" dirty="0">
              <a:solidFill>
                <a:srgbClr val="010101"/>
              </a:solidFill>
              <a:latin typeface="Lora"/>
              <a:sym typeface="Lora"/>
            </a:endParaRPr>
          </a:p>
        </p:txBody>
      </p:sp>
      <p:pic>
        <p:nvPicPr>
          <p:cNvPr id="12" name="Picture 2" descr="Tutti i corsi | Elearning UniBA">
            <a:extLst>
              <a:ext uri="{FF2B5EF4-FFF2-40B4-BE49-F238E27FC236}">
                <a16:creationId xmlns:a16="http://schemas.microsoft.com/office/drawing/2014/main" id="{ED4CA395-0D45-A957-14B6-BF7857B624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3">
            <a:extLst>
              <a:ext uri="{FF2B5EF4-FFF2-40B4-BE49-F238E27FC236}">
                <a16:creationId xmlns:a16="http://schemas.microsoft.com/office/drawing/2014/main" id="{7A1B483E-EA8A-25A9-7A56-A8ADF3F24E79}"/>
              </a:ext>
            </a:extLst>
          </p:cNvPr>
          <p:cNvSpPr>
            <a:spLocks noChangeArrowheads="1"/>
          </p:cNvSpPr>
          <p:nvPr/>
        </p:nvSpPr>
        <p:spPr bwMode="auto">
          <a:xfrm>
            <a:off x="4954093" y="9947333"/>
            <a:ext cx="1346394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err="1">
                <a:ln>
                  <a:noFill/>
                </a:ln>
                <a:solidFill>
                  <a:srgbClr val="1B1B1B"/>
                </a:solidFill>
                <a:effectLst/>
                <a:latin typeface="Lora" pitchFamily="2" charset="77"/>
              </a:rPr>
              <a:t>Suneja</a:t>
            </a:r>
            <a:r>
              <a:rPr kumimoji="0" lang="it-IT" altLang="it-IT" sz="1200" b="0" i="0" u="none" strike="noStrike" cap="none" normalizeH="0" baseline="0" dirty="0">
                <a:ln>
                  <a:noFill/>
                </a:ln>
                <a:solidFill>
                  <a:srgbClr val="1B1B1B"/>
                </a:solidFill>
                <a:effectLst/>
                <a:latin typeface="Lora" pitchFamily="2" charset="77"/>
              </a:rPr>
              <a:t> M, </a:t>
            </a:r>
            <a:r>
              <a:rPr kumimoji="0" lang="it-IT" altLang="it-IT" sz="1200" b="0" i="0" u="none" strike="noStrike" cap="none" normalizeH="0" baseline="0" dirty="0" err="1">
                <a:ln>
                  <a:noFill/>
                </a:ln>
                <a:solidFill>
                  <a:srgbClr val="1B1B1B"/>
                </a:solidFill>
                <a:effectLst/>
                <a:latin typeface="Lora" pitchFamily="2" charset="77"/>
              </a:rPr>
              <a:t>Beekmann</a:t>
            </a:r>
            <a:r>
              <a:rPr kumimoji="0" lang="it-IT" altLang="it-IT" sz="1200" b="0" i="0" u="none" strike="noStrike" cap="none" normalizeH="0" baseline="0" dirty="0">
                <a:ln>
                  <a:noFill/>
                </a:ln>
                <a:solidFill>
                  <a:srgbClr val="1B1B1B"/>
                </a:solidFill>
                <a:effectLst/>
                <a:latin typeface="Lora" pitchFamily="2" charset="77"/>
              </a:rPr>
              <a:t> SE, </a:t>
            </a:r>
            <a:r>
              <a:rPr kumimoji="0" lang="it-IT" altLang="it-IT" sz="1200" b="0" i="0" u="none" strike="noStrike" cap="none" normalizeH="0" baseline="0" dirty="0" err="1">
                <a:ln>
                  <a:noFill/>
                </a:ln>
                <a:solidFill>
                  <a:srgbClr val="1B1B1B"/>
                </a:solidFill>
                <a:effectLst/>
                <a:latin typeface="Lora" pitchFamily="2" charset="77"/>
              </a:rPr>
              <a:t>Dhaliwal</a:t>
            </a:r>
            <a:r>
              <a:rPr kumimoji="0" lang="it-IT" altLang="it-IT" sz="1200" b="0" i="0" u="none" strike="noStrike" cap="none" normalizeH="0" baseline="0" dirty="0">
                <a:ln>
                  <a:noFill/>
                </a:ln>
                <a:solidFill>
                  <a:srgbClr val="1B1B1B"/>
                </a:solidFill>
                <a:effectLst/>
                <a:latin typeface="Lora" pitchFamily="2" charset="77"/>
              </a:rPr>
              <a:t> G, Miller AC, </a:t>
            </a:r>
            <a:r>
              <a:rPr kumimoji="0" lang="it-IT" altLang="it-IT" sz="1200" b="0" i="0" u="none" strike="noStrike" cap="none" normalizeH="0" baseline="0" dirty="0" err="1">
                <a:ln>
                  <a:noFill/>
                </a:ln>
                <a:solidFill>
                  <a:srgbClr val="1B1B1B"/>
                </a:solidFill>
                <a:effectLst/>
                <a:latin typeface="Lora" pitchFamily="2" charset="77"/>
              </a:rPr>
              <a:t>Polgreen</a:t>
            </a:r>
            <a:r>
              <a:rPr kumimoji="0" lang="it-IT" altLang="it-IT" sz="1200" b="0" i="0" u="none" strike="noStrike" cap="none" normalizeH="0" baseline="0" dirty="0">
                <a:ln>
                  <a:noFill/>
                </a:ln>
                <a:solidFill>
                  <a:srgbClr val="1B1B1B"/>
                </a:solidFill>
                <a:effectLst/>
                <a:latin typeface="Lora" pitchFamily="2" charset="77"/>
              </a:rPr>
              <a:t> PM. </a:t>
            </a:r>
            <a:r>
              <a:rPr kumimoji="0" lang="it-IT" altLang="it-IT" sz="1200" b="0" i="0" u="none" strike="noStrike" cap="none" normalizeH="0" baseline="0" dirty="0" err="1">
                <a:ln>
                  <a:noFill/>
                </a:ln>
                <a:solidFill>
                  <a:srgbClr val="1B1B1B"/>
                </a:solidFill>
                <a:effectLst/>
                <a:latin typeface="Lora" pitchFamily="2" charset="77"/>
              </a:rPr>
              <a:t>Diagnostic</a:t>
            </a:r>
            <a:r>
              <a:rPr kumimoji="0" lang="it-IT" altLang="it-IT" sz="1200" b="0" i="0" u="none" strike="noStrike" cap="none" normalizeH="0" baseline="0" dirty="0">
                <a:ln>
                  <a:noFill/>
                </a:ln>
                <a:solidFill>
                  <a:srgbClr val="1B1B1B"/>
                </a:solidFill>
                <a:effectLst/>
                <a:latin typeface="Lora" pitchFamily="2" charset="77"/>
              </a:rPr>
              <a:t> delays in </a:t>
            </a:r>
            <a:r>
              <a:rPr kumimoji="0" lang="it-IT" altLang="it-IT" sz="1200" b="0" i="0" u="none" strike="noStrike" cap="none" normalizeH="0" baseline="0" dirty="0" err="1">
                <a:ln>
                  <a:noFill/>
                </a:ln>
                <a:solidFill>
                  <a:srgbClr val="1B1B1B"/>
                </a:solidFill>
                <a:effectLst/>
                <a:latin typeface="Lora" pitchFamily="2" charset="77"/>
              </a:rPr>
              <a:t>infectious</a:t>
            </a:r>
            <a:r>
              <a:rPr kumimoji="0" lang="it-IT" altLang="it-IT" sz="1200" b="0" i="0" u="none" strike="noStrike" cap="none" normalizeH="0" baseline="0" dirty="0">
                <a:ln>
                  <a:noFill/>
                </a:ln>
                <a:solidFill>
                  <a:srgbClr val="1B1B1B"/>
                </a:solidFill>
                <a:effectLst/>
                <a:latin typeface="Lora" pitchFamily="2" charset="77"/>
              </a:rPr>
              <a:t> </a:t>
            </a:r>
            <a:r>
              <a:rPr kumimoji="0" lang="it-IT" altLang="it-IT" sz="1200" b="0" i="0" u="none" strike="noStrike" cap="none" normalizeH="0" baseline="0" dirty="0" err="1">
                <a:ln>
                  <a:noFill/>
                </a:ln>
                <a:solidFill>
                  <a:srgbClr val="1B1B1B"/>
                </a:solidFill>
                <a:effectLst/>
                <a:latin typeface="Lora" pitchFamily="2" charset="77"/>
              </a:rPr>
              <a:t>diseases</a:t>
            </a:r>
            <a:r>
              <a:rPr kumimoji="0" lang="it-IT" altLang="it-IT" sz="1200" b="0" i="0" u="none" strike="noStrike" cap="none" normalizeH="0" baseline="0" dirty="0">
                <a:ln>
                  <a:noFill/>
                </a:ln>
                <a:solidFill>
                  <a:srgbClr val="1B1B1B"/>
                </a:solidFill>
                <a:effectLst/>
                <a:latin typeface="Lora" pitchFamily="2" charset="77"/>
              </a:rPr>
              <a:t>. </a:t>
            </a:r>
            <a:r>
              <a:rPr kumimoji="0" lang="it-IT" altLang="it-IT" sz="1200" b="0" i="1" u="none" strike="noStrike" cap="none" normalizeH="0" baseline="0" dirty="0" err="1">
                <a:ln>
                  <a:noFill/>
                </a:ln>
                <a:solidFill>
                  <a:srgbClr val="1B1B1B"/>
                </a:solidFill>
                <a:effectLst/>
                <a:latin typeface="Lora" pitchFamily="2" charset="77"/>
              </a:rPr>
              <a:t>Diagnosis</a:t>
            </a:r>
            <a:r>
              <a:rPr kumimoji="0" lang="it-IT" altLang="it-IT" sz="1200" b="0" i="1" u="none" strike="noStrike" cap="none" normalizeH="0" baseline="0" dirty="0">
                <a:ln>
                  <a:noFill/>
                </a:ln>
                <a:solidFill>
                  <a:srgbClr val="1B1B1B"/>
                </a:solidFill>
                <a:effectLst/>
                <a:latin typeface="Lora" pitchFamily="2" charset="77"/>
              </a:rPr>
              <a:t> (</a:t>
            </a:r>
            <a:r>
              <a:rPr kumimoji="0" lang="it-IT" altLang="it-IT" sz="1200" b="0" i="1" u="none" strike="noStrike" cap="none" normalizeH="0" baseline="0" dirty="0" err="1">
                <a:ln>
                  <a:noFill/>
                </a:ln>
                <a:solidFill>
                  <a:srgbClr val="1B1B1B"/>
                </a:solidFill>
                <a:effectLst/>
                <a:latin typeface="Lora" pitchFamily="2" charset="77"/>
              </a:rPr>
              <a:t>Berl</a:t>
            </a:r>
            <a:r>
              <a:rPr kumimoji="0" lang="it-IT" altLang="it-IT" sz="1200" b="0" i="1" u="none" strike="noStrike" cap="none" normalizeH="0" baseline="0" dirty="0">
                <a:ln>
                  <a:noFill/>
                </a:ln>
                <a:solidFill>
                  <a:srgbClr val="1B1B1B"/>
                </a:solidFill>
                <a:effectLst/>
                <a:latin typeface="Lora" pitchFamily="2" charset="77"/>
              </a:rPr>
              <a:t>)</a:t>
            </a:r>
            <a:r>
              <a:rPr kumimoji="0" lang="it-IT" altLang="it-IT" sz="1200" b="0" i="0" u="none" strike="noStrike" cap="none" normalizeH="0" baseline="0" dirty="0">
                <a:ln>
                  <a:noFill/>
                </a:ln>
                <a:solidFill>
                  <a:srgbClr val="1B1B1B"/>
                </a:solidFill>
                <a:effectLst/>
                <a:latin typeface="Lora" pitchFamily="2" charset="77"/>
              </a:rPr>
              <a:t>. 2022;9(3):332-339. </a:t>
            </a:r>
            <a:r>
              <a:rPr kumimoji="0" lang="it-IT" altLang="it-IT" sz="1200" b="0" i="0" u="none" strike="noStrike" cap="none" normalizeH="0" baseline="0" dirty="0" err="1">
                <a:ln>
                  <a:noFill/>
                </a:ln>
                <a:solidFill>
                  <a:srgbClr val="1B1B1B"/>
                </a:solidFill>
                <a:effectLst/>
                <a:latin typeface="Lora" pitchFamily="2" charset="77"/>
              </a:rPr>
              <a:t>Published</a:t>
            </a:r>
            <a:r>
              <a:rPr kumimoji="0" lang="it-IT" altLang="it-IT" sz="1200" b="0" i="0" u="none" strike="noStrike" cap="none" normalizeH="0" baseline="0" dirty="0">
                <a:ln>
                  <a:noFill/>
                </a:ln>
                <a:solidFill>
                  <a:srgbClr val="1B1B1B"/>
                </a:solidFill>
                <a:effectLst/>
                <a:latin typeface="Lora" pitchFamily="2" charset="77"/>
              </a:rPr>
              <a:t> 2022 </a:t>
            </a:r>
            <a:r>
              <a:rPr kumimoji="0" lang="it-IT" altLang="it-IT" sz="1200" b="0" i="0" u="none" strike="noStrike" cap="none" normalizeH="0" baseline="0" dirty="0" err="1">
                <a:ln>
                  <a:noFill/>
                </a:ln>
                <a:solidFill>
                  <a:srgbClr val="1B1B1B"/>
                </a:solidFill>
                <a:effectLst/>
                <a:latin typeface="Lora" pitchFamily="2" charset="77"/>
              </a:rPr>
              <a:t>Jan</a:t>
            </a:r>
            <a:r>
              <a:rPr kumimoji="0" lang="it-IT" altLang="it-IT" sz="1200" b="0" i="0" u="none" strike="noStrike" cap="none" normalizeH="0" baseline="0" dirty="0">
                <a:ln>
                  <a:noFill/>
                </a:ln>
                <a:solidFill>
                  <a:srgbClr val="1B1B1B"/>
                </a:solidFill>
                <a:effectLst/>
                <a:latin typeface="Lora" pitchFamily="2" charset="77"/>
              </a:rPr>
              <a:t> 20. doi:10.1515/dx-2021-0092</a:t>
            </a:r>
            <a:endParaRPr kumimoji="0" lang="it-IT" altLang="it-IT" sz="1800" b="0" i="0" u="none" strike="noStrike" cap="none" normalizeH="0" baseline="0" dirty="0">
              <a:ln>
                <a:noFill/>
              </a:ln>
              <a:solidFill>
                <a:schemeClr val="tx1"/>
              </a:solidFill>
              <a:effectLst/>
              <a:latin typeface="Lora" pitchFamily="2" charset="77"/>
            </a:endParaRPr>
          </a:p>
        </p:txBody>
      </p:sp>
    </p:spTree>
    <p:extLst>
      <p:ext uri="{BB962C8B-B14F-4D97-AF65-F5344CB8AC3E}">
        <p14:creationId xmlns:p14="http://schemas.microsoft.com/office/powerpoint/2010/main" val="1060100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3EAC50C7-3727-6107-EE6A-0299927C13E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069D784-6423-1B30-79B0-FFA9165574CB}"/>
              </a:ext>
            </a:extLst>
          </p:cNvPr>
          <p:cNvSpPr/>
          <p:nvPr/>
        </p:nvSpPr>
        <p:spPr>
          <a:xfrm flipH="1">
            <a:off x="4954093" y="-208997"/>
            <a:ext cx="0" cy="10974228"/>
          </a:xfrm>
          <a:prstGeom prst="line">
            <a:avLst/>
          </a:prstGeom>
          <a:ln w="19050" cap="flat">
            <a:solidFill>
              <a:srgbClr val="100F0D"/>
            </a:solidFill>
            <a:prstDash val="solid"/>
            <a:headEnd type="none" w="sm" len="sm"/>
            <a:tailEnd type="none" w="sm" len="sm"/>
          </a:ln>
        </p:spPr>
        <p:txBody>
          <a:bodyPr/>
          <a:lstStyle/>
          <a:p>
            <a:endParaRPr lang="en-GB"/>
          </a:p>
        </p:txBody>
      </p:sp>
      <p:grpSp>
        <p:nvGrpSpPr>
          <p:cNvPr id="3" name="Group 3">
            <a:extLst>
              <a:ext uri="{FF2B5EF4-FFF2-40B4-BE49-F238E27FC236}">
                <a16:creationId xmlns:a16="http://schemas.microsoft.com/office/drawing/2014/main" id="{0BCA5F9F-DD0E-DCF9-9C27-FAE8F4C8DA52}"/>
              </a:ext>
            </a:extLst>
          </p:cNvPr>
          <p:cNvGrpSpPr/>
          <p:nvPr/>
        </p:nvGrpSpPr>
        <p:grpSpPr>
          <a:xfrm>
            <a:off x="0" y="0"/>
            <a:ext cx="4848206" cy="10287000"/>
            <a:chOff x="0" y="0"/>
            <a:chExt cx="1276894" cy="2709333"/>
          </a:xfrm>
        </p:grpSpPr>
        <p:sp>
          <p:nvSpPr>
            <p:cNvPr id="4" name="Freeform 4">
              <a:extLst>
                <a:ext uri="{FF2B5EF4-FFF2-40B4-BE49-F238E27FC236}">
                  <a16:creationId xmlns:a16="http://schemas.microsoft.com/office/drawing/2014/main" id="{12F7B346-0462-AF96-22B6-302833A1D0A8}"/>
                </a:ext>
              </a:extLst>
            </p:cNvPr>
            <p:cNvSpPr/>
            <p:nvPr/>
          </p:nvSpPr>
          <p:spPr>
            <a:xfrm>
              <a:off x="0" y="0"/>
              <a:ext cx="1276894" cy="2709333"/>
            </a:xfrm>
            <a:custGeom>
              <a:avLst/>
              <a:gdLst/>
              <a:ahLst/>
              <a:cxnLst/>
              <a:rect l="l" t="t" r="r" b="b"/>
              <a:pathLst>
                <a:path w="1276894" h="2709333">
                  <a:moveTo>
                    <a:pt x="0" y="0"/>
                  </a:moveTo>
                  <a:lnTo>
                    <a:pt x="1276894" y="0"/>
                  </a:lnTo>
                  <a:lnTo>
                    <a:pt x="1276894" y="2709333"/>
                  </a:lnTo>
                  <a:lnTo>
                    <a:pt x="0" y="2709333"/>
                  </a:lnTo>
                  <a:close/>
                </a:path>
              </a:pathLst>
            </a:custGeom>
            <a:solidFill>
              <a:srgbClr val="DFD3CA"/>
            </a:solidFill>
          </p:spPr>
          <p:txBody>
            <a:bodyPr/>
            <a:lstStyle/>
            <a:p>
              <a:endParaRPr lang="en-GB"/>
            </a:p>
          </p:txBody>
        </p:sp>
        <p:sp>
          <p:nvSpPr>
            <p:cNvPr id="5" name="TextBox 5">
              <a:extLst>
                <a:ext uri="{FF2B5EF4-FFF2-40B4-BE49-F238E27FC236}">
                  <a16:creationId xmlns:a16="http://schemas.microsoft.com/office/drawing/2014/main" id="{9E564AC4-DF67-0C08-5A4F-60A41410DA6C}"/>
                </a:ext>
              </a:extLst>
            </p:cNvPr>
            <p:cNvSpPr txBox="1"/>
            <p:nvPr/>
          </p:nvSpPr>
          <p:spPr>
            <a:xfrm>
              <a:off x="0" y="-28575"/>
              <a:ext cx="1276894" cy="2737908"/>
            </a:xfrm>
            <a:prstGeom prst="rect">
              <a:avLst/>
            </a:prstGeom>
          </p:spPr>
          <p:txBody>
            <a:bodyPr lIns="50800" tIns="50800" rIns="50800" bIns="50800" rtlCol="0" anchor="ctr"/>
            <a:lstStyle/>
            <a:p>
              <a:pPr algn="ctr">
                <a:lnSpc>
                  <a:spcPts val="2852"/>
                </a:lnSpc>
              </a:pPr>
              <a:endParaRPr/>
            </a:p>
          </p:txBody>
        </p:sp>
      </p:grpSp>
      <p:grpSp>
        <p:nvGrpSpPr>
          <p:cNvPr id="6" name="Group 6">
            <a:extLst>
              <a:ext uri="{FF2B5EF4-FFF2-40B4-BE49-F238E27FC236}">
                <a16:creationId xmlns:a16="http://schemas.microsoft.com/office/drawing/2014/main" id="{BF836A0D-3E30-F852-6386-F719727B392B}"/>
              </a:ext>
            </a:extLst>
          </p:cNvPr>
          <p:cNvGrpSpPr/>
          <p:nvPr/>
        </p:nvGrpSpPr>
        <p:grpSpPr>
          <a:xfrm>
            <a:off x="1656637" y="1771117"/>
            <a:ext cx="17822925" cy="6405099"/>
            <a:chOff x="0" y="0"/>
            <a:chExt cx="4694104" cy="1686940"/>
          </a:xfrm>
        </p:grpSpPr>
        <p:sp>
          <p:nvSpPr>
            <p:cNvPr id="7" name="Freeform 7">
              <a:extLst>
                <a:ext uri="{FF2B5EF4-FFF2-40B4-BE49-F238E27FC236}">
                  <a16:creationId xmlns:a16="http://schemas.microsoft.com/office/drawing/2014/main" id="{6E0791FA-CC22-C53B-488E-67C51705D046}"/>
                </a:ext>
              </a:extLst>
            </p:cNvPr>
            <p:cNvSpPr/>
            <p:nvPr/>
          </p:nvSpPr>
          <p:spPr>
            <a:xfrm>
              <a:off x="0" y="0"/>
              <a:ext cx="4694104" cy="1686940"/>
            </a:xfrm>
            <a:custGeom>
              <a:avLst/>
              <a:gdLst/>
              <a:ahLst/>
              <a:cxnLst/>
              <a:rect l="l" t="t" r="r" b="b"/>
              <a:pathLst>
                <a:path w="4694104" h="1686940">
                  <a:moveTo>
                    <a:pt x="0" y="0"/>
                  </a:moveTo>
                  <a:lnTo>
                    <a:pt x="4694104" y="0"/>
                  </a:lnTo>
                  <a:lnTo>
                    <a:pt x="4694104" y="1686940"/>
                  </a:lnTo>
                  <a:lnTo>
                    <a:pt x="0" y="1686940"/>
                  </a:lnTo>
                  <a:close/>
                </a:path>
              </a:pathLst>
            </a:custGeom>
            <a:solidFill>
              <a:srgbClr val="F2F1EB"/>
            </a:solidFill>
          </p:spPr>
          <p:txBody>
            <a:bodyPr/>
            <a:lstStyle/>
            <a:p>
              <a:endParaRPr lang="en-GB"/>
            </a:p>
          </p:txBody>
        </p:sp>
        <p:sp>
          <p:nvSpPr>
            <p:cNvPr id="8" name="TextBox 8">
              <a:extLst>
                <a:ext uri="{FF2B5EF4-FFF2-40B4-BE49-F238E27FC236}">
                  <a16:creationId xmlns:a16="http://schemas.microsoft.com/office/drawing/2014/main" id="{224E317B-B04C-0C66-37AD-D8C97B781B02}"/>
                </a:ext>
              </a:extLst>
            </p:cNvPr>
            <p:cNvSpPr txBox="1"/>
            <p:nvPr/>
          </p:nvSpPr>
          <p:spPr>
            <a:xfrm>
              <a:off x="0" y="-28575"/>
              <a:ext cx="4694104" cy="1715515"/>
            </a:xfrm>
            <a:prstGeom prst="rect">
              <a:avLst/>
            </a:prstGeom>
          </p:spPr>
          <p:txBody>
            <a:bodyPr lIns="50800" tIns="50800" rIns="50800" bIns="50800" rtlCol="0" anchor="ctr"/>
            <a:lstStyle/>
            <a:p>
              <a:pPr algn="ctr">
                <a:lnSpc>
                  <a:spcPts val="2852"/>
                </a:lnSpc>
              </a:pPr>
              <a:endParaRPr/>
            </a:p>
          </p:txBody>
        </p:sp>
      </p:grpSp>
      <p:sp>
        <p:nvSpPr>
          <p:cNvPr id="9" name="TextBox 9">
            <a:extLst>
              <a:ext uri="{FF2B5EF4-FFF2-40B4-BE49-F238E27FC236}">
                <a16:creationId xmlns:a16="http://schemas.microsoft.com/office/drawing/2014/main" id="{99B0FC89-BEF7-8D2E-88BB-94EEDE04DFC0}"/>
              </a:ext>
            </a:extLst>
          </p:cNvPr>
          <p:cNvSpPr txBox="1"/>
          <p:nvPr/>
        </p:nvSpPr>
        <p:spPr>
          <a:xfrm>
            <a:off x="2323712" y="2010596"/>
            <a:ext cx="6346446" cy="2634376"/>
          </a:xfrm>
          <a:prstGeom prst="rect">
            <a:avLst/>
          </a:prstGeom>
        </p:spPr>
        <p:txBody>
          <a:bodyPr wrap="square" lIns="0" tIns="0" rIns="0" bIns="0" rtlCol="0" anchor="t">
            <a:spAutoFit/>
          </a:bodyPr>
          <a:lstStyle/>
          <a:p>
            <a:pPr marL="0" lvl="0" indent="0" algn="l">
              <a:lnSpc>
                <a:spcPts val="10590"/>
              </a:lnSpc>
              <a:spcBef>
                <a:spcPct val="0"/>
              </a:spcBef>
            </a:pPr>
            <a:r>
              <a:rPr lang="it-IT" sz="8800" dirty="0">
                <a:solidFill>
                  <a:srgbClr val="000000"/>
                </a:solidFill>
                <a:latin typeface="Segoe UI Variable Display Semib" pitchFamily="2" charset="0"/>
                <a:ea typeface="TAN Pearl"/>
                <a:cs typeface="TAN Pearl"/>
                <a:sym typeface="TAN Pearl"/>
              </a:rPr>
              <a:t>Ritardo diagnostico</a:t>
            </a:r>
          </a:p>
        </p:txBody>
      </p:sp>
      <p:sp>
        <p:nvSpPr>
          <p:cNvPr id="11" name="TextBox 10">
            <a:extLst>
              <a:ext uri="{FF2B5EF4-FFF2-40B4-BE49-F238E27FC236}">
                <a16:creationId xmlns:a16="http://schemas.microsoft.com/office/drawing/2014/main" id="{2B0F6D4F-D68D-BD36-EE6B-C5415AEF9DF1}"/>
              </a:ext>
            </a:extLst>
          </p:cNvPr>
          <p:cNvSpPr txBox="1"/>
          <p:nvPr/>
        </p:nvSpPr>
        <p:spPr>
          <a:xfrm>
            <a:off x="2022320" y="4749435"/>
            <a:ext cx="7121677" cy="3666260"/>
          </a:xfrm>
          <a:prstGeom prst="rect">
            <a:avLst/>
          </a:prstGeom>
        </p:spPr>
        <p:txBody>
          <a:bodyPr wrap="square" lIns="0" tIns="0" rIns="0" bIns="0" rtlCol="0" anchor="t">
            <a:spAutoFit/>
          </a:bodyPr>
          <a:lstStyle/>
          <a:p>
            <a:pPr marL="247622" lvl="1" algn="just">
              <a:lnSpc>
                <a:spcPts val="3211"/>
              </a:lnSpc>
            </a:pPr>
            <a:r>
              <a:rPr lang="it-IT" altLang="it-IT" sz="2293" dirty="0">
                <a:solidFill>
                  <a:srgbClr val="010101"/>
                </a:solidFill>
                <a:latin typeface="Lora"/>
              </a:rPr>
              <a:t>Il ritardo diagnostico è l’intervallo di tempo tra l’inizio dei sintomi e la diagnosi confermata.</a:t>
            </a:r>
          </a:p>
          <a:p>
            <a:pPr marL="247622" lvl="1" algn="just">
              <a:lnSpc>
                <a:spcPts val="3211"/>
              </a:lnSpc>
            </a:pPr>
            <a:br>
              <a:rPr lang="it-IT" altLang="it-IT" sz="2293" dirty="0">
                <a:solidFill>
                  <a:srgbClr val="010101"/>
                </a:solidFill>
                <a:latin typeface="Lora"/>
              </a:rPr>
            </a:br>
            <a:r>
              <a:rPr lang="it-IT" altLang="it-IT" sz="2293" dirty="0">
                <a:solidFill>
                  <a:srgbClr val="010101"/>
                </a:solidFill>
                <a:latin typeface="Lora"/>
              </a:rPr>
              <a:t>Partecipano al ritardo diagnostico:</a:t>
            </a:r>
          </a:p>
          <a:p>
            <a:pPr marL="590522" lvl="1" indent="-342900" algn="just">
              <a:lnSpc>
                <a:spcPts val="3211"/>
              </a:lnSpc>
              <a:buFont typeface="Arial" panose="020B0604020202020204" pitchFamily="34" charset="0"/>
              <a:buChar char="•"/>
            </a:pPr>
            <a:r>
              <a:rPr lang="ig-NG" sz="2293" b="1" noProof="0" dirty="0">
                <a:solidFill>
                  <a:srgbClr val="010101"/>
                </a:solidFill>
                <a:latin typeface="Lora"/>
              </a:rPr>
              <a:t>Patient</a:t>
            </a:r>
            <a:r>
              <a:rPr lang="it-IT" altLang="it-IT" sz="2293" b="1" dirty="0">
                <a:solidFill>
                  <a:srgbClr val="010101"/>
                </a:solidFill>
                <a:latin typeface="Lora"/>
              </a:rPr>
              <a:t> delay: </a:t>
            </a:r>
            <a:r>
              <a:rPr lang="it-IT" altLang="it-IT" sz="2293" dirty="0">
                <a:solidFill>
                  <a:srgbClr val="010101"/>
                </a:solidFill>
                <a:latin typeface="Lora"/>
              </a:rPr>
              <a:t>tempo tra l’inizio dei sintomi e la decisione di consultare un medico.</a:t>
            </a:r>
          </a:p>
          <a:p>
            <a:pPr marL="590522" lvl="1" indent="-342900" algn="just">
              <a:lnSpc>
                <a:spcPts val="3211"/>
              </a:lnSpc>
              <a:buFont typeface="Arial" panose="020B0604020202020204" pitchFamily="34" charset="0"/>
              <a:buChar char="•"/>
            </a:pPr>
            <a:r>
              <a:rPr lang="it-IT" altLang="it-IT" sz="2293" b="1" dirty="0">
                <a:solidFill>
                  <a:srgbClr val="010101"/>
                </a:solidFill>
                <a:latin typeface="Lora"/>
              </a:rPr>
              <a:t>Provider delay: </a:t>
            </a:r>
            <a:r>
              <a:rPr lang="it-IT" altLang="it-IT" sz="2293" dirty="0">
                <a:solidFill>
                  <a:srgbClr val="010101"/>
                </a:solidFill>
                <a:latin typeface="Lora"/>
              </a:rPr>
              <a:t>tempo tra il primo contatto con un professionista e la diagnosi corretta</a:t>
            </a:r>
          </a:p>
          <a:p>
            <a:pPr marL="247622" lvl="1" algn="just">
              <a:lnSpc>
                <a:spcPts val="3211"/>
              </a:lnSpc>
            </a:pPr>
            <a:endParaRPr lang="en-US" sz="2293" dirty="0">
              <a:solidFill>
                <a:srgbClr val="010101"/>
              </a:solidFill>
              <a:latin typeface="Lora"/>
              <a:sym typeface="Lora"/>
            </a:endParaRPr>
          </a:p>
        </p:txBody>
      </p:sp>
      <p:pic>
        <p:nvPicPr>
          <p:cNvPr id="12" name="Picture 2" descr="Tutti i corsi | Elearning UniBA">
            <a:extLst>
              <a:ext uri="{FF2B5EF4-FFF2-40B4-BE49-F238E27FC236}">
                <a16:creationId xmlns:a16="http://schemas.microsoft.com/office/drawing/2014/main" id="{340A01BC-9418-6B3C-637F-332FE56E5A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uppo 19">
            <a:extLst>
              <a:ext uri="{FF2B5EF4-FFF2-40B4-BE49-F238E27FC236}">
                <a16:creationId xmlns:a16="http://schemas.microsoft.com/office/drawing/2014/main" id="{0D3B75AA-9ADC-BDA2-6C56-FF1F6D5FFCC6}"/>
              </a:ext>
            </a:extLst>
          </p:cNvPr>
          <p:cNvGrpSpPr/>
          <p:nvPr/>
        </p:nvGrpSpPr>
        <p:grpSpPr>
          <a:xfrm>
            <a:off x="9309524" y="1049017"/>
            <a:ext cx="8597555" cy="8458200"/>
            <a:chOff x="9601200" y="1716689"/>
            <a:chExt cx="7772400" cy="7958340"/>
          </a:xfrm>
        </p:grpSpPr>
        <p:pic>
          <p:nvPicPr>
            <p:cNvPr id="14" name="Immagine 13" descr="Immagine che contiene testo, ricevuta, Carattere, schermata&#10;&#10;Il contenuto generato dall'IA potrebbe non essere corretto.">
              <a:extLst>
                <a:ext uri="{FF2B5EF4-FFF2-40B4-BE49-F238E27FC236}">
                  <a16:creationId xmlns:a16="http://schemas.microsoft.com/office/drawing/2014/main" id="{83FDEF36-5202-946E-5609-6D6FBB9B47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01200" y="1716689"/>
              <a:ext cx="7772400" cy="2114479"/>
            </a:xfrm>
            <a:prstGeom prst="rect">
              <a:avLst/>
            </a:prstGeom>
          </p:spPr>
        </p:pic>
        <p:pic>
          <p:nvPicPr>
            <p:cNvPr id="16" name="Immagine 15" descr="Immagine che contiene testo, schermata, Carattere, documento&#10;&#10;Il contenuto generato dall'IA potrebbe non essere corretto.">
              <a:extLst>
                <a:ext uri="{FF2B5EF4-FFF2-40B4-BE49-F238E27FC236}">
                  <a16:creationId xmlns:a16="http://schemas.microsoft.com/office/drawing/2014/main" id="{979BCFDB-33E8-1446-E4F1-5ABF6DE3A8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1200" y="3828875"/>
              <a:ext cx="7772400" cy="5846154"/>
            </a:xfrm>
            <a:prstGeom prst="rect">
              <a:avLst/>
            </a:prstGeom>
          </p:spPr>
        </p:pic>
      </p:grpSp>
      <p:sp>
        <p:nvSpPr>
          <p:cNvPr id="19" name="CasellaDiTesto 18">
            <a:extLst>
              <a:ext uri="{FF2B5EF4-FFF2-40B4-BE49-F238E27FC236}">
                <a16:creationId xmlns:a16="http://schemas.microsoft.com/office/drawing/2014/main" id="{850AC51A-8D56-AE0C-034B-5FEB230E4014}"/>
              </a:ext>
            </a:extLst>
          </p:cNvPr>
          <p:cNvSpPr txBox="1"/>
          <p:nvPr/>
        </p:nvSpPr>
        <p:spPr>
          <a:xfrm>
            <a:off x="4967948" y="9786224"/>
            <a:ext cx="13248801" cy="523220"/>
          </a:xfrm>
          <a:prstGeom prst="rect">
            <a:avLst/>
          </a:prstGeom>
          <a:noFill/>
        </p:spPr>
        <p:txBody>
          <a:bodyPr wrap="square">
            <a:spAutoFit/>
          </a:bodyPr>
          <a:lstStyle/>
          <a:p>
            <a:r>
              <a:rPr kumimoji="0" lang="it-IT" altLang="it-IT" sz="1400" b="0" i="0" u="none" strike="noStrike" cap="none" normalizeH="0" baseline="0" dirty="0">
                <a:ln>
                  <a:noFill/>
                </a:ln>
                <a:solidFill>
                  <a:srgbClr val="212121"/>
                </a:solidFill>
                <a:effectLst/>
                <a:latin typeface="BlinkMacSystemFont"/>
              </a:rPr>
              <a:t>Di Gennaro, Francesco et al. “</a:t>
            </a:r>
            <a:r>
              <a:rPr kumimoji="0" lang="it-IT" altLang="it-IT" sz="1400" b="0" i="0" u="none" strike="noStrike" cap="none" normalizeH="0" baseline="0" dirty="0" err="1">
                <a:ln>
                  <a:noFill/>
                </a:ln>
                <a:solidFill>
                  <a:srgbClr val="212121"/>
                </a:solidFill>
                <a:effectLst/>
                <a:latin typeface="BlinkMacSystemFont"/>
              </a:rPr>
              <a:t>Disparities</a:t>
            </a:r>
            <a:r>
              <a:rPr kumimoji="0" lang="it-IT" altLang="it-IT" sz="1400" b="0" i="0" u="none" strike="noStrike" cap="none" normalizeH="0" baseline="0" dirty="0">
                <a:ln>
                  <a:noFill/>
                </a:ln>
                <a:solidFill>
                  <a:srgbClr val="212121"/>
                </a:solidFill>
                <a:effectLst/>
                <a:latin typeface="BlinkMacSystemFont"/>
              </a:rPr>
              <a:t> in </a:t>
            </a:r>
            <a:r>
              <a:rPr kumimoji="0" lang="it-IT" altLang="it-IT" sz="1400" b="0" i="0" u="none" strike="noStrike" cap="none" normalizeH="0" baseline="0" dirty="0" err="1">
                <a:ln>
                  <a:noFill/>
                </a:ln>
                <a:solidFill>
                  <a:srgbClr val="212121"/>
                </a:solidFill>
                <a:effectLst/>
                <a:latin typeface="BlinkMacSystemFont"/>
              </a:rPr>
              <a:t>tuberculosis</a:t>
            </a:r>
            <a:r>
              <a:rPr kumimoji="0" lang="it-IT" altLang="it-IT" sz="1400" b="0" i="0" u="none" strike="noStrike" cap="none" normalizeH="0" baseline="0" dirty="0">
                <a:ln>
                  <a:noFill/>
                </a:ln>
                <a:solidFill>
                  <a:srgbClr val="212121"/>
                </a:solidFill>
                <a:effectLst/>
                <a:latin typeface="BlinkMacSystemFont"/>
              </a:rPr>
              <a:t> </a:t>
            </a:r>
            <a:r>
              <a:rPr kumimoji="0" lang="it-IT" altLang="it-IT" sz="1400" b="0" i="0" u="none" strike="noStrike" cap="none" normalizeH="0" baseline="0" dirty="0" err="1">
                <a:ln>
                  <a:noFill/>
                </a:ln>
                <a:solidFill>
                  <a:srgbClr val="212121"/>
                </a:solidFill>
                <a:effectLst/>
                <a:latin typeface="BlinkMacSystemFont"/>
              </a:rPr>
              <a:t>diagnostic</a:t>
            </a:r>
            <a:r>
              <a:rPr kumimoji="0" lang="it-IT" altLang="it-IT" sz="1400" b="0" i="0" u="none" strike="noStrike" cap="none" normalizeH="0" baseline="0" dirty="0">
                <a:ln>
                  <a:noFill/>
                </a:ln>
                <a:solidFill>
                  <a:srgbClr val="212121"/>
                </a:solidFill>
                <a:effectLst/>
                <a:latin typeface="BlinkMacSystemFont"/>
              </a:rPr>
              <a:t> delays </a:t>
            </a:r>
            <a:r>
              <a:rPr kumimoji="0" lang="it-IT" altLang="it-IT" sz="1400" b="0" i="0" u="none" strike="noStrike" cap="none" normalizeH="0" baseline="0" dirty="0" err="1">
                <a:ln>
                  <a:noFill/>
                </a:ln>
                <a:solidFill>
                  <a:srgbClr val="212121"/>
                </a:solidFill>
                <a:effectLst/>
                <a:latin typeface="BlinkMacSystemFont"/>
              </a:rPr>
              <a:t>between</a:t>
            </a:r>
            <a:r>
              <a:rPr kumimoji="0" lang="it-IT" altLang="it-IT" sz="1400" b="0" i="0" u="none" strike="noStrike" cap="none" normalizeH="0" baseline="0" dirty="0">
                <a:ln>
                  <a:noFill/>
                </a:ln>
                <a:solidFill>
                  <a:srgbClr val="212121"/>
                </a:solidFill>
                <a:effectLst/>
                <a:latin typeface="BlinkMacSystemFont"/>
              </a:rPr>
              <a:t> native and </a:t>
            </a:r>
            <a:r>
              <a:rPr kumimoji="0" lang="it-IT" altLang="it-IT" sz="1400" b="0" i="0" u="none" strike="noStrike" cap="none" normalizeH="0" baseline="0" dirty="0" err="1">
                <a:ln>
                  <a:noFill/>
                </a:ln>
                <a:solidFill>
                  <a:srgbClr val="212121"/>
                </a:solidFill>
                <a:effectLst/>
                <a:latin typeface="BlinkMacSystemFont"/>
              </a:rPr>
              <a:t>migrant</a:t>
            </a:r>
            <a:r>
              <a:rPr kumimoji="0" lang="it-IT" altLang="it-IT" sz="1400" b="0" i="0" u="none" strike="noStrike" cap="none" normalizeH="0" baseline="0" dirty="0">
                <a:ln>
                  <a:noFill/>
                </a:ln>
                <a:solidFill>
                  <a:srgbClr val="212121"/>
                </a:solidFill>
                <a:effectLst/>
                <a:latin typeface="BlinkMacSystemFont"/>
              </a:rPr>
              <a:t> </a:t>
            </a:r>
            <a:r>
              <a:rPr kumimoji="0" lang="it-IT" altLang="it-IT" sz="1400" b="0" i="0" u="none" strike="noStrike" cap="none" normalizeH="0" baseline="0" dirty="0" err="1">
                <a:ln>
                  <a:noFill/>
                </a:ln>
                <a:solidFill>
                  <a:srgbClr val="212121"/>
                </a:solidFill>
                <a:effectLst/>
                <a:latin typeface="BlinkMacSystemFont"/>
              </a:rPr>
              <a:t>populations</a:t>
            </a:r>
            <a:r>
              <a:rPr kumimoji="0" lang="it-IT" altLang="it-IT" sz="1400" b="0" i="0" u="none" strike="noStrike" cap="none" normalizeH="0" baseline="0" dirty="0">
                <a:ln>
                  <a:noFill/>
                </a:ln>
                <a:solidFill>
                  <a:srgbClr val="212121"/>
                </a:solidFill>
                <a:effectLst/>
                <a:latin typeface="BlinkMacSystemFont"/>
              </a:rPr>
              <a:t> in </a:t>
            </a:r>
            <a:r>
              <a:rPr kumimoji="0" lang="it-IT" altLang="it-IT" sz="1400" b="0" i="0" u="none" strike="noStrike" cap="none" normalizeH="0" baseline="0" dirty="0" err="1">
                <a:ln>
                  <a:noFill/>
                </a:ln>
                <a:solidFill>
                  <a:srgbClr val="212121"/>
                </a:solidFill>
                <a:effectLst/>
                <a:latin typeface="BlinkMacSystemFont"/>
              </a:rPr>
              <a:t>Italy</a:t>
            </a:r>
            <a:r>
              <a:rPr kumimoji="0" lang="it-IT" altLang="it-IT" sz="1400" b="0" i="0" u="none" strike="noStrike" cap="none" normalizeH="0" baseline="0" dirty="0">
                <a:ln>
                  <a:noFill/>
                </a:ln>
                <a:solidFill>
                  <a:srgbClr val="212121"/>
                </a:solidFill>
                <a:effectLst/>
                <a:latin typeface="BlinkMacSystemFont"/>
              </a:rPr>
              <a:t>: A </a:t>
            </a:r>
            <a:r>
              <a:rPr kumimoji="0" lang="it-IT" altLang="it-IT" sz="1400" b="0" i="0" u="none" strike="noStrike" cap="none" normalizeH="0" baseline="0" dirty="0" err="1">
                <a:ln>
                  <a:noFill/>
                </a:ln>
                <a:solidFill>
                  <a:srgbClr val="212121"/>
                </a:solidFill>
                <a:effectLst/>
                <a:latin typeface="BlinkMacSystemFont"/>
              </a:rPr>
              <a:t>multicenter</a:t>
            </a:r>
            <a:r>
              <a:rPr kumimoji="0" lang="it-IT" altLang="it-IT" sz="1400" b="0" i="0" u="none" strike="noStrike" cap="none" normalizeH="0" baseline="0" dirty="0">
                <a:ln>
                  <a:noFill/>
                </a:ln>
                <a:solidFill>
                  <a:srgbClr val="212121"/>
                </a:solidFill>
                <a:effectLst/>
                <a:latin typeface="BlinkMacSystemFont"/>
              </a:rPr>
              <a:t> study.” </a:t>
            </a:r>
            <a:r>
              <a:rPr kumimoji="0" lang="it-IT" altLang="it-IT" sz="1400" b="0" i="1" u="none" strike="noStrike" cap="none" normalizeH="0" baseline="0" dirty="0">
                <a:ln>
                  <a:noFill/>
                </a:ln>
                <a:solidFill>
                  <a:srgbClr val="212121"/>
                </a:solidFill>
                <a:effectLst/>
                <a:latin typeface="BlinkMacSystemFont"/>
              </a:rPr>
              <a:t>International journal of </a:t>
            </a:r>
            <a:r>
              <a:rPr kumimoji="0" lang="it-IT" altLang="it-IT" sz="1400" b="0" i="1" u="none" strike="noStrike" cap="none" normalizeH="0" baseline="0" dirty="0" err="1">
                <a:ln>
                  <a:noFill/>
                </a:ln>
                <a:solidFill>
                  <a:srgbClr val="212121"/>
                </a:solidFill>
                <a:effectLst/>
                <a:latin typeface="BlinkMacSystemFont"/>
              </a:rPr>
              <a:t>infectious</a:t>
            </a:r>
            <a:r>
              <a:rPr kumimoji="0" lang="it-IT" altLang="it-IT" sz="1400" b="0" i="1" u="none" strike="noStrike" cap="none" normalizeH="0" baseline="0" dirty="0">
                <a:ln>
                  <a:noFill/>
                </a:ln>
                <a:solidFill>
                  <a:srgbClr val="212121"/>
                </a:solidFill>
                <a:effectLst/>
                <a:latin typeface="BlinkMacSystemFont"/>
              </a:rPr>
              <a:t> </a:t>
            </a:r>
            <a:r>
              <a:rPr kumimoji="0" lang="it-IT" altLang="it-IT" sz="1400" b="0" i="1" u="none" strike="noStrike" cap="none" normalizeH="0" baseline="0" dirty="0" err="1">
                <a:ln>
                  <a:noFill/>
                </a:ln>
                <a:solidFill>
                  <a:srgbClr val="212121"/>
                </a:solidFill>
                <a:effectLst/>
                <a:latin typeface="BlinkMacSystemFont"/>
              </a:rPr>
              <a:t>diseases</a:t>
            </a:r>
            <a:r>
              <a:rPr kumimoji="0" lang="it-IT" altLang="it-IT" sz="1400" b="0" i="1" u="none" strike="noStrike" cap="none" normalizeH="0" baseline="0" dirty="0">
                <a:ln>
                  <a:noFill/>
                </a:ln>
                <a:solidFill>
                  <a:srgbClr val="212121"/>
                </a:solidFill>
                <a:effectLst/>
                <a:latin typeface="BlinkMacSystemFont"/>
              </a:rPr>
              <a:t> : IJID : official </a:t>
            </a:r>
            <a:r>
              <a:rPr kumimoji="0" lang="it-IT" altLang="it-IT" sz="1400" b="0" i="1" u="none" strike="noStrike" cap="none" normalizeH="0" baseline="0" dirty="0" err="1">
                <a:ln>
                  <a:noFill/>
                </a:ln>
                <a:solidFill>
                  <a:srgbClr val="212121"/>
                </a:solidFill>
                <a:effectLst/>
                <a:latin typeface="BlinkMacSystemFont"/>
              </a:rPr>
              <a:t>publication</a:t>
            </a:r>
            <a:r>
              <a:rPr kumimoji="0" lang="it-IT" altLang="it-IT" sz="1400" b="0" i="1" u="none" strike="noStrike" cap="none" normalizeH="0" baseline="0" dirty="0">
                <a:ln>
                  <a:noFill/>
                </a:ln>
                <a:solidFill>
                  <a:srgbClr val="212121"/>
                </a:solidFill>
                <a:effectLst/>
                <a:latin typeface="BlinkMacSystemFont"/>
              </a:rPr>
              <a:t> of the International Society for </a:t>
            </a:r>
            <a:r>
              <a:rPr kumimoji="0" lang="it-IT" altLang="it-IT" sz="1400" b="0" i="1" u="none" strike="noStrike" cap="none" normalizeH="0" baseline="0" dirty="0" err="1">
                <a:ln>
                  <a:noFill/>
                </a:ln>
                <a:solidFill>
                  <a:srgbClr val="212121"/>
                </a:solidFill>
                <a:effectLst/>
                <a:latin typeface="BlinkMacSystemFont"/>
              </a:rPr>
              <a:t>Infectious</a:t>
            </a:r>
            <a:r>
              <a:rPr kumimoji="0" lang="it-IT" altLang="it-IT" sz="1400" b="0" i="1" u="none" strike="noStrike" cap="none" normalizeH="0" baseline="0" dirty="0">
                <a:ln>
                  <a:noFill/>
                </a:ln>
                <a:solidFill>
                  <a:srgbClr val="212121"/>
                </a:solidFill>
                <a:effectLst/>
                <a:latin typeface="BlinkMacSystemFont"/>
              </a:rPr>
              <a:t> </a:t>
            </a:r>
            <a:r>
              <a:rPr kumimoji="0" lang="it-IT" altLang="it-IT" sz="1400" b="0" i="1" u="none" strike="noStrike" cap="none" normalizeH="0" baseline="0" dirty="0" err="1">
                <a:ln>
                  <a:noFill/>
                </a:ln>
                <a:solidFill>
                  <a:srgbClr val="212121"/>
                </a:solidFill>
                <a:effectLst/>
                <a:latin typeface="BlinkMacSystemFont"/>
              </a:rPr>
              <a:t>Diseases</a:t>
            </a:r>
            <a:r>
              <a:rPr kumimoji="0" lang="it-IT" altLang="it-IT" sz="1400" b="0" i="0" u="none" strike="noStrike" cap="none" normalizeH="0" baseline="0" dirty="0">
                <a:ln>
                  <a:noFill/>
                </a:ln>
                <a:solidFill>
                  <a:srgbClr val="212121"/>
                </a:solidFill>
                <a:effectLst/>
                <a:latin typeface="BlinkMacSystemFont"/>
              </a:rPr>
              <a:t> vol. 150 (2025): 107279. doi:10.1016/j.ijid.2024.107279</a:t>
            </a:r>
            <a:endParaRPr lang="en-GB" sz="1400" dirty="0"/>
          </a:p>
        </p:txBody>
      </p:sp>
    </p:spTree>
    <p:extLst>
      <p:ext uri="{BB962C8B-B14F-4D97-AF65-F5344CB8AC3E}">
        <p14:creationId xmlns:p14="http://schemas.microsoft.com/office/powerpoint/2010/main" val="806479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3C215140-A2E5-CED8-9453-F99D56973AFB}"/>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6004636F-BD69-B0A7-1E3B-276FB05EF569}"/>
              </a:ext>
            </a:extLst>
          </p:cNvPr>
          <p:cNvGrpSpPr/>
          <p:nvPr/>
        </p:nvGrpSpPr>
        <p:grpSpPr>
          <a:xfrm>
            <a:off x="520995" y="484611"/>
            <a:ext cx="10647825" cy="9317778"/>
            <a:chOff x="0" y="0"/>
            <a:chExt cx="2804366" cy="2454065"/>
          </a:xfrm>
        </p:grpSpPr>
        <p:sp>
          <p:nvSpPr>
            <p:cNvPr id="4" name="Freeform 4">
              <a:extLst>
                <a:ext uri="{FF2B5EF4-FFF2-40B4-BE49-F238E27FC236}">
                  <a16:creationId xmlns:a16="http://schemas.microsoft.com/office/drawing/2014/main" id="{49CD8025-A1EE-322A-D62F-685A95FECDD4}"/>
                </a:ext>
              </a:extLst>
            </p:cNvPr>
            <p:cNvSpPr/>
            <p:nvPr/>
          </p:nvSpPr>
          <p:spPr>
            <a:xfrm>
              <a:off x="0" y="0"/>
              <a:ext cx="2804366" cy="2454065"/>
            </a:xfrm>
            <a:custGeom>
              <a:avLst/>
              <a:gdLst/>
              <a:ahLst/>
              <a:cxnLst/>
              <a:rect l="l" t="t" r="r" b="b"/>
              <a:pathLst>
                <a:path w="2804366" h="2454065">
                  <a:moveTo>
                    <a:pt x="0" y="0"/>
                  </a:moveTo>
                  <a:lnTo>
                    <a:pt x="2804366" y="0"/>
                  </a:lnTo>
                  <a:lnTo>
                    <a:pt x="2804366" y="2454065"/>
                  </a:lnTo>
                  <a:lnTo>
                    <a:pt x="0" y="2454065"/>
                  </a:lnTo>
                  <a:close/>
                </a:path>
              </a:pathLst>
            </a:custGeom>
            <a:solidFill>
              <a:srgbClr val="000000">
                <a:alpha val="0"/>
              </a:srgbClr>
            </a:solidFill>
            <a:ln w="19050" cap="sq">
              <a:solidFill>
                <a:srgbClr val="000000"/>
              </a:solidFill>
              <a:prstDash val="solid"/>
              <a:miter/>
            </a:ln>
          </p:spPr>
          <p:txBody>
            <a:bodyPr/>
            <a:lstStyle/>
            <a:p>
              <a:endParaRPr lang="en-GB"/>
            </a:p>
          </p:txBody>
        </p:sp>
        <p:sp>
          <p:nvSpPr>
            <p:cNvPr id="5" name="TextBox 5">
              <a:extLst>
                <a:ext uri="{FF2B5EF4-FFF2-40B4-BE49-F238E27FC236}">
                  <a16:creationId xmlns:a16="http://schemas.microsoft.com/office/drawing/2014/main" id="{F7C9A3F6-41D1-8A3A-447A-2721AD81A6FE}"/>
                </a:ext>
              </a:extLst>
            </p:cNvPr>
            <p:cNvSpPr txBox="1"/>
            <p:nvPr/>
          </p:nvSpPr>
          <p:spPr>
            <a:xfrm>
              <a:off x="0" y="-66675"/>
              <a:ext cx="2804366" cy="2520740"/>
            </a:xfrm>
            <a:prstGeom prst="rect">
              <a:avLst/>
            </a:prstGeom>
          </p:spPr>
          <p:txBody>
            <a:bodyPr lIns="50800" tIns="50800" rIns="50800" bIns="50800" rtlCol="0" anchor="ctr"/>
            <a:lstStyle/>
            <a:p>
              <a:pPr algn="ctr">
                <a:lnSpc>
                  <a:spcPts val="3149"/>
                </a:lnSpc>
              </a:pPr>
              <a:endParaRPr/>
            </a:p>
          </p:txBody>
        </p:sp>
      </p:grpSp>
      <p:sp>
        <p:nvSpPr>
          <p:cNvPr id="8" name="TextBox 8">
            <a:extLst>
              <a:ext uri="{FF2B5EF4-FFF2-40B4-BE49-F238E27FC236}">
                <a16:creationId xmlns:a16="http://schemas.microsoft.com/office/drawing/2014/main" id="{B1B7DE16-73C2-C8A2-DFFB-C5B6CA5BFDD0}"/>
              </a:ext>
            </a:extLst>
          </p:cNvPr>
          <p:cNvSpPr txBox="1"/>
          <p:nvPr/>
        </p:nvSpPr>
        <p:spPr>
          <a:xfrm>
            <a:off x="956636" y="3691218"/>
            <a:ext cx="2786980" cy="1354025"/>
          </a:xfrm>
          <a:prstGeom prst="rect">
            <a:avLst/>
          </a:prstGeom>
        </p:spPr>
        <p:txBody>
          <a:bodyPr lIns="0" tIns="0" rIns="0" bIns="0" rtlCol="0" anchor="t">
            <a:spAutoFit/>
          </a:bodyPr>
          <a:lstStyle/>
          <a:p>
            <a:pPr marL="0" lvl="0" indent="0" algn="ctr">
              <a:lnSpc>
                <a:spcPts val="3588"/>
              </a:lnSpc>
              <a:spcBef>
                <a:spcPct val="0"/>
              </a:spcBef>
            </a:pPr>
            <a:r>
              <a:rPr lang="en-US" sz="2563" b="1" u="none" strike="noStrike" dirty="0">
                <a:solidFill>
                  <a:srgbClr val="010101"/>
                </a:solidFill>
                <a:latin typeface="Lora"/>
                <a:ea typeface="Lora"/>
                <a:cs typeface="Lora"/>
                <a:sym typeface="Lora"/>
              </a:rPr>
              <a:t>Testing</a:t>
            </a:r>
          </a:p>
          <a:p>
            <a:pPr algn="ctr">
              <a:lnSpc>
                <a:spcPts val="3588"/>
              </a:lnSpc>
              <a:spcBef>
                <a:spcPct val="0"/>
              </a:spcBef>
            </a:pPr>
            <a:r>
              <a:rPr lang="it-IT" dirty="0">
                <a:solidFill>
                  <a:srgbClr val="000000"/>
                </a:solidFill>
                <a:latin typeface="Lora" pitchFamily="2" charset="77"/>
              </a:rPr>
              <a:t>Accesso ai test diagnostici e di screening</a:t>
            </a:r>
            <a:endParaRPr lang="en-US" sz="2563" b="1" u="none" strike="noStrike" dirty="0">
              <a:solidFill>
                <a:srgbClr val="010101"/>
              </a:solidFill>
              <a:latin typeface="Lora" pitchFamily="2" charset="77"/>
              <a:ea typeface="Lora"/>
              <a:cs typeface="Lora"/>
              <a:sym typeface="Lora"/>
            </a:endParaRPr>
          </a:p>
        </p:txBody>
      </p:sp>
      <p:sp>
        <p:nvSpPr>
          <p:cNvPr id="9" name="TextBox 9">
            <a:extLst>
              <a:ext uri="{FF2B5EF4-FFF2-40B4-BE49-F238E27FC236}">
                <a16:creationId xmlns:a16="http://schemas.microsoft.com/office/drawing/2014/main" id="{272F1B4A-6364-25B5-1A42-CDC63FE6A970}"/>
              </a:ext>
            </a:extLst>
          </p:cNvPr>
          <p:cNvSpPr txBox="1"/>
          <p:nvPr/>
        </p:nvSpPr>
        <p:spPr>
          <a:xfrm>
            <a:off x="4267200" y="3701823"/>
            <a:ext cx="2786980" cy="2252220"/>
          </a:xfrm>
          <a:prstGeom prst="rect">
            <a:avLst/>
          </a:prstGeom>
        </p:spPr>
        <p:txBody>
          <a:bodyPr lIns="0" tIns="0" rIns="0" bIns="0" rtlCol="0" anchor="t">
            <a:spAutoFit/>
          </a:bodyPr>
          <a:lstStyle/>
          <a:p>
            <a:pPr marL="0" lvl="0" indent="0" algn="ctr">
              <a:lnSpc>
                <a:spcPts val="3588"/>
              </a:lnSpc>
              <a:spcBef>
                <a:spcPct val="0"/>
              </a:spcBef>
            </a:pPr>
            <a:r>
              <a:rPr lang="en-US" sz="2563" b="1" u="none" strike="noStrike" dirty="0">
                <a:solidFill>
                  <a:srgbClr val="010101"/>
                </a:solidFill>
                <a:latin typeface="Lora"/>
                <a:ea typeface="Lora"/>
                <a:cs typeface="Lora"/>
                <a:sym typeface="Lora"/>
              </a:rPr>
              <a:t>Linkage to Care</a:t>
            </a:r>
          </a:p>
          <a:p>
            <a:pPr lvl="0" algn="ctr">
              <a:lnSpc>
                <a:spcPts val="3588"/>
              </a:lnSpc>
              <a:spcBef>
                <a:spcPct val="0"/>
              </a:spcBef>
            </a:pPr>
            <a:r>
              <a:rPr lang="it-IT" dirty="0">
                <a:solidFill>
                  <a:srgbClr val="000000"/>
                </a:solidFill>
                <a:latin typeface="Lora" pitchFamily="2" charset="77"/>
              </a:rPr>
              <a:t>Transizione dalla diagnosi alla presa in carico da parte del sistema sanitario</a:t>
            </a:r>
            <a:endParaRPr lang="en-US" dirty="0">
              <a:solidFill>
                <a:srgbClr val="000000"/>
              </a:solidFill>
              <a:latin typeface="Lora" pitchFamily="2" charset="77"/>
              <a:sym typeface="Lora"/>
            </a:endParaRPr>
          </a:p>
        </p:txBody>
      </p:sp>
      <p:sp>
        <p:nvSpPr>
          <p:cNvPr id="10" name="TextBox 10">
            <a:extLst>
              <a:ext uri="{FF2B5EF4-FFF2-40B4-BE49-F238E27FC236}">
                <a16:creationId xmlns:a16="http://schemas.microsoft.com/office/drawing/2014/main" id="{26172B20-C98D-DA91-4BF7-0F202B4AACE5}"/>
              </a:ext>
            </a:extLst>
          </p:cNvPr>
          <p:cNvSpPr txBox="1"/>
          <p:nvPr/>
        </p:nvSpPr>
        <p:spPr>
          <a:xfrm>
            <a:off x="2181402" y="1062223"/>
            <a:ext cx="6962598" cy="2205732"/>
          </a:xfrm>
          <a:prstGeom prst="rect">
            <a:avLst/>
          </a:prstGeom>
        </p:spPr>
        <p:txBody>
          <a:bodyPr lIns="0" tIns="0" rIns="0" bIns="0" rtlCol="0" anchor="t">
            <a:spAutoFit/>
          </a:bodyPr>
          <a:lstStyle/>
          <a:p>
            <a:pPr marL="0" lvl="0" indent="0" algn="ctr">
              <a:lnSpc>
                <a:spcPts val="8632"/>
              </a:lnSpc>
              <a:spcBef>
                <a:spcPct val="0"/>
              </a:spcBef>
            </a:pPr>
            <a:r>
              <a:rPr lang="it-IT" sz="8800" dirty="0">
                <a:solidFill>
                  <a:srgbClr val="000000"/>
                </a:solidFill>
                <a:latin typeface="Segoe UI Variable Display Semib" pitchFamily="2" charset="0"/>
                <a:ea typeface="TAN Pearl"/>
                <a:cs typeface="TAN Pearl"/>
                <a:sym typeface="TAN Pearl"/>
              </a:rPr>
              <a:t>Effetti su tre livelli</a:t>
            </a:r>
          </a:p>
        </p:txBody>
      </p:sp>
      <p:sp>
        <p:nvSpPr>
          <p:cNvPr id="12" name="TextBox 12">
            <a:extLst>
              <a:ext uri="{FF2B5EF4-FFF2-40B4-BE49-F238E27FC236}">
                <a16:creationId xmlns:a16="http://schemas.microsoft.com/office/drawing/2014/main" id="{7A0118A1-8495-584E-1576-3F961EE7E020}"/>
              </a:ext>
            </a:extLst>
          </p:cNvPr>
          <p:cNvSpPr txBox="1"/>
          <p:nvPr/>
        </p:nvSpPr>
        <p:spPr>
          <a:xfrm>
            <a:off x="7578055" y="3701823"/>
            <a:ext cx="2786980" cy="2252220"/>
          </a:xfrm>
          <a:prstGeom prst="rect">
            <a:avLst/>
          </a:prstGeom>
        </p:spPr>
        <p:txBody>
          <a:bodyPr lIns="0" tIns="0" rIns="0" bIns="0" rtlCol="0" anchor="t">
            <a:spAutoFit/>
          </a:bodyPr>
          <a:lstStyle/>
          <a:p>
            <a:pPr marL="0" lvl="0" indent="0" algn="ctr">
              <a:lnSpc>
                <a:spcPts val="3588"/>
              </a:lnSpc>
              <a:spcBef>
                <a:spcPct val="0"/>
              </a:spcBef>
            </a:pPr>
            <a:r>
              <a:rPr lang="it-IT" sz="2563" b="1" u="none" strike="noStrike" noProof="0">
                <a:solidFill>
                  <a:srgbClr val="010101"/>
                </a:solidFill>
                <a:latin typeface="Lora"/>
                <a:ea typeface="Lora"/>
                <a:cs typeface="Lora"/>
                <a:sym typeface="Lora"/>
              </a:rPr>
              <a:t>Retention</a:t>
            </a:r>
            <a:r>
              <a:rPr lang="it-IT" sz="2563" b="1" u="none" strike="noStrike" noProof="0" dirty="0">
                <a:solidFill>
                  <a:srgbClr val="010101"/>
                </a:solidFill>
                <a:latin typeface="Lora"/>
                <a:ea typeface="Lora"/>
                <a:cs typeface="Lora"/>
                <a:sym typeface="Lora"/>
              </a:rPr>
              <a:t> in </a:t>
            </a:r>
            <a:r>
              <a:rPr lang="it-IT" sz="2563" b="1" noProof="0" dirty="0">
                <a:solidFill>
                  <a:srgbClr val="010101"/>
                </a:solidFill>
                <a:latin typeface="Lora"/>
                <a:ea typeface="Lora"/>
                <a:cs typeface="Lora"/>
                <a:sym typeface="Lora"/>
              </a:rPr>
              <a:t>C</a:t>
            </a:r>
            <a:r>
              <a:rPr lang="it-IT" sz="2563" b="1" u="none" strike="noStrike" noProof="0" dirty="0">
                <a:solidFill>
                  <a:srgbClr val="010101"/>
                </a:solidFill>
                <a:latin typeface="Lora"/>
                <a:ea typeface="Lora"/>
                <a:cs typeface="Lora"/>
                <a:sym typeface="Lora"/>
              </a:rPr>
              <a:t>are</a:t>
            </a:r>
          </a:p>
          <a:p>
            <a:pPr marL="0" lvl="0" indent="0" algn="ctr">
              <a:lnSpc>
                <a:spcPts val="3588"/>
              </a:lnSpc>
              <a:spcBef>
                <a:spcPct val="0"/>
              </a:spcBef>
            </a:pPr>
            <a:r>
              <a:rPr lang="it-IT" noProof="0" dirty="0">
                <a:solidFill>
                  <a:srgbClr val="000000"/>
                </a:solidFill>
                <a:latin typeface="Lora" pitchFamily="2" charset="77"/>
                <a:sym typeface="Lora"/>
              </a:rPr>
              <a:t>Continuità dell’assistenza e l’aderenza a lungo termine ai percorsi terapeutici</a:t>
            </a:r>
          </a:p>
        </p:txBody>
      </p:sp>
      <p:sp>
        <p:nvSpPr>
          <p:cNvPr id="18" name="CasellaDiTesto 17">
            <a:extLst>
              <a:ext uri="{FF2B5EF4-FFF2-40B4-BE49-F238E27FC236}">
                <a16:creationId xmlns:a16="http://schemas.microsoft.com/office/drawing/2014/main" id="{A4136B27-B81F-B531-8A59-19751903757B}"/>
              </a:ext>
            </a:extLst>
          </p:cNvPr>
          <p:cNvSpPr txBox="1"/>
          <p:nvPr/>
        </p:nvSpPr>
        <p:spPr>
          <a:xfrm>
            <a:off x="1088690" y="7283526"/>
            <a:ext cx="9144000" cy="1140890"/>
          </a:xfrm>
          <a:prstGeom prst="rect">
            <a:avLst/>
          </a:prstGeom>
          <a:noFill/>
        </p:spPr>
        <p:txBody>
          <a:bodyPr wrap="square">
            <a:spAutoFit/>
          </a:bodyPr>
          <a:lstStyle/>
          <a:p>
            <a:pPr algn="ctr">
              <a:lnSpc>
                <a:spcPct val="150000"/>
              </a:lnSpc>
              <a:buNone/>
            </a:pPr>
            <a:r>
              <a:rPr lang="it-IT" sz="2400" b="1" i="0" u="none" strike="noStrike" dirty="0">
                <a:solidFill>
                  <a:srgbClr val="000000"/>
                </a:solidFill>
                <a:effectLst/>
                <a:latin typeface="Lora" pitchFamily="2" charset="77"/>
              </a:rPr>
              <a:t>Effetto cumulativo</a:t>
            </a:r>
          </a:p>
          <a:p>
            <a:pPr algn="ctr">
              <a:lnSpc>
                <a:spcPct val="150000"/>
              </a:lnSpc>
              <a:buNone/>
            </a:pPr>
            <a:r>
              <a:rPr lang="it-IT" sz="2400" b="0" i="0" u="none" strike="noStrike" dirty="0">
                <a:solidFill>
                  <a:srgbClr val="000000"/>
                </a:solidFill>
                <a:effectLst/>
                <a:latin typeface="Lora" pitchFamily="2" charset="77"/>
              </a:rPr>
              <a:t>Ogni barriera iniziale amplifica quelle successive</a:t>
            </a:r>
          </a:p>
        </p:txBody>
      </p:sp>
      <p:pic>
        <p:nvPicPr>
          <p:cNvPr id="23557" name="Picture 5" descr="Continuum health care Royalty Free Vector Image">
            <a:extLst>
              <a:ext uri="{FF2B5EF4-FFF2-40B4-BE49-F238E27FC236}">
                <a16:creationId xmlns:a16="http://schemas.microsoft.com/office/drawing/2014/main" id="{09883C60-6052-D128-3856-F4E12B7D4B7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01" t="8800" r="19399" b="20000"/>
          <a:stretch>
            <a:fillRect/>
          </a:stretch>
        </p:blipFill>
        <p:spPr bwMode="auto">
          <a:xfrm>
            <a:off x="11181225" y="1714500"/>
            <a:ext cx="7085935" cy="669259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Tutti i corsi | Elearning UniBA">
            <a:extLst>
              <a:ext uri="{FF2B5EF4-FFF2-40B4-BE49-F238E27FC236}">
                <a16:creationId xmlns:a16="http://schemas.microsoft.com/office/drawing/2014/main" id="{88C9CC35-AFA0-E3F4-EAE3-6C4D6E1EBA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2" name="Cornice 1">
            <a:extLst>
              <a:ext uri="{FF2B5EF4-FFF2-40B4-BE49-F238E27FC236}">
                <a16:creationId xmlns:a16="http://schemas.microsoft.com/office/drawing/2014/main" id="{2C759922-6A57-E708-DAD5-038E9C634A99}"/>
              </a:ext>
            </a:extLst>
          </p:cNvPr>
          <p:cNvSpPr/>
          <p:nvPr/>
        </p:nvSpPr>
        <p:spPr>
          <a:xfrm>
            <a:off x="7320266" y="3607221"/>
            <a:ext cx="3480119" cy="2819400"/>
          </a:xfrm>
          <a:prstGeom prst="frame">
            <a:avLst>
              <a:gd name="adj1" fmla="val 1718"/>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68846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5D4AB156-2186-BED9-D1A3-A8998350527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9AA094A-F446-DCB4-DE7E-20B75122EA87}"/>
              </a:ext>
            </a:extLst>
          </p:cNvPr>
          <p:cNvSpPr/>
          <p:nvPr/>
        </p:nvSpPr>
        <p:spPr>
          <a:xfrm flipH="1">
            <a:off x="4954093" y="-208997"/>
            <a:ext cx="0" cy="10974228"/>
          </a:xfrm>
          <a:prstGeom prst="line">
            <a:avLst/>
          </a:prstGeom>
          <a:ln w="19050" cap="flat">
            <a:solidFill>
              <a:srgbClr val="100F0D"/>
            </a:solidFill>
            <a:prstDash val="solid"/>
            <a:headEnd type="none" w="sm" len="sm"/>
            <a:tailEnd type="none" w="sm" len="sm"/>
          </a:ln>
        </p:spPr>
        <p:txBody>
          <a:bodyPr/>
          <a:lstStyle/>
          <a:p>
            <a:endParaRPr lang="en-GB"/>
          </a:p>
        </p:txBody>
      </p:sp>
      <p:grpSp>
        <p:nvGrpSpPr>
          <p:cNvPr id="3" name="Group 3">
            <a:extLst>
              <a:ext uri="{FF2B5EF4-FFF2-40B4-BE49-F238E27FC236}">
                <a16:creationId xmlns:a16="http://schemas.microsoft.com/office/drawing/2014/main" id="{DF9F1D71-0B4B-1E76-C4E4-769684AC56CF}"/>
              </a:ext>
            </a:extLst>
          </p:cNvPr>
          <p:cNvGrpSpPr/>
          <p:nvPr/>
        </p:nvGrpSpPr>
        <p:grpSpPr>
          <a:xfrm>
            <a:off x="0" y="0"/>
            <a:ext cx="4848206" cy="10287000"/>
            <a:chOff x="0" y="0"/>
            <a:chExt cx="1276894" cy="2709333"/>
          </a:xfrm>
        </p:grpSpPr>
        <p:sp>
          <p:nvSpPr>
            <p:cNvPr id="4" name="Freeform 4">
              <a:extLst>
                <a:ext uri="{FF2B5EF4-FFF2-40B4-BE49-F238E27FC236}">
                  <a16:creationId xmlns:a16="http://schemas.microsoft.com/office/drawing/2014/main" id="{B7780658-F622-8B01-DCB0-23EF53F34024}"/>
                </a:ext>
              </a:extLst>
            </p:cNvPr>
            <p:cNvSpPr/>
            <p:nvPr/>
          </p:nvSpPr>
          <p:spPr>
            <a:xfrm>
              <a:off x="0" y="0"/>
              <a:ext cx="1276894" cy="2709333"/>
            </a:xfrm>
            <a:custGeom>
              <a:avLst/>
              <a:gdLst/>
              <a:ahLst/>
              <a:cxnLst/>
              <a:rect l="l" t="t" r="r" b="b"/>
              <a:pathLst>
                <a:path w="1276894" h="2709333">
                  <a:moveTo>
                    <a:pt x="0" y="0"/>
                  </a:moveTo>
                  <a:lnTo>
                    <a:pt x="1276894" y="0"/>
                  </a:lnTo>
                  <a:lnTo>
                    <a:pt x="1276894" y="2709333"/>
                  </a:lnTo>
                  <a:lnTo>
                    <a:pt x="0" y="2709333"/>
                  </a:lnTo>
                  <a:close/>
                </a:path>
              </a:pathLst>
            </a:custGeom>
            <a:solidFill>
              <a:srgbClr val="DFD3CA"/>
            </a:solidFill>
          </p:spPr>
          <p:txBody>
            <a:bodyPr/>
            <a:lstStyle/>
            <a:p>
              <a:endParaRPr lang="en-GB"/>
            </a:p>
          </p:txBody>
        </p:sp>
        <p:sp>
          <p:nvSpPr>
            <p:cNvPr id="5" name="TextBox 5">
              <a:extLst>
                <a:ext uri="{FF2B5EF4-FFF2-40B4-BE49-F238E27FC236}">
                  <a16:creationId xmlns:a16="http://schemas.microsoft.com/office/drawing/2014/main" id="{BC3096B5-4342-F5A8-18E1-6BFC720751C7}"/>
                </a:ext>
              </a:extLst>
            </p:cNvPr>
            <p:cNvSpPr txBox="1"/>
            <p:nvPr/>
          </p:nvSpPr>
          <p:spPr>
            <a:xfrm>
              <a:off x="0" y="-28575"/>
              <a:ext cx="1276894" cy="2737908"/>
            </a:xfrm>
            <a:prstGeom prst="rect">
              <a:avLst/>
            </a:prstGeom>
          </p:spPr>
          <p:txBody>
            <a:bodyPr lIns="50800" tIns="50800" rIns="50800" bIns="50800" rtlCol="0" anchor="ctr"/>
            <a:lstStyle/>
            <a:p>
              <a:pPr algn="ctr">
                <a:lnSpc>
                  <a:spcPts val="2852"/>
                </a:lnSpc>
              </a:pPr>
              <a:endParaRPr/>
            </a:p>
          </p:txBody>
        </p:sp>
      </p:grpSp>
      <p:grpSp>
        <p:nvGrpSpPr>
          <p:cNvPr id="6" name="Group 6">
            <a:extLst>
              <a:ext uri="{FF2B5EF4-FFF2-40B4-BE49-F238E27FC236}">
                <a16:creationId xmlns:a16="http://schemas.microsoft.com/office/drawing/2014/main" id="{91B4A497-3CB0-A048-27C8-B24E988696FE}"/>
              </a:ext>
            </a:extLst>
          </p:cNvPr>
          <p:cNvGrpSpPr/>
          <p:nvPr/>
        </p:nvGrpSpPr>
        <p:grpSpPr>
          <a:xfrm>
            <a:off x="1656637" y="1771117"/>
            <a:ext cx="17822925" cy="6405099"/>
            <a:chOff x="0" y="0"/>
            <a:chExt cx="4694104" cy="1686940"/>
          </a:xfrm>
        </p:grpSpPr>
        <p:sp>
          <p:nvSpPr>
            <p:cNvPr id="7" name="Freeform 7">
              <a:extLst>
                <a:ext uri="{FF2B5EF4-FFF2-40B4-BE49-F238E27FC236}">
                  <a16:creationId xmlns:a16="http://schemas.microsoft.com/office/drawing/2014/main" id="{7C051C0A-26A6-B300-68FD-C4A6452BA6C3}"/>
                </a:ext>
              </a:extLst>
            </p:cNvPr>
            <p:cNvSpPr/>
            <p:nvPr/>
          </p:nvSpPr>
          <p:spPr>
            <a:xfrm>
              <a:off x="0" y="0"/>
              <a:ext cx="4694104" cy="1686940"/>
            </a:xfrm>
            <a:custGeom>
              <a:avLst/>
              <a:gdLst/>
              <a:ahLst/>
              <a:cxnLst/>
              <a:rect l="l" t="t" r="r" b="b"/>
              <a:pathLst>
                <a:path w="4694104" h="1686940">
                  <a:moveTo>
                    <a:pt x="0" y="0"/>
                  </a:moveTo>
                  <a:lnTo>
                    <a:pt x="4694104" y="0"/>
                  </a:lnTo>
                  <a:lnTo>
                    <a:pt x="4694104" y="1686940"/>
                  </a:lnTo>
                  <a:lnTo>
                    <a:pt x="0" y="1686940"/>
                  </a:lnTo>
                  <a:close/>
                </a:path>
              </a:pathLst>
            </a:custGeom>
            <a:solidFill>
              <a:srgbClr val="F2F1EB"/>
            </a:solidFill>
          </p:spPr>
          <p:txBody>
            <a:bodyPr/>
            <a:lstStyle/>
            <a:p>
              <a:endParaRPr lang="en-GB"/>
            </a:p>
          </p:txBody>
        </p:sp>
        <p:sp>
          <p:nvSpPr>
            <p:cNvPr id="8" name="TextBox 8">
              <a:extLst>
                <a:ext uri="{FF2B5EF4-FFF2-40B4-BE49-F238E27FC236}">
                  <a16:creationId xmlns:a16="http://schemas.microsoft.com/office/drawing/2014/main" id="{178F9777-0325-7DB9-7E4D-E3B8BCA2BC26}"/>
                </a:ext>
              </a:extLst>
            </p:cNvPr>
            <p:cNvSpPr txBox="1"/>
            <p:nvPr/>
          </p:nvSpPr>
          <p:spPr>
            <a:xfrm>
              <a:off x="0" y="-28575"/>
              <a:ext cx="4694104" cy="1715515"/>
            </a:xfrm>
            <a:prstGeom prst="rect">
              <a:avLst/>
            </a:prstGeom>
          </p:spPr>
          <p:txBody>
            <a:bodyPr lIns="50800" tIns="50800" rIns="50800" bIns="50800" rtlCol="0" anchor="ctr"/>
            <a:lstStyle/>
            <a:p>
              <a:pPr algn="ctr">
                <a:lnSpc>
                  <a:spcPts val="2852"/>
                </a:lnSpc>
              </a:pPr>
              <a:endParaRPr/>
            </a:p>
          </p:txBody>
        </p:sp>
      </p:grpSp>
      <p:sp>
        <p:nvSpPr>
          <p:cNvPr id="9" name="TextBox 9">
            <a:extLst>
              <a:ext uri="{FF2B5EF4-FFF2-40B4-BE49-F238E27FC236}">
                <a16:creationId xmlns:a16="http://schemas.microsoft.com/office/drawing/2014/main" id="{2E727A49-5922-9FC7-982C-E4282A0411BC}"/>
              </a:ext>
            </a:extLst>
          </p:cNvPr>
          <p:cNvSpPr txBox="1"/>
          <p:nvPr/>
        </p:nvSpPr>
        <p:spPr>
          <a:xfrm>
            <a:off x="2323712" y="2010596"/>
            <a:ext cx="6346446" cy="2634376"/>
          </a:xfrm>
          <a:prstGeom prst="rect">
            <a:avLst/>
          </a:prstGeom>
        </p:spPr>
        <p:txBody>
          <a:bodyPr wrap="square" lIns="0" tIns="0" rIns="0" bIns="0" rtlCol="0" anchor="t">
            <a:spAutoFit/>
          </a:bodyPr>
          <a:lstStyle/>
          <a:p>
            <a:pPr marL="0" lvl="0" indent="0" algn="l">
              <a:lnSpc>
                <a:spcPts val="10590"/>
              </a:lnSpc>
              <a:spcBef>
                <a:spcPct val="0"/>
              </a:spcBef>
            </a:pPr>
            <a:r>
              <a:rPr lang="it-IT" sz="8800" dirty="0">
                <a:solidFill>
                  <a:srgbClr val="000000"/>
                </a:solidFill>
                <a:latin typeface="Segoe UI Variable Display Semib" pitchFamily="2" charset="0"/>
                <a:ea typeface="TAN Pearl"/>
                <a:cs typeface="TAN Pearl"/>
                <a:sym typeface="TAN Pearl"/>
              </a:rPr>
              <a:t>Lost to follow-up</a:t>
            </a:r>
          </a:p>
        </p:txBody>
      </p:sp>
      <p:sp>
        <p:nvSpPr>
          <p:cNvPr id="11" name="TextBox 10">
            <a:extLst>
              <a:ext uri="{FF2B5EF4-FFF2-40B4-BE49-F238E27FC236}">
                <a16:creationId xmlns:a16="http://schemas.microsoft.com/office/drawing/2014/main" id="{4EB25D83-DA4B-4C78-1231-AF8144D1317C}"/>
              </a:ext>
            </a:extLst>
          </p:cNvPr>
          <p:cNvSpPr txBox="1"/>
          <p:nvPr/>
        </p:nvSpPr>
        <p:spPr>
          <a:xfrm>
            <a:off x="2022321" y="4749435"/>
            <a:ext cx="6249120" cy="2435154"/>
          </a:xfrm>
          <a:prstGeom prst="rect">
            <a:avLst/>
          </a:prstGeom>
        </p:spPr>
        <p:txBody>
          <a:bodyPr wrap="square" lIns="0" tIns="0" rIns="0" bIns="0" rtlCol="0" anchor="t">
            <a:spAutoFit/>
          </a:bodyPr>
          <a:lstStyle/>
          <a:p>
            <a:pPr marL="247622" lvl="1" algn="just">
              <a:lnSpc>
                <a:spcPts val="3211"/>
              </a:lnSpc>
            </a:pPr>
            <a:r>
              <a:rPr lang="it-IT" altLang="it-IT" sz="2293" dirty="0">
                <a:solidFill>
                  <a:srgbClr val="010101"/>
                </a:solidFill>
                <a:latin typeface="Lora"/>
              </a:rPr>
              <a:t>Condizione in cui un paziente, pur avendo iniziato un percorso di diagnosi o cura, interrompe i contatti con i servizi sanitari e non completa i controlli o le terapie previste.</a:t>
            </a:r>
          </a:p>
          <a:p>
            <a:pPr marL="247622" lvl="1" algn="just">
              <a:lnSpc>
                <a:spcPts val="3211"/>
              </a:lnSpc>
            </a:pPr>
            <a:endParaRPr lang="en-US" sz="2293" dirty="0">
              <a:solidFill>
                <a:srgbClr val="010101"/>
              </a:solidFill>
              <a:latin typeface="Lora"/>
              <a:sym typeface="Lora"/>
            </a:endParaRPr>
          </a:p>
        </p:txBody>
      </p:sp>
      <p:pic>
        <p:nvPicPr>
          <p:cNvPr id="12" name="Picture 2" descr="Tutti i corsi | Elearning UniBA">
            <a:extLst>
              <a:ext uri="{FF2B5EF4-FFF2-40B4-BE49-F238E27FC236}">
                <a16:creationId xmlns:a16="http://schemas.microsoft.com/office/drawing/2014/main" id="{31742EFF-0723-94E4-673B-75EAB4A4A3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pic>
        <p:nvPicPr>
          <p:cNvPr id="18" name="Immagine 17" descr="Immagine che contiene testo, software, Icona del computer, Software multimediale&#10;&#10;Il contenuto generato dall'IA potrebbe non essere corretto.">
            <a:extLst>
              <a:ext uri="{FF2B5EF4-FFF2-40B4-BE49-F238E27FC236}">
                <a16:creationId xmlns:a16="http://schemas.microsoft.com/office/drawing/2014/main" id="{5D72E872-AD31-8460-0225-DCB1194C6B3F}"/>
              </a:ext>
            </a:extLst>
          </p:cNvPr>
          <p:cNvPicPr>
            <a:picLocks noChangeAspect="1"/>
          </p:cNvPicPr>
          <p:nvPr/>
        </p:nvPicPr>
        <p:blipFill>
          <a:blip r:embed="rId3" cstate="print">
            <a:extLst>
              <a:ext uri="{28A0092B-C50C-407E-A947-70E740481C1C}">
                <a14:useLocalDpi xmlns:a14="http://schemas.microsoft.com/office/drawing/2010/main" val="0"/>
              </a:ext>
            </a:extLst>
          </a:blip>
          <a:srcRect l="22549" t="24738" r="15074" b="20784"/>
          <a:stretch>
            <a:fillRect/>
          </a:stretch>
        </p:blipFill>
        <p:spPr>
          <a:xfrm>
            <a:off x="9358498" y="2486222"/>
            <a:ext cx="9034006" cy="4931203"/>
          </a:xfrm>
          <a:prstGeom prst="rect">
            <a:avLst/>
          </a:prstGeom>
        </p:spPr>
      </p:pic>
      <p:sp>
        <p:nvSpPr>
          <p:cNvPr id="21" name="CasellaDiTesto 20">
            <a:extLst>
              <a:ext uri="{FF2B5EF4-FFF2-40B4-BE49-F238E27FC236}">
                <a16:creationId xmlns:a16="http://schemas.microsoft.com/office/drawing/2014/main" id="{5B071684-8018-284F-7AEA-7B149A055E9D}"/>
              </a:ext>
            </a:extLst>
          </p:cNvPr>
          <p:cNvSpPr txBox="1"/>
          <p:nvPr/>
        </p:nvSpPr>
        <p:spPr>
          <a:xfrm>
            <a:off x="16631363" y="6134100"/>
            <a:ext cx="990600" cy="369332"/>
          </a:xfrm>
          <a:prstGeom prst="rect">
            <a:avLst/>
          </a:prstGeom>
          <a:noFill/>
        </p:spPr>
        <p:txBody>
          <a:bodyPr wrap="square" rtlCol="0">
            <a:spAutoFit/>
          </a:bodyPr>
          <a:lstStyle/>
          <a:p>
            <a:r>
              <a:rPr lang="en-GB" b="1" dirty="0">
                <a:latin typeface="Lora" pitchFamily="2" charset="77"/>
              </a:rPr>
              <a:t>9.9%</a:t>
            </a:r>
          </a:p>
        </p:txBody>
      </p:sp>
      <p:sp>
        <p:nvSpPr>
          <p:cNvPr id="22" name="CasellaDiTesto 21">
            <a:extLst>
              <a:ext uri="{FF2B5EF4-FFF2-40B4-BE49-F238E27FC236}">
                <a16:creationId xmlns:a16="http://schemas.microsoft.com/office/drawing/2014/main" id="{07707FB5-7EE9-6E69-CACA-025D9C28AD9A}"/>
              </a:ext>
            </a:extLst>
          </p:cNvPr>
          <p:cNvSpPr txBox="1"/>
          <p:nvPr/>
        </p:nvSpPr>
        <p:spPr>
          <a:xfrm>
            <a:off x="12831566" y="6134100"/>
            <a:ext cx="990600" cy="369332"/>
          </a:xfrm>
          <a:prstGeom prst="rect">
            <a:avLst/>
          </a:prstGeom>
          <a:noFill/>
        </p:spPr>
        <p:txBody>
          <a:bodyPr wrap="square" rtlCol="0">
            <a:spAutoFit/>
          </a:bodyPr>
          <a:lstStyle/>
          <a:p>
            <a:r>
              <a:rPr lang="en-GB" b="1" dirty="0">
                <a:latin typeface="Lora" pitchFamily="2" charset="77"/>
              </a:rPr>
              <a:t>11%</a:t>
            </a:r>
          </a:p>
        </p:txBody>
      </p:sp>
      <p:sp>
        <p:nvSpPr>
          <p:cNvPr id="23" name="CasellaDiTesto 22">
            <a:extLst>
              <a:ext uri="{FF2B5EF4-FFF2-40B4-BE49-F238E27FC236}">
                <a16:creationId xmlns:a16="http://schemas.microsoft.com/office/drawing/2014/main" id="{175A0F72-5673-073B-9518-99B0DA01DC91}"/>
              </a:ext>
            </a:extLst>
          </p:cNvPr>
          <p:cNvSpPr txBox="1"/>
          <p:nvPr/>
        </p:nvSpPr>
        <p:spPr>
          <a:xfrm>
            <a:off x="11387112" y="6134100"/>
            <a:ext cx="990600" cy="369332"/>
          </a:xfrm>
          <a:prstGeom prst="rect">
            <a:avLst/>
          </a:prstGeom>
          <a:noFill/>
        </p:spPr>
        <p:txBody>
          <a:bodyPr wrap="square" rtlCol="0">
            <a:spAutoFit/>
          </a:bodyPr>
          <a:lstStyle/>
          <a:p>
            <a:r>
              <a:rPr lang="en-GB" b="1" dirty="0">
                <a:latin typeface="Lora" pitchFamily="2" charset="77"/>
              </a:rPr>
              <a:t>9.6%</a:t>
            </a:r>
          </a:p>
        </p:txBody>
      </p:sp>
    </p:spTree>
    <p:extLst>
      <p:ext uri="{BB962C8B-B14F-4D97-AF65-F5344CB8AC3E}">
        <p14:creationId xmlns:p14="http://schemas.microsoft.com/office/powerpoint/2010/main" val="3482084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5E174F0E-1444-745C-A28E-B5CE649A065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EFB8226-1EEA-8DDE-CB06-A3AAFB2BFA2C}"/>
              </a:ext>
            </a:extLst>
          </p:cNvPr>
          <p:cNvSpPr/>
          <p:nvPr/>
        </p:nvSpPr>
        <p:spPr>
          <a:xfrm flipH="1">
            <a:off x="4954093" y="-208997"/>
            <a:ext cx="0" cy="10974228"/>
          </a:xfrm>
          <a:prstGeom prst="line">
            <a:avLst/>
          </a:prstGeom>
          <a:ln w="19050" cap="flat">
            <a:solidFill>
              <a:srgbClr val="100F0D"/>
            </a:solidFill>
            <a:prstDash val="solid"/>
            <a:headEnd type="none" w="sm" len="sm"/>
            <a:tailEnd type="none" w="sm" len="sm"/>
          </a:ln>
        </p:spPr>
        <p:txBody>
          <a:bodyPr/>
          <a:lstStyle/>
          <a:p>
            <a:endParaRPr lang="en-GB"/>
          </a:p>
        </p:txBody>
      </p:sp>
      <p:grpSp>
        <p:nvGrpSpPr>
          <p:cNvPr id="3" name="Group 3">
            <a:extLst>
              <a:ext uri="{FF2B5EF4-FFF2-40B4-BE49-F238E27FC236}">
                <a16:creationId xmlns:a16="http://schemas.microsoft.com/office/drawing/2014/main" id="{B4F8309E-D337-CC74-E063-985A5255B668}"/>
              </a:ext>
            </a:extLst>
          </p:cNvPr>
          <p:cNvGrpSpPr/>
          <p:nvPr/>
        </p:nvGrpSpPr>
        <p:grpSpPr>
          <a:xfrm>
            <a:off x="0" y="0"/>
            <a:ext cx="4848206" cy="10287000"/>
            <a:chOff x="0" y="0"/>
            <a:chExt cx="1276894" cy="2709333"/>
          </a:xfrm>
        </p:grpSpPr>
        <p:sp>
          <p:nvSpPr>
            <p:cNvPr id="4" name="Freeform 4">
              <a:extLst>
                <a:ext uri="{FF2B5EF4-FFF2-40B4-BE49-F238E27FC236}">
                  <a16:creationId xmlns:a16="http://schemas.microsoft.com/office/drawing/2014/main" id="{2D9DD1E3-C46F-E50A-8AFA-68D899F8107B}"/>
                </a:ext>
              </a:extLst>
            </p:cNvPr>
            <p:cNvSpPr/>
            <p:nvPr/>
          </p:nvSpPr>
          <p:spPr>
            <a:xfrm>
              <a:off x="0" y="0"/>
              <a:ext cx="1276894" cy="2709333"/>
            </a:xfrm>
            <a:custGeom>
              <a:avLst/>
              <a:gdLst/>
              <a:ahLst/>
              <a:cxnLst/>
              <a:rect l="l" t="t" r="r" b="b"/>
              <a:pathLst>
                <a:path w="1276894" h="2709333">
                  <a:moveTo>
                    <a:pt x="0" y="0"/>
                  </a:moveTo>
                  <a:lnTo>
                    <a:pt x="1276894" y="0"/>
                  </a:lnTo>
                  <a:lnTo>
                    <a:pt x="1276894" y="2709333"/>
                  </a:lnTo>
                  <a:lnTo>
                    <a:pt x="0" y="2709333"/>
                  </a:lnTo>
                  <a:close/>
                </a:path>
              </a:pathLst>
            </a:custGeom>
            <a:solidFill>
              <a:srgbClr val="DFD3CA"/>
            </a:solidFill>
          </p:spPr>
          <p:txBody>
            <a:bodyPr/>
            <a:lstStyle/>
            <a:p>
              <a:endParaRPr lang="en-GB"/>
            </a:p>
          </p:txBody>
        </p:sp>
        <p:sp>
          <p:nvSpPr>
            <p:cNvPr id="5" name="TextBox 5">
              <a:extLst>
                <a:ext uri="{FF2B5EF4-FFF2-40B4-BE49-F238E27FC236}">
                  <a16:creationId xmlns:a16="http://schemas.microsoft.com/office/drawing/2014/main" id="{88ED3DD8-033A-8E0A-58C0-697CD5DA0978}"/>
                </a:ext>
              </a:extLst>
            </p:cNvPr>
            <p:cNvSpPr txBox="1"/>
            <p:nvPr/>
          </p:nvSpPr>
          <p:spPr>
            <a:xfrm>
              <a:off x="0" y="-28575"/>
              <a:ext cx="1276894" cy="2737908"/>
            </a:xfrm>
            <a:prstGeom prst="rect">
              <a:avLst/>
            </a:prstGeom>
          </p:spPr>
          <p:txBody>
            <a:bodyPr lIns="50800" tIns="50800" rIns="50800" bIns="50800" rtlCol="0" anchor="ctr"/>
            <a:lstStyle/>
            <a:p>
              <a:pPr algn="ctr">
                <a:lnSpc>
                  <a:spcPts val="2852"/>
                </a:lnSpc>
              </a:pPr>
              <a:endParaRPr/>
            </a:p>
          </p:txBody>
        </p:sp>
      </p:grpSp>
      <p:grpSp>
        <p:nvGrpSpPr>
          <p:cNvPr id="6" name="Group 6">
            <a:extLst>
              <a:ext uri="{FF2B5EF4-FFF2-40B4-BE49-F238E27FC236}">
                <a16:creationId xmlns:a16="http://schemas.microsoft.com/office/drawing/2014/main" id="{0CE83FA6-574A-7A8F-3202-B0FCFF581283}"/>
              </a:ext>
            </a:extLst>
          </p:cNvPr>
          <p:cNvGrpSpPr/>
          <p:nvPr/>
        </p:nvGrpSpPr>
        <p:grpSpPr>
          <a:xfrm>
            <a:off x="1656637" y="1771117"/>
            <a:ext cx="17822925" cy="6405099"/>
            <a:chOff x="0" y="0"/>
            <a:chExt cx="4694104" cy="1686940"/>
          </a:xfrm>
        </p:grpSpPr>
        <p:sp>
          <p:nvSpPr>
            <p:cNvPr id="7" name="Freeform 7">
              <a:extLst>
                <a:ext uri="{FF2B5EF4-FFF2-40B4-BE49-F238E27FC236}">
                  <a16:creationId xmlns:a16="http://schemas.microsoft.com/office/drawing/2014/main" id="{1B7CA6A5-44A5-D23A-CD06-9489AAE6DE72}"/>
                </a:ext>
              </a:extLst>
            </p:cNvPr>
            <p:cNvSpPr/>
            <p:nvPr/>
          </p:nvSpPr>
          <p:spPr>
            <a:xfrm>
              <a:off x="0" y="0"/>
              <a:ext cx="4694104" cy="1686940"/>
            </a:xfrm>
            <a:custGeom>
              <a:avLst/>
              <a:gdLst/>
              <a:ahLst/>
              <a:cxnLst/>
              <a:rect l="l" t="t" r="r" b="b"/>
              <a:pathLst>
                <a:path w="4694104" h="1686940">
                  <a:moveTo>
                    <a:pt x="0" y="0"/>
                  </a:moveTo>
                  <a:lnTo>
                    <a:pt x="4694104" y="0"/>
                  </a:lnTo>
                  <a:lnTo>
                    <a:pt x="4694104" y="1686940"/>
                  </a:lnTo>
                  <a:lnTo>
                    <a:pt x="0" y="1686940"/>
                  </a:lnTo>
                  <a:close/>
                </a:path>
              </a:pathLst>
            </a:custGeom>
            <a:solidFill>
              <a:srgbClr val="F2F1EB"/>
            </a:solidFill>
          </p:spPr>
          <p:txBody>
            <a:bodyPr/>
            <a:lstStyle/>
            <a:p>
              <a:endParaRPr lang="en-GB"/>
            </a:p>
          </p:txBody>
        </p:sp>
        <p:sp>
          <p:nvSpPr>
            <p:cNvPr id="8" name="TextBox 8">
              <a:extLst>
                <a:ext uri="{FF2B5EF4-FFF2-40B4-BE49-F238E27FC236}">
                  <a16:creationId xmlns:a16="http://schemas.microsoft.com/office/drawing/2014/main" id="{0C6241C8-0ED3-5F1E-20E6-E68DA2ABFEDA}"/>
                </a:ext>
              </a:extLst>
            </p:cNvPr>
            <p:cNvSpPr txBox="1"/>
            <p:nvPr/>
          </p:nvSpPr>
          <p:spPr>
            <a:xfrm>
              <a:off x="0" y="-28575"/>
              <a:ext cx="4694104" cy="1715515"/>
            </a:xfrm>
            <a:prstGeom prst="rect">
              <a:avLst/>
            </a:prstGeom>
          </p:spPr>
          <p:txBody>
            <a:bodyPr lIns="50800" tIns="50800" rIns="50800" bIns="50800" rtlCol="0" anchor="ctr"/>
            <a:lstStyle/>
            <a:p>
              <a:pPr algn="ctr">
                <a:lnSpc>
                  <a:spcPts val="2852"/>
                </a:lnSpc>
              </a:pPr>
              <a:endParaRPr/>
            </a:p>
          </p:txBody>
        </p:sp>
      </p:grpSp>
      <p:sp>
        <p:nvSpPr>
          <p:cNvPr id="9" name="TextBox 9">
            <a:extLst>
              <a:ext uri="{FF2B5EF4-FFF2-40B4-BE49-F238E27FC236}">
                <a16:creationId xmlns:a16="http://schemas.microsoft.com/office/drawing/2014/main" id="{563F919F-C2BD-8D88-E482-B01AAAB1008C}"/>
              </a:ext>
            </a:extLst>
          </p:cNvPr>
          <p:cNvSpPr txBox="1"/>
          <p:nvPr/>
        </p:nvSpPr>
        <p:spPr>
          <a:xfrm>
            <a:off x="2323712" y="2010596"/>
            <a:ext cx="6346446" cy="2611164"/>
          </a:xfrm>
          <a:prstGeom prst="rect">
            <a:avLst/>
          </a:prstGeom>
        </p:spPr>
        <p:txBody>
          <a:bodyPr wrap="square" lIns="0" tIns="0" rIns="0" bIns="0" rtlCol="0" anchor="t">
            <a:spAutoFit/>
          </a:bodyPr>
          <a:lstStyle/>
          <a:p>
            <a:pPr marL="0" lvl="0" indent="0" algn="l">
              <a:lnSpc>
                <a:spcPts val="10590"/>
              </a:lnSpc>
              <a:spcBef>
                <a:spcPct val="0"/>
              </a:spcBef>
            </a:pPr>
            <a:r>
              <a:rPr lang="it-IT" sz="8800" u="none" strike="noStrike" noProof="0" dirty="0">
                <a:solidFill>
                  <a:srgbClr val="000000"/>
                </a:solidFill>
                <a:latin typeface="Segoe UI Variable Display Semib" pitchFamily="2" charset="0"/>
                <a:ea typeface="TAN Pearl"/>
                <a:cs typeface="TAN Pearl"/>
                <a:sym typeface="TAN Pearl"/>
              </a:rPr>
              <a:t>Lost to follow-up</a:t>
            </a:r>
          </a:p>
        </p:txBody>
      </p:sp>
      <p:sp>
        <p:nvSpPr>
          <p:cNvPr id="11" name="TextBox 10">
            <a:extLst>
              <a:ext uri="{FF2B5EF4-FFF2-40B4-BE49-F238E27FC236}">
                <a16:creationId xmlns:a16="http://schemas.microsoft.com/office/drawing/2014/main" id="{DC940E96-16D3-730F-5E7E-FD7BA394C86E}"/>
              </a:ext>
            </a:extLst>
          </p:cNvPr>
          <p:cNvSpPr txBox="1"/>
          <p:nvPr/>
        </p:nvSpPr>
        <p:spPr>
          <a:xfrm>
            <a:off x="2022320" y="4749435"/>
            <a:ext cx="6346447" cy="2435154"/>
          </a:xfrm>
          <a:prstGeom prst="rect">
            <a:avLst/>
          </a:prstGeom>
        </p:spPr>
        <p:txBody>
          <a:bodyPr wrap="square" lIns="0" tIns="0" rIns="0" bIns="0" rtlCol="0" anchor="t">
            <a:spAutoFit/>
          </a:bodyPr>
          <a:lstStyle/>
          <a:p>
            <a:pPr marL="247622" lvl="1" algn="just">
              <a:lnSpc>
                <a:spcPts val="3211"/>
              </a:lnSpc>
            </a:pPr>
            <a:r>
              <a:rPr lang="it-IT" altLang="it-IT" sz="2293" dirty="0">
                <a:solidFill>
                  <a:srgbClr val="010101"/>
                </a:solidFill>
                <a:latin typeface="Lora"/>
              </a:rPr>
              <a:t>Condizione in cui un paziente, pur avendo iniziato un percorso di diagnosi o cura, interrompe i contatti con i servizi sanitari e non completa i controlli o le terapie previste.</a:t>
            </a:r>
          </a:p>
          <a:p>
            <a:pPr marL="247622" lvl="1" algn="just">
              <a:lnSpc>
                <a:spcPts val="3211"/>
              </a:lnSpc>
            </a:pPr>
            <a:endParaRPr lang="en-US" sz="2293" dirty="0">
              <a:solidFill>
                <a:srgbClr val="010101"/>
              </a:solidFill>
              <a:latin typeface="Lora"/>
              <a:sym typeface="Lora"/>
            </a:endParaRPr>
          </a:p>
        </p:txBody>
      </p:sp>
      <p:pic>
        <p:nvPicPr>
          <p:cNvPr id="12" name="Picture 2" descr="Tutti i corsi | Elearning UniBA">
            <a:extLst>
              <a:ext uri="{FF2B5EF4-FFF2-40B4-BE49-F238E27FC236}">
                <a16:creationId xmlns:a16="http://schemas.microsoft.com/office/drawing/2014/main" id="{108401C1-2D38-28AB-D9DF-D94CA044B61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uppo 19">
            <a:extLst>
              <a:ext uri="{FF2B5EF4-FFF2-40B4-BE49-F238E27FC236}">
                <a16:creationId xmlns:a16="http://schemas.microsoft.com/office/drawing/2014/main" id="{039F0ED6-DBD1-5245-CFDD-D669E61DCA09}"/>
              </a:ext>
            </a:extLst>
          </p:cNvPr>
          <p:cNvGrpSpPr/>
          <p:nvPr/>
        </p:nvGrpSpPr>
        <p:grpSpPr>
          <a:xfrm>
            <a:off x="9309524" y="1049017"/>
            <a:ext cx="8597555" cy="8458200"/>
            <a:chOff x="9601200" y="1716689"/>
            <a:chExt cx="7772400" cy="7958340"/>
          </a:xfrm>
        </p:grpSpPr>
        <p:pic>
          <p:nvPicPr>
            <p:cNvPr id="14" name="Immagine 13" descr="Immagine che contiene testo, ricevuta, Carattere, schermata&#10;&#10;Il contenuto generato dall'IA potrebbe non essere corretto.">
              <a:extLst>
                <a:ext uri="{FF2B5EF4-FFF2-40B4-BE49-F238E27FC236}">
                  <a16:creationId xmlns:a16="http://schemas.microsoft.com/office/drawing/2014/main" id="{9028FAF3-6AA1-147F-CD8D-915AB29EC2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01200" y="1716689"/>
              <a:ext cx="7772400" cy="2114479"/>
            </a:xfrm>
            <a:prstGeom prst="rect">
              <a:avLst/>
            </a:prstGeom>
          </p:spPr>
        </p:pic>
        <p:pic>
          <p:nvPicPr>
            <p:cNvPr id="16" name="Immagine 15" descr="Immagine che contiene testo, schermata, Carattere, documento&#10;&#10;Il contenuto generato dall'IA potrebbe non essere corretto.">
              <a:extLst>
                <a:ext uri="{FF2B5EF4-FFF2-40B4-BE49-F238E27FC236}">
                  <a16:creationId xmlns:a16="http://schemas.microsoft.com/office/drawing/2014/main" id="{10C02AA8-67FE-3C97-DC60-C635DB4087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1200" y="3828875"/>
              <a:ext cx="7772400" cy="5846154"/>
            </a:xfrm>
            <a:prstGeom prst="rect">
              <a:avLst/>
            </a:prstGeom>
          </p:spPr>
        </p:pic>
      </p:grpSp>
      <p:sp>
        <p:nvSpPr>
          <p:cNvPr id="19" name="CasellaDiTesto 18">
            <a:extLst>
              <a:ext uri="{FF2B5EF4-FFF2-40B4-BE49-F238E27FC236}">
                <a16:creationId xmlns:a16="http://schemas.microsoft.com/office/drawing/2014/main" id="{B1F629A5-43A5-45CC-D280-69E8D7F2D181}"/>
              </a:ext>
            </a:extLst>
          </p:cNvPr>
          <p:cNvSpPr txBox="1"/>
          <p:nvPr/>
        </p:nvSpPr>
        <p:spPr>
          <a:xfrm>
            <a:off x="4967948" y="9786224"/>
            <a:ext cx="13248801" cy="523220"/>
          </a:xfrm>
          <a:prstGeom prst="rect">
            <a:avLst/>
          </a:prstGeom>
          <a:noFill/>
        </p:spPr>
        <p:txBody>
          <a:bodyPr wrap="square">
            <a:spAutoFit/>
          </a:bodyPr>
          <a:lstStyle/>
          <a:p>
            <a:r>
              <a:rPr kumimoji="0" lang="it-IT" altLang="it-IT" sz="1400" b="0" i="0" u="none" strike="noStrike" cap="none" normalizeH="0" baseline="0" dirty="0">
                <a:ln>
                  <a:noFill/>
                </a:ln>
                <a:solidFill>
                  <a:srgbClr val="212121"/>
                </a:solidFill>
                <a:effectLst/>
                <a:latin typeface="BlinkMacSystemFont"/>
              </a:rPr>
              <a:t>Di Gennaro, Francesco et al. “</a:t>
            </a:r>
            <a:r>
              <a:rPr kumimoji="0" lang="it-IT" altLang="it-IT" sz="1400" b="0" i="0" u="none" strike="noStrike" cap="none" normalizeH="0" baseline="0" dirty="0" err="1">
                <a:ln>
                  <a:noFill/>
                </a:ln>
                <a:solidFill>
                  <a:srgbClr val="212121"/>
                </a:solidFill>
                <a:effectLst/>
                <a:latin typeface="BlinkMacSystemFont"/>
              </a:rPr>
              <a:t>Disparities</a:t>
            </a:r>
            <a:r>
              <a:rPr kumimoji="0" lang="it-IT" altLang="it-IT" sz="1400" b="0" i="0" u="none" strike="noStrike" cap="none" normalizeH="0" baseline="0" dirty="0">
                <a:ln>
                  <a:noFill/>
                </a:ln>
                <a:solidFill>
                  <a:srgbClr val="212121"/>
                </a:solidFill>
                <a:effectLst/>
                <a:latin typeface="BlinkMacSystemFont"/>
              </a:rPr>
              <a:t> in </a:t>
            </a:r>
            <a:r>
              <a:rPr kumimoji="0" lang="it-IT" altLang="it-IT" sz="1400" b="0" i="0" u="none" strike="noStrike" cap="none" normalizeH="0" baseline="0" dirty="0" err="1">
                <a:ln>
                  <a:noFill/>
                </a:ln>
                <a:solidFill>
                  <a:srgbClr val="212121"/>
                </a:solidFill>
                <a:effectLst/>
                <a:latin typeface="BlinkMacSystemFont"/>
              </a:rPr>
              <a:t>tuberculosis</a:t>
            </a:r>
            <a:r>
              <a:rPr kumimoji="0" lang="it-IT" altLang="it-IT" sz="1400" b="0" i="0" u="none" strike="noStrike" cap="none" normalizeH="0" baseline="0" dirty="0">
                <a:ln>
                  <a:noFill/>
                </a:ln>
                <a:solidFill>
                  <a:srgbClr val="212121"/>
                </a:solidFill>
                <a:effectLst/>
                <a:latin typeface="BlinkMacSystemFont"/>
              </a:rPr>
              <a:t> </a:t>
            </a:r>
            <a:r>
              <a:rPr kumimoji="0" lang="it-IT" altLang="it-IT" sz="1400" b="0" i="0" u="none" strike="noStrike" cap="none" normalizeH="0" baseline="0" dirty="0" err="1">
                <a:ln>
                  <a:noFill/>
                </a:ln>
                <a:solidFill>
                  <a:srgbClr val="212121"/>
                </a:solidFill>
                <a:effectLst/>
                <a:latin typeface="BlinkMacSystemFont"/>
              </a:rPr>
              <a:t>diagnostic</a:t>
            </a:r>
            <a:r>
              <a:rPr kumimoji="0" lang="it-IT" altLang="it-IT" sz="1400" b="0" i="0" u="none" strike="noStrike" cap="none" normalizeH="0" baseline="0" dirty="0">
                <a:ln>
                  <a:noFill/>
                </a:ln>
                <a:solidFill>
                  <a:srgbClr val="212121"/>
                </a:solidFill>
                <a:effectLst/>
                <a:latin typeface="BlinkMacSystemFont"/>
              </a:rPr>
              <a:t> delays </a:t>
            </a:r>
            <a:r>
              <a:rPr kumimoji="0" lang="it-IT" altLang="it-IT" sz="1400" b="0" i="0" u="none" strike="noStrike" cap="none" normalizeH="0" baseline="0" dirty="0" err="1">
                <a:ln>
                  <a:noFill/>
                </a:ln>
                <a:solidFill>
                  <a:srgbClr val="212121"/>
                </a:solidFill>
                <a:effectLst/>
                <a:latin typeface="BlinkMacSystemFont"/>
              </a:rPr>
              <a:t>between</a:t>
            </a:r>
            <a:r>
              <a:rPr kumimoji="0" lang="it-IT" altLang="it-IT" sz="1400" b="0" i="0" u="none" strike="noStrike" cap="none" normalizeH="0" baseline="0" dirty="0">
                <a:ln>
                  <a:noFill/>
                </a:ln>
                <a:solidFill>
                  <a:srgbClr val="212121"/>
                </a:solidFill>
                <a:effectLst/>
                <a:latin typeface="BlinkMacSystemFont"/>
              </a:rPr>
              <a:t> native and </a:t>
            </a:r>
            <a:r>
              <a:rPr kumimoji="0" lang="it-IT" altLang="it-IT" sz="1400" b="0" i="0" u="none" strike="noStrike" cap="none" normalizeH="0" baseline="0" dirty="0" err="1">
                <a:ln>
                  <a:noFill/>
                </a:ln>
                <a:solidFill>
                  <a:srgbClr val="212121"/>
                </a:solidFill>
                <a:effectLst/>
                <a:latin typeface="BlinkMacSystemFont"/>
              </a:rPr>
              <a:t>migrant</a:t>
            </a:r>
            <a:r>
              <a:rPr kumimoji="0" lang="it-IT" altLang="it-IT" sz="1400" b="0" i="0" u="none" strike="noStrike" cap="none" normalizeH="0" baseline="0" dirty="0">
                <a:ln>
                  <a:noFill/>
                </a:ln>
                <a:solidFill>
                  <a:srgbClr val="212121"/>
                </a:solidFill>
                <a:effectLst/>
                <a:latin typeface="BlinkMacSystemFont"/>
              </a:rPr>
              <a:t> </a:t>
            </a:r>
            <a:r>
              <a:rPr kumimoji="0" lang="it-IT" altLang="it-IT" sz="1400" b="0" i="0" u="none" strike="noStrike" cap="none" normalizeH="0" baseline="0" dirty="0" err="1">
                <a:ln>
                  <a:noFill/>
                </a:ln>
                <a:solidFill>
                  <a:srgbClr val="212121"/>
                </a:solidFill>
                <a:effectLst/>
                <a:latin typeface="BlinkMacSystemFont"/>
              </a:rPr>
              <a:t>populations</a:t>
            </a:r>
            <a:r>
              <a:rPr kumimoji="0" lang="it-IT" altLang="it-IT" sz="1400" b="0" i="0" u="none" strike="noStrike" cap="none" normalizeH="0" baseline="0" dirty="0">
                <a:ln>
                  <a:noFill/>
                </a:ln>
                <a:solidFill>
                  <a:srgbClr val="212121"/>
                </a:solidFill>
                <a:effectLst/>
                <a:latin typeface="BlinkMacSystemFont"/>
              </a:rPr>
              <a:t> in </a:t>
            </a:r>
            <a:r>
              <a:rPr kumimoji="0" lang="it-IT" altLang="it-IT" sz="1400" b="0" i="0" u="none" strike="noStrike" cap="none" normalizeH="0" baseline="0" dirty="0" err="1">
                <a:ln>
                  <a:noFill/>
                </a:ln>
                <a:solidFill>
                  <a:srgbClr val="212121"/>
                </a:solidFill>
                <a:effectLst/>
                <a:latin typeface="BlinkMacSystemFont"/>
              </a:rPr>
              <a:t>Italy</a:t>
            </a:r>
            <a:r>
              <a:rPr kumimoji="0" lang="it-IT" altLang="it-IT" sz="1400" b="0" i="0" u="none" strike="noStrike" cap="none" normalizeH="0" baseline="0" dirty="0">
                <a:ln>
                  <a:noFill/>
                </a:ln>
                <a:solidFill>
                  <a:srgbClr val="212121"/>
                </a:solidFill>
                <a:effectLst/>
                <a:latin typeface="BlinkMacSystemFont"/>
              </a:rPr>
              <a:t>: A </a:t>
            </a:r>
            <a:r>
              <a:rPr kumimoji="0" lang="it-IT" altLang="it-IT" sz="1400" b="0" i="0" u="none" strike="noStrike" cap="none" normalizeH="0" baseline="0" dirty="0" err="1">
                <a:ln>
                  <a:noFill/>
                </a:ln>
                <a:solidFill>
                  <a:srgbClr val="212121"/>
                </a:solidFill>
                <a:effectLst/>
                <a:latin typeface="BlinkMacSystemFont"/>
              </a:rPr>
              <a:t>multicenter</a:t>
            </a:r>
            <a:r>
              <a:rPr kumimoji="0" lang="it-IT" altLang="it-IT" sz="1400" b="0" i="0" u="none" strike="noStrike" cap="none" normalizeH="0" baseline="0" dirty="0">
                <a:ln>
                  <a:noFill/>
                </a:ln>
                <a:solidFill>
                  <a:srgbClr val="212121"/>
                </a:solidFill>
                <a:effectLst/>
                <a:latin typeface="BlinkMacSystemFont"/>
              </a:rPr>
              <a:t> study.” </a:t>
            </a:r>
            <a:r>
              <a:rPr kumimoji="0" lang="it-IT" altLang="it-IT" sz="1400" b="0" i="1" u="none" strike="noStrike" cap="none" normalizeH="0" baseline="0" dirty="0">
                <a:ln>
                  <a:noFill/>
                </a:ln>
                <a:solidFill>
                  <a:srgbClr val="212121"/>
                </a:solidFill>
                <a:effectLst/>
                <a:latin typeface="BlinkMacSystemFont"/>
              </a:rPr>
              <a:t>International journal of </a:t>
            </a:r>
            <a:r>
              <a:rPr kumimoji="0" lang="it-IT" altLang="it-IT" sz="1400" b="0" i="1" u="none" strike="noStrike" cap="none" normalizeH="0" baseline="0" dirty="0" err="1">
                <a:ln>
                  <a:noFill/>
                </a:ln>
                <a:solidFill>
                  <a:srgbClr val="212121"/>
                </a:solidFill>
                <a:effectLst/>
                <a:latin typeface="BlinkMacSystemFont"/>
              </a:rPr>
              <a:t>infectious</a:t>
            </a:r>
            <a:r>
              <a:rPr kumimoji="0" lang="it-IT" altLang="it-IT" sz="1400" b="0" i="1" u="none" strike="noStrike" cap="none" normalizeH="0" baseline="0" dirty="0">
                <a:ln>
                  <a:noFill/>
                </a:ln>
                <a:solidFill>
                  <a:srgbClr val="212121"/>
                </a:solidFill>
                <a:effectLst/>
                <a:latin typeface="BlinkMacSystemFont"/>
              </a:rPr>
              <a:t> </a:t>
            </a:r>
            <a:r>
              <a:rPr kumimoji="0" lang="it-IT" altLang="it-IT" sz="1400" b="0" i="1" u="none" strike="noStrike" cap="none" normalizeH="0" baseline="0" dirty="0" err="1">
                <a:ln>
                  <a:noFill/>
                </a:ln>
                <a:solidFill>
                  <a:srgbClr val="212121"/>
                </a:solidFill>
                <a:effectLst/>
                <a:latin typeface="BlinkMacSystemFont"/>
              </a:rPr>
              <a:t>diseases</a:t>
            </a:r>
            <a:r>
              <a:rPr kumimoji="0" lang="it-IT" altLang="it-IT" sz="1400" b="0" i="1" u="none" strike="noStrike" cap="none" normalizeH="0" baseline="0" dirty="0">
                <a:ln>
                  <a:noFill/>
                </a:ln>
                <a:solidFill>
                  <a:srgbClr val="212121"/>
                </a:solidFill>
                <a:effectLst/>
                <a:latin typeface="BlinkMacSystemFont"/>
              </a:rPr>
              <a:t> : IJID : official </a:t>
            </a:r>
            <a:r>
              <a:rPr kumimoji="0" lang="it-IT" altLang="it-IT" sz="1400" b="0" i="1" u="none" strike="noStrike" cap="none" normalizeH="0" baseline="0" dirty="0" err="1">
                <a:ln>
                  <a:noFill/>
                </a:ln>
                <a:solidFill>
                  <a:srgbClr val="212121"/>
                </a:solidFill>
                <a:effectLst/>
                <a:latin typeface="BlinkMacSystemFont"/>
              </a:rPr>
              <a:t>publication</a:t>
            </a:r>
            <a:r>
              <a:rPr kumimoji="0" lang="it-IT" altLang="it-IT" sz="1400" b="0" i="1" u="none" strike="noStrike" cap="none" normalizeH="0" baseline="0" dirty="0">
                <a:ln>
                  <a:noFill/>
                </a:ln>
                <a:solidFill>
                  <a:srgbClr val="212121"/>
                </a:solidFill>
                <a:effectLst/>
                <a:latin typeface="BlinkMacSystemFont"/>
              </a:rPr>
              <a:t> of the International Society for </a:t>
            </a:r>
            <a:r>
              <a:rPr kumimoji="0" lang="it-IT" altLang="it-IT" sz="1400" b="0" i="1" u="none" strike="noStrike" cap="none" normalizeH="0" baseline="0" dirty="0" err="1">
                <a:ln>
                  <a:noFill/>
                </a:ln>
                <a:solidFill>
                  <a:srgbClr val="212121"/>
                </a:solidFill>
                <a:effectLst/>
                <a:latin typeface="BlinkMacSystemFont"/>
              </a:rPr>
              <a:t>Infectious</a:t>
            </a:r>
            <a:r>
              <a:rPr kumimoji="0" lang="it-IT" altLang="it-IT" sz="1400" b="0" i="1" u="none" strike="noStrike" cap="none" normalizeH="0" baseline="0" dirty="0">
                <a:ln>
                  <a:noFill/>
                </a:ln>
                <a:solidFill>
                  <a:srgbClr val="212121"/>
                </a:solidFill>
                <a:effectLst/>
                <a:latin typeface="BlinkMacSystemFont"/>
              </a:rPr>
              <a:t> </a:t>
            </a:r>
            <a:r>
              <a:rPr kumimoji="0" lang="it-IT" altLang="it-IT" sz="1400" b="0" i="1" u="none" strike="noStrike" cap="none" normalizeH="0" baseline="0" dirty="0" err="1">
                <a:ln>
                  <a:noFill/>
                </a:ln>
                <a:solidFill>
                  <a:srgbClr val="212121"/>
                </a:solidFill>
                <a:effectLst/>
                <a:latin typeface="BlinkMacSystemFont"/>
              </a:rPr>
              <a:t>Diseases</a:t>
            </a:r>
            <a:r>
              <a:rPr kumimoji="0" lang="it-IT" altLang="it-IT" sz="1400" b="0" i="0" u="none" strike="noStrike" cap="none" normalizeH="0" baseline="0" dirty="0">
                <a:ln>
                  <a:noFill/>
                </a:ln>
                <a:solidFill>
                  <a:srgbClr val="212121"/>
                </a:solidFill>
                <a:effectLst/>
                <a:latin typeface="BlinkMacSystemFont"/>
              </a:rPr>
              <a:t> vol. 150 (2025): 107279. doi:10.1016/j.ijid.2024.107279</a:t>
            </a:r>
            <a:endParaRPr lang="en-GB" sz="1400" dirty="0"/>
          </a:p>
        </p:txBody>
      </p:sp>
      <p:cxnSp>
        <p:nvCxnSpPr>
          <p:cNvPr id="13" name="Connettore dritto 12">
            <a:extLst>
              <a:ext uri="{FF2B5EF4-FFF2-40B4-BE49-F238E27FC236}">
                <a16:creationId xmlns:a16="http://schemas.microsoft.com/office/drawing/2014/main" id="{F49F0FFC-4AF6-F355-75B0-F8D136FB81D8}"/>
              </a:ext>
            </a:extLst>
          </p:cNvPr>
          <p:cNvCxnSpPr>
            <a:cxnSpLocks/>
          </p:cNvCxnSpPr>
          <p:nvPr/>
        </p:nvCxnSpPr>
        <p:spPr>
          <a:xfrm>
            <a:off x="9448800" y="7429500"/>
            <a:ext cx="5943600" cy="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18054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06BFEFB4-B48C-FA91-4004-83EBFB7BF6D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1ECE4E4E-3713-A400-A5BB-5A39A7D39850}"/>
              </a:ext>
            </a:extLst>
          </p:cNvPr>
          <p:cNvGrpSpPr/>
          <p:nvPr/>
        </p:nvGrpSpPr>
        <p:grpSpPr>
          <a:xfrm>
            <a:off x="520995" y="484611"/>
            <a:ext cx="10647825" cy="9317778"/>
            <a:chOff x="0" y="0"/>
            <a:chExt cx="2804366" cy="2454065"/>
          </a:xfrm>
        </p:grpSpPr>
        <p:sp>
          <p:nvSpPr>
            <p:cNvPr id="4" name="Freeform 4">
              <a:extLst>
                <a:ext uri="{FF2B5EF4-FFF2-40B4-BE49-F238E27FC236}">
                  <a16:creationId xmlns:a16="http://schemas.microsoft.com/office/drawing/2014/main" id="{24C44BE4-F148-4991-6640-CD0DF7351D76}"/>
                </a:ext>
              </a:extLst>
            </p:cNvPr>
            <p:cNvSpPr/>
            <p:nvPr/>
          </p:nvSpPr>
          <p:spPr>
            <a:xfrm>
              <a:off x="0" y="0"/>
              <a:ext cx="2804366" cy="2454065"/>
            </a:xfrm>
            <a:custGeom>
              <a:avLst/>
              <a:gdLst/>
              <a:ahLst/>
              <a:cxnLst/>
              <a:rect l="l" t="t" r="r" b="b"/>
              <a:pathLst>
                <a:path w="2804366" h="2454065">
                  <a:moveTo>
                    <a:pt x="0" y="0"/>
                  </a:moveTo>
                  <a:lnTo>
                    <a:pt x="2804366" y="0"/>
                  </a:lnTo>
                  <a:lnTo>
                    <a:pt x="2804366" y="2454065"/>
                  </a:lnTo>
                  <a:lnTo>
                    <a:pt x="0" y="2454065"/>
                  </a:lnTo>
                  <a:close/>
                </a:path>
              </a:pathLst>
            </a:custGeom>
            <a:solidFill>
              <a:srgbClr val="000000">
                <a:alpha val="0"/>
              </a:srgbClr>
            </a:solidFill>
            <a:ln w="19050" cap="sq">
              <a:solidFill>
                <a:srgbClr val="000000"/>
              </a:solidFill>
              <a:prstDash val="solid"/>
              <a:miter/>
            </a:ln>
          </p:spPr>
          <p:txBody>
            <a:bodyPr/>
            <a:lstStyle/>
            <a:p>
              <a:endParaRPr lang="en-GB"/>
            </a:p>
          </p:txBody>
        </p:sp>
        <p:sp>
          <p:nvSpPr>
            <p:cNvPr id="5" name="TextBox 5">
              <a:extLst>
                <a:ext uri="{FF2B5EF4-FFF2-40B4-BE49-F238E27FC236}">
                  <a16:creationId xmlns:a16="http://schemas.microsoft.com/office/drawing/2014/main" id="{FE8FE599-A44C-9FE9-41AB-7E5179EE976A}"/>
                </a:ext>
              </a:extLst>
            </p:cNvPr>
            <p:cNvSpPr txBox="1"/>
            <p:nvPr/>
          </p:nvSpPr>
          <p:spPr>
            <a:xfrm>
              <a:off x="0" y="-66675"/>
              <a:ext cx="2804366" cy="2520740"/>
            </a:xfrm>
            <a:prstGeom prst="rect">
              <a:avLst/>
            </a:prstGeom>
          </p:spPr>
          <p:txBody>
            <a:bodyPr lIns="50800" tIns="50800" rIns="50800" bIns="50800" rtlCol="0" anchor="ctr"/>
            <a:lstStyle/>
            <a:p>
              <a:pPr algn="ctr">
                <a:lnSpc>
                  <a:spcPts val="3149"/>
                </a:lnSpc>
              </a:pPr>
              <a:endParaRPr/>
            </a:p>
          </p:txBody>
        </p:sp>
      </p:grpSp>
      <p:sp>
        <p:nvSpPr>
          <p:cNvPr id="8" name="TextBox 8">
            <a:extLst>
              <a:ext uri="{FF2B5EF4-FFF2-40B4-BE49-F238E27FC236}">
                <a16:creationId xmlns:a16="http://schemas.microsoft.com/office/drawing/2014/main" id="{BE1D7FAC-9B1B-9088-95FE-3C6DA3AD0882}"/>
              </a:ext>
            </a:extLst>
          </p:cNvPr>
          <p:cNvSpPr txBox="1"/>
          <p:nvPr/>
        </p:nvSpPr>
        <p:spPr>
          <a:xfrm>
            <a:off x="956636" y="3691218"/>
            <a:ext cx="2786980" cy="1354025"/>
          </a:xfrm>
          <a:prstGeom prst="rect">
            <a:avLst/>
          </a:prstGeom>
        </p:spPr>
        <p:txBody>
          <a:bodyPr lIns="0" tIns="0" rIns="0" bIns="0" rtlCol="0" anchor="t">
            <a:spAutoFit/>
          </a:bodyPr>
          <a:lstStyle/>
          <a:p>
            <a:pPr marL="0" lvl="0" indent="0" algn="ctr">
              <a:lnSpc>
                <a:spcPts val="3588"/>
              </a:lnSpc>
              <a:spcBef>
                <a:spcPct val="0"/>
              </a:spcBef>
            </a:pPr>
            <a:r>
              <a:rPr lang="en-US" sz="2563" b="1" u="none" strike="noStrike" dirty="0">
                <a:solidFill>
                  <a:srgbClr val="010101"/>
                </a:solidFill>
                <a:latin typeface="Lora"/>
                <a:ea typeface="Lora"/>
                <a:cs typeface="Lora"/>
                <a:sym typeface="Lora"/>
              </a:rPr>
              <a:t>Testing</a:t>
            </a:r>
          </a:p>
          <a:p>
            <a:pPr algn="ctr">
              <a:lnSpc>
                <a:spcPts val="3588"/>
              </a:lnSpc>
              <a:spcBef>
                <a:spcPct val="0"/>
              </a:spcBef>
            </a:pPr>
            <a:r>
              <a:rPr lang="it-IT" dirty="0">
                <a:solidFill>
                  <a:srgbClr val="000000"/>
                </a:solidFill>
                <a:latin typeface="Lora" pitchFamily="2" charset="77"/>
              </a:rPr>
              <a:t>Accesso ai test diagnostici e di screening</a:t>
            </a:r>
            <a:endParaRPr lang="en-US" sz="2563" b="1" u="none" strike="noStrike" dirty="0">
              <a:solidFill>
                <a:srgbClr val="010101"/>
              </a:solidFill>
              <a:latin typeface="Lora" pitchFamily="2" charset="77"/>
              <a:ea typeface="Lora"/>
              <a:cs typeface="Lora"/>
              <a:sym typeface="Lora"/>
            </a:endParaRPr>
          </a:p>
        </p:txBody>
      </p:sp>
      <p:sp>
        <p:nvSpPr>
          <p:cNvPr id="9" name="TextBox 9">
            <a:extLst>
              <a:ext uri="{FF2B5EF4-FFF2-40B4-BE49-F238E27FC236}">
                <a16:creationId xmlns:a16="http://schemas.microsoft.com/office/drawing/2014/main" id="{15A0B2DE-2AF9-5104-68B5-2457E42D5822}"/>
              </a:ext>
            </a:extLst>
          </p:cNvPr>
          <p:cNvSpPr txBox="1"/>
          <p:nvPr/>
        </p:nvSpPr>
        <p:spPr>
          <a:xfrm>
            <a:off x="4267200" y="3701823"/>
            <a:ext cx="2786980" cy="2252220"/>
          </a:xfrm>
          <a:prstGeom prst="rect">
            <a:avLst/>
          </a:prstGeom>
        </p:spPr>
        <p:txBody>
          <a:bodyPr lIns="0" tIns="0" rIns="0" bIns="0" rtlCol="0" anchor="t">
            <a:spAutoFit/>
          </a:bodyPr>
          <a:lstStyle/>
          <a:p>
            <a:pPr marL="0" lvl="0" indent="0" algn="ctr">
              <a:lnSpc>
                <a:spcPts val="3588"/>
              </a:lnSpc>
              <a:spcBef>
                <a:spcPct val="0"/>
              </a:spcBef>
            </a:pPr>
            <a:r>
              <a:rPr lang="en-US" sz="2563" b="1" u="none" strike="noStrike" dirty="0">
                <a:solidFill>
                  <a:srgbClr val="010101"/>
                </a:solidFill>
                <a:latin typeface="Lora"/>
                <a:ea typeface="Lora"/>
                <a:cs typeface="Lora"/>
                <a:sym typeface="Lora"/>
              </a:rPr>
              <a:t>Linkage to Care</a:t>
            </a:r>
          </a:p>
          <a:p>
            <a:pPr lvl="0" algn="ctr">
              <a:lnSpc>
                <a:spcPts val="3588"/>
              </a:lnSpc>
              <a:spcBef>
                <a:spcPct val="0"/>
              </a:spcBef>
            </a:pPr>
            <a:r>
              <a:rPr lang="it-IT" dirty="0">
                <a:solidFill>
                  <a:srgbClr val="000000"/>
                </a:solidFill>
                <a:latin typeface="Lora" pitchFamily="2" charset="77"/>
              </a:rPr>
              <a:t>Transizione dalla diagnosi alla presa in carico da parte del sistema sanitario</a:t>
            </a:r>
            <a:endParaRPr lang="en-US" dirty="0">
              <a:solidFill>
                <a:srgbClr val="000000"/>
              </a:solidFill>
              <a:latin typeface="Lora" pitchFamily="2" charset="77"/>
              <a:sym typeface="Lora"/>
            </a:endParaRPr>
          </a:p>
        </p:txBody>
      </p:sp>
      <p:sp>
        <p:nvSpPr>
          <p:cNvPr id="10" name="TextBox 10">
            <a:extLst>
              <a:ext uri="{FF2B5EF4-FFF2-40B4-BE49-F238E27FC236}">
                <a16:creationId xmlns:a16="http://schemas.microsoft.com/office/drawing/2014/main" id="{9283009C-8736-518B-26EE-05B4E51254B4}"/>
              </a:ext>
            </a:extLst>
          </p:cNvPr>
          <p:cNvSpPr txBox="1"/>
          <p:nvPr/>
        </p:nvSpPr>
        <p:spPr>
          <a:xfrm>
            <a:off x="2181402" y="1062223"/>
            <a:ext cx="6962598" cy="2205732"/>
          </a:xfrm>
          <a:prstGeom prst="rect">
            <a:avLst/>
          </a:prstGeom>
        </p:spPr>
        <p:txBody>
          <a:bodyPr lIns="0" tIns="0" rIns="0" bIns="0" rtlCol="0" anchor="t">
            <a:spAutoFit/>
          </a:bodyPr>
          <a:lstStyle/>
          <a:p>
            <a:pPr marL="0" lvl="0" indent="0" algn="ctr">
              <a:lnSpc>
                <a:spcPts val="8632"/>
              </a:lnSpc>
              <a:spcBef>
                <a:spcPct val="0"/>
              </a:spcBef>
            </a:pPr>
            <a:r>
              <a:rPr lang="it-IT" sz="7200" u="none" strike="noStrike" noProof="0" dirty="0">
                <a:solidFill>
                  <a:srgbClr val="000000"/>
                </a:solidFill>
                <a:latin typeface="Segoe UI Variable Display Semib" pitchFamily="2" charset="0"/>
                <a:ea typeface="TAN Pearl"/>
                <a:cs typeface="TAN Pearl"/>
                <a:sym typeface="TAN Pearl"/>
              </a:rPr>
              <a:t>Barriere </a:t>
            </a:r>
            <a:r>
              <a:rPr lang="it-IT" sz="7200" dirty="0">
                <a:solidFill>
                  <a:srgbClr val="000000"/>
                </a:solidFill>
                <a:latin typeface="Segoe UI Variable Display Semib" pitchFamily="2" charset="0"/>
                <a:ea typeface="TAN Pearl"/>
                <a:cs typeface="TAN Pearl"/>
                <a:sym typeface="TAN Pearl"/>
              </a:rPr>
              <a:t>a livello di</a:t>
            </a:r>
            <a:endParaRPr lang="it-IT" sz="7200" u="none" strike="noStrike" noProof="0" dirty="0">
              <a:solidFill>
                <a:srgbClr val="000000"/>
              </a:solidFill>
              <a:latin typeface="Segoe UI Variable Display Semib" pitchFamily="2" charset="0"/>
              <a:ea typeface="TAN Pearl"/>
              <a:cs typeface="TAN Pearl"/>
              <a:sym typeface="TAN Pearl"/>
            </a:endParaRPr>
          </a:p>
        </p:txBody>
      </p:sp>
      <p:sp>
        <p:nvSpPr>
          <p:cNvPr id="12" name="TextBox 12">
            <a:extLst>
              <a:ext uri="{FF2B5EF4-FFF2-40B4-BE49-F238E27FC236}">
                <a16:creationId xmlns:a16="http://schemas.microsoft.com/office/drawing/2014/main" id="{61F01CBE-E6CB-FC14-8CAE-432044930BA0}"/>
              </a:ext>
            </a:extLst>
          </p:cNvPr>
          <p:cNvSpPr txBox="1"/>
          <p:nvPr/>
        </p:nvSpPr>
        <p:spPr>
          <a:xfrm>
            <a:off x="7578055" y="3701823"/>
            <a:ext cx="2786980" cy="2252220"/>
          </a:xfrm>
          <a:prstGeom prst="rect">
            <a:avLst/>
          </a:prstGeom>
        </p:spPr>
        <p:txBody>
          <a:bodyPr lIns="0" tIns="0" rIns="0" bIns="0" rtlCol="0" anchor="t">
            <a:spAutoFit/>
          </a:bodyPr>
          <a:lstStyle/>
          <a:p>
            <a:pPr marL="0" lvl="0" indent="0" algn="ctr">
              <a:lnSpc>
                <a:spcPts val="3588"/>
              </a:lnSpc>
              <a:spcBef>
                <a:spcPct val="0"/>
              </a:spcBef>
            </a:pPr>
            <a:r>
              <a:rPr lang="it-IT" sz="2563" b="1" u="none" strike="noStrike" noProof="0" dirty="0" err="1">
                <a:solidFill>
                  <a:srgbClr val="010101"/>
                </a:solidFill>
                <a:latin typeface="Lora"/>
                <a:ea typeface="Lora"/>
                <a:cs typeface="Lora"/>
                <a:sym typeface="Lora"/>
              </a:rPr>
              <a:t>Retention</a:t>
            </a:r>
            <a:r>
              <a:rPr lang="it-IT" sz="2563" b="1" u="none" strike="noStrike" noProof="0" dirty="0">
                <a:solidFill>
                  <a:srgbClr val="010101"/>
                </a:solidFill>
                <a:latin typeface="Lora"/>
                <a:ea typeface="Lora"/>
                <a:cs typeface="Lora"/>
                <a:sym typeface="Lora"/>
              </a:rPr>
              <a:t> in </a:t>
            </a:r>
            <a:r>
              <a:rPr lang="it-IT" sz="2563" b="1" noProof="0" dirty="0">
                <a:solidFill>
                  <a:srgbClr val="010101"/>
                </a:solidFill>
                <a:latin typeface="Lora"/>
                <a:ea typeface="Lora"/>
                <a:cs typeface="Lora"/>
                <a:sym typeface="Lora"/>
              </a:rPr>
              <a:t>C</a:t>
            </a:r>
            <a:r>
              <a:rPr lang="it-IT" sz="2563" b="1" u="none" strike="noStrike" noProof="0" dirty="0">
                <a:solidFill>
                  <a:srgbClr val="010101"/>
                </a:solidFill>
                <a:latin typeface="Lora"/>
                <a:ea typeface="Lora"/>
                <a:cs typeface="Lora"/>
                <a:sym typeface="Lora"/>
              </a:rPr>
              <a:t>are</a:t>
            </a:r>
          </a:p>
          <a:p>
            <a:pPr marL="0" lvl="0" indent="0" algn="ctr">
              <a:lnSpc>
                <a:spcPts val="3588"/>
              </a:lnSpc>
              <a:spcBef>
                <a:spcPct val="0"/>
              </a:spcBef>
            </a:pPr>
            <a:r>
              <a:rPr lang="it-IT" noProof="0" dirty="0">
                <a:solidFill>
                  <a:srgbClr val="000000"/>
                </a:solidFill>
                <a:latin typeface="Lora" pitchFamily="2" charset="77"/>
                <a:sym typeface="Lora"/>
              </a:rPr>
              <a:t>Continuità dell’assistenza e l’aderenza a lungo termine ai percorsi terapeutici</a:t>
            </a:r>
          </a:p>
        </p:txBody>
      </p:sp>
      <p:pic>
        <p:nvPicPr>
          <p:cNvPr id="23557" name="Picture 5" descr="Continuum health care Royalty Free Vector Image">
            <a:extLst>
              <a:ext uri="{FF2B5EF4-FFF2-40B4-BE49-F238E27FC236}">
                <a16:creationId xmlns:a16="http://schemas.microsoft.com/office/drawing/2014/main" id="{6E66D65E-9E15-4BDF-D6FC-C449A43B49E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01" t="8800" r="19399" b="20000"/>
          <a:stretch>
            <a:fillRect/>
          </a:stretch>
        </p:blipFill>
        <p:spPr bwMode="auto">
          <a:xfrm>
            <a:off x="11181225" y="1714500"/>
            <a:ext cx="7085935" cy="669259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Tutti i corsi | Elearning UniBA">
            <a:extLst>
              <a:ext uri="{FF2B5EF4-FFF2-40B4-BE49-F238E27FC236}">
                <a16:creationId xmlns:a16="http://schemas.microsoft.com/office/drawing/2014/main" id="{BA9D0260-A522-B00B-2533-A1B0C59C6E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descr="🔥 Arrow PNG Download PNG Image Free Download 2025 | USA, UK, Canada,">
            <a:extLst>
              <a:ext uri="{FF2B5EF4-FFF2-40B4-BE49-F238E27FC236}">
                <a16:creationId xmlns:a16="http://schemas.microsoft.com/office/drawing/2014/main" id="{7B266B65-1932-5A8E-309F-5A7B9395654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3663994" y="5281390"/>
            <a:ext cx="3993392" cy="3105972"/>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10D38C96-D477-F5E5-146E-E84D9A60E42B}"/>
              </a:ext>
            </a:extLst>
          </p:cNvPr>
          <p:cNvSpPr txBox="1"/>
          <p:nvPr/>
        </p:nvSpPr>
        <p:spPr>
          <a:xfrm>
            <a:off x="2350126" y="7962900"/>
            <a:ext cx="7098674" cy="1200329"/>
          </a:xfrm>
          <a:prstGeom prst="rect">
            <a:avLst/>
          </a:prstGeom>
          <a:noFill/>
        </p:spPr>
        <p:txBody>
          <a:bodyPr wrap="square" rtlCol="0">
            <a:spAutoFit/>
          </a:bodyPr>
          <a:lstStyle/>
          <a:p>
            <a:pPr algn="ctr"/>
            <a:r>
              <a:rPr lang="en-GB" sz="3600" b="1" dirty="0">
                <a:latin typeface="Lora" pitchFamily="2" charset="77"/>
              </a:rPr>
              <a:t>IMPATTO SU SANITÀ PUBBLICA</a:t>
            </a:r>
          </a:p>
        </p:txBody>
      </p:sp>
    </p:spTree>
    <p:extLst>
      <p:ext uri="{BB962C8B-B14F-4D97-AF65-F5344CB8AC3E}">
        <p14:creationId xmlns:p14="http://schemas.microsoft.com/office/powerpoint/2010/main" val="595298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FD3CA"/>
        </a:solidFill>
        <a:effectLst/>
      </p:bgPr>
    </p:bg>
    <p:spTree>
      <p:nvGrpSpPr>
        <p:cNvPr id="1" name=""/>
        <p:cNvGrpSpPr/>
        <p:nvPr/>
      </p:nvGrpSpPr>
      <p:grpSpPr>
        <a:xfrm>
          <a:off x="0" y="0"/>
          <a:ext cx="0" cy="0"/>
          <a:chOff x="0" y="0"/>
          <a:chExt cx="0" cy="0"/>
        </a:xfrm>
      </p:grpSpPr>
      <p:sp>
        <p:nvSpPr>
          <p:cNvPr id="2" name="TextBox 2"/>
          <p:cNvSpPr txBox="1"/>
          <p:nvPr/>
        </p:nvSpPr>
        <p:spPr>
          <a:xfrm>
            <a:off x="1028700" y="1427049"/>
            <a:ext cx="7527213" cy="1275029"/>
          </a:xfrm>
          <a:prstGeom prst="rect">
            <a:avLst/>
          </a:prstGeom>
        </p:spPr>
        <p:txBody>
          <a:bodyPr lIns="0" tIns="0" rIns="0" bIns="0" rtlCol="0" anchor="t">
            <a:spAutoFit/>
          </a:bodyPr>
          <a:lstStyle/>
          <a:p>
            <a:pPr marL="0" lvl="0" indent="0" algn="l">
              <a:lnSpc>
                <a:spcPts val="10611"/>
              </a:lnSpc>
              <a:spcBef>
                <a:spcPct val="0"/>
              </a:spcBef>
            </a:pPr>
            <a:r>
              <a:rPr lang="it-IT" sz="8800" u="none" strike="noStrike" noProof="0" dirty="0">
                <a:solidFill>
                  <a:srgbClr val="000000"/>
                </a:solidFill>
                <a:latin typeface="Segoe UI Variable Display Semib" pitchFamily="2" charset="0"/>
                <a:ea typeface="TAN Pearl"/>
                <a:cs typeface="TAN Pearl"/>
                <a:sym typeface="TAN Pearl"/>
              </a:rPr>
              <a:t>Acquisizione</a:t>
            </a:r>
          </a:p>
        </p:txBody>
      </p:sp>
      <p:sp>
        <p:nvSpPr>
          <p:cNvPr id="3" name="AutoShape 3"/>
          <p:cNvSpPr/>
          <p:nvPr/>
        </p:nvSpPr>
        <p:spPr>
          <a:xfrm>
            <a:off x="9831362" y="2271930"/>
            <a:ext cx="10380725" cy="0"/>
          </a:xfrm>
          <a:prstGeom prst="line">
            <a:avLst/>
          </a:prstGeom>
          <a:ln w="19050" cap="flat">
            <a:solidFill>
              <a:srgbClr val="100F0D"/>
            </a:solidFill>
            <a:prstDash val="solid"/>
            <a:headEnd type="none" w="sm" len="sm"/>
            <a:tailEnd type="none" w="sm" len="sm"/>
          </a:ln>
        </p:spPr>
        <p:txBody>
          <a:bodyPr/>
          <a:lstStyle/>
          <a:p>
            <a:endParaRPr lang="en-GB"/>
          </a:p>
        </p:txBody>
      </p:sp>
      <p:sp>
        <p:nvSpPr>
          <p:cNvPr id="5" name="Freeform 5"/>
          <p:cNvSpPr/>
          <p:nvPr/>
        </p:nvSpPr>
        <p:spPr>
          <a:xfrm rot="-10800000">
            <a:off x="737581" y="7962668"/>
            <a:ext cx="3366871" cy="967975"/>
          </a:xfrm>
          <a:custGeom>
            <a:avLst/>
            <a:gdLst/>
            <a:ahLst/>
            <a:cxnLst/>
            <a:rect l="l" t="t" r="r" b="b"/>
            <a:pathLst>
              <a:path w="3366871" h="967975">
                <a:moveTo>
                  <a:pt x="0" y="0"/>
                </a:moveTo>
                <a:lnTo>
                  <a:pt x="3366871" y="0"/>
                </a:lnTo>
                <a:lnTo>
                  <a:pt x="3366871" y="967976"/>
                </a:lnTo>
                <a:lnTo>
                  <a:pt x="0" y="967976"/>
                </a:lnTo>
                <a:lnTo>
                  <a:pt x="0" y="0"/>
                </a:lnTo>
                <a:close/>
              </a:path>
            </a:pathLst>
          </a:custGeom>
          <a:blipFill>
            <a:blip r:embed="rId3" cstate="print">
              <a:alphaModFix amt="29000"/>
            </a:blip>
            <a:stretch>
              <a:fillRect/>
            </a:stretch>
          </a:blipFill>
        </p:spPr>
        <p:txBody>
          <a:bodyPr/>
          <a:lstStyle/>
          <a:p>
            <a:endParaRPr lang="it-IT" noProof="0" dirty="0"/>
          </a:p>
        </p:txBody>
      </p:sp>
      <p:sp>
        <p:nvSpPr>
          <p:cNvPr id="11" name="Freeform 11"/>
          <p:cNvSpPr/>
          <p:nvPr/>
        </p:nvSpPr>
        <p:spPr>
          <a:xfrm rot="-10800000">
            <a:off x="4104452" y="7962668"/>
            <a:ext cx="3366871" cy="967975"/>
          </a:xfrm>
          <a:custGeom>
            <a:avLst/>
            <a:gdLst/>
            <a:ahLst/>
            <a:cxnLst/>
            <a:rect l="l" t="t" r="r" b="b"/>
            <a:pathLst>
              <a:path w="3366871" h="967975">
                <a:moveTo>
                  <a:pt x="0" y="0"/>
                </a:moveTo>
                <a:lnTo>
                  <a:pt x="3366871" y="0"/>
                </a:lnTo>
                <a:lnTo>
                  <a:pt x="3366871" y="967976"/>
                </a:lnTo>
                <a:lnTo>
                  <a:pt x="0" y="967976"/>
                </a:lnTo>
                <a:lnTo>
                  <a:pt x="0" y="0"/>
                </a:lnTo>
                <a:close/>
              </a:path>
            </a:pathLst>
          </a:custGeom>
          <a:blipFill>
            <a:blip r:embed="rId3" cstate="print">
              <a:alphaModFix amt="29000"/>
            </a:blip>
            <a:stretch>
              <a:fillRect/>
            </a:stretch>
          </a:blipFill>
        </p:spPr>
        <p:txBody>
          <a:bodyPr/>
          <a:lstStyle/>
          <a:p>
            <a:endParaRPr lang="it-IT" noProof="0" dirty="0"/>
          </a:p>
        </p:txBody>
      </p:sp>
      <p:sp>
        <p:nvSpPr>
          <p:cNvPr id="17" name="Freeform 17"/>
          <p:cNvSpPr/>
          <p:nvPr/>
        </p:nvSpPr>
        <p:spPr>
          <a:xfrm rot="-10800000">
            <a:off x="7465327" y="7962668"/>
            <a:ext cx="3366871" cy="967975"/>
          </a:xfrm>
          <a:custGeom>
            <a:avLst/>
            <a:gdLst/>
            <a:ahLst/>
            <a:cxnLst/>
            <a:rect l="l" t="t" r="r" b="b"/>
            <a:pathLst>
              <a:path w="3366871" h="967975">
                <a:moveTo>
                  <a:pt x="0" y="0"/>
                </a:moveTo>
                <a:lnTo>
                  <a:pt x="3366871" y="0"/>
                </a:lnTo>
                <a:lnTo>
                  <a:pt x="3366871" y="967976"/>
                </a:lnTo>
                <a:lnTo>
                  <a:pt x="0" y="967976"/>
                </a:lnTo>
                <a:lnTo>
                  <a:pt x="0" y="0"/>
                </a:lnTo>
                <a:close/>
              </a:path>
            </a:pathLst>
          </a:custGeom>
          <a:blipFill>
            <a:blip r:embed="rId3" cstate="print">
              <a:alphaModFix amt="29000"/>
            </a:blip>
            <a:stretch>
              <a:fillRect/>
            </a:stretch>
          </a:blipFill>
        </p:spPr>
        <p:txBody>
          <a:bodyPr/>
          <a:lstStyle/>
          <a:p>
            <a:endParaRPr lang="en-GB"/>
          </a:p>
        </p:txBody>
      </p:sp>
      <p:sp>
        <p:nvSpPr>
          <p:cNvPr id="23" name="Freeform 23"/>
          <p:cNvSpPr/>
          <p:nvPr/>
        </p:nvSpPr>
        <p:spPr>
          <a:xfrm rot="-10800000">
            <a:off x="10832198" y="7962668"/>
            <a:ext cx="3366871" cy="967975"/>
          </a:xfrm>
          <a:custGeom>
            <a:avLst/>
            <a:gdLst/>
            <a:ahLst/>
            <a:cxnLst/>
            <a:rect l="l" t="t" r="r" b="b"/>
            <a:pathLst>
              <a:path w="3366871" h="967975">
                <a:moveTo>
                  <a:pt x="0" y="0"/>
                </a:moveTo>
                <a:lnTo>
                  <a:pt x="3366871" y="0"/>
                </a:lnTo>
                <a:lnTo>
                  <a:pt x="3366871" y="967976"/>
                </a:lnTo>
                <a:lnTo>
                  <a:pt x="0" y="967976"/>
                </a:lnTo>
                <a:lnTo>
                  <a:pt x="0" y="0"/>
                </a:lnTo>
                <a:close/>
              </a:path>
            </a:pathLst>
          </a:custGeom>
          <a:blipFill>
            <a:blip r:embed="rId3" cstate="print">
              <a:alphaModFix amt="29000"/>
            </a:blip>
            <a:stretch>
              <a:fillRect/>
            </a:stretch>
          </a:blipFill>
        </p:spPr>
        <p:txBody>
          <a:bodyPr/>
          <a:lstStyle/>
          <a:p>
            <a:endParaRPr lang="en-GB"/>
          </a:p>
        </p:txBody>
      </p:sp>
      <p:sp>
        <p:nvSpPr>
          <p:cNvPr id="29" name="Freeform 29"/>
          <p:cNvSpPr/>
          <p:nvPr/>
        </p:nvSpPr>
        <p:spPr>
          <a:xfrm rot="-10800000">
            <a:off x="14183548" y="7962668"/>
            <a:ext cx="3366871" cy="967975"/>
          </a:xfrm>
          <a:custGeom>
            <a:avLst/>
            <a:gdLst/>
            <a:ahLst/>
            <a:cxnLst/>
            <a:rect l="l" t="t" r="r" b="b"/>
            <a:pathLst>
              <a:path w="3366871" h="967975">
                <a:moveTo>
                  <a:pt x="0" y="0"/>
                </a:moveTo>
                <a:lnTo>
                  <a:pt x="3366871" y="0"/>
                </a:lnTo>
                <a:lnTo>
                  <a:pt x="3366871" y="967976"/>
                </a:lnTo>
                <a:lnTo>
                  <a:pt x="0" y="967976"/>
                </a:lnTo>
                <a:lnTo>
                  <a:pt x="0" y="0"/>
                </a:lnTo>
                <a:close/>
              </a:path>
            </a:pathLst>
          </a:custGeom>
          <a:blipFill>
            <a:blip r:embed="rId3" cstate="print">
              <a:alphaModFix amt="29000"/>
            </a:blip>
            <a:stretch>
              <a:fillRect/>
            </a:stretch>
          </a:blipFill>
        </p:spPr>
        <p:txBody>
          <a:bodyPr/>
          <a:lstStyle/>
          <a:p>
            <a:endParaRPr lang="en-GB"/>
          </a:p>
        </p:txBody>
      </p:sp>
      <p:sp>
        <p:nvSpPr>
          <p:cNvPr id="35" name="TextBox 35"/>
          <p:cNvSpPr txBox="1"/>
          <p:nvPr/>
        </p:nvSpPr>
        <p:spPr>
          <a:xfrm>
            <a:off x="1028700" y="2994401"/>
            <a:ext cx="14439900" cy="386837"/>
          </a:xfrm>
          <a:prstGeom prst="rect">
            <a:avLst/>
          </a:prstGeom>
        </p:spPr>
        <p:txBody>
          <a:bodyPr wrap="square" lIns="0" tIns="0" rIns="0" bIns="0" rtlCol="0" anchor="t">
            <a:spAutoFit/>
          </a:bodyPr>
          <a:lstStyle/>
          <a:p>
            <a:pPr marL="0" lvl="0" indent="0" algn="just">
              <a:lnSpc>
                <a:spcPts val="3171"/>
              </a:lnSpc>
              <a:spcBef>
                <a:spcPct val="0"/>
              </a:spcBef>
            </a:pPr>
            <a:r>
              <a:rPr lang="it-IT" sz="2400" u="none" strike="noStrike" noProof="0" dirty="0">
                <a:solidFill>
                  <a:srgbClr val="010101"/>
                </a:solidFill>
                <a:latin typeface="Lora"/>
                <a:ea typeface="Lora"/>
                <a:cs typeface="Lora"/>
                <a:sym typeface="Lora"/>
              </a:rPr>
              <a:t>Le maggiori malattie infettive nei migranti sono per lo pi</a:t>
            </a:r>
            <a:r>
              <a:rPr lang="it-IT" sz="2400" noProof="0" dirty="0">
                <a:solidFill>
                  <a:srgbClr val="010101"/>
                </a:solidFill>
                <a:latin typeface="Lora"/>
                <a:ea typeface="Lora"/>
                <a:cs typeface="Lora"/>
                <a:sym typeface="Lora"/>
              </a:rPr>
              <a:t>ù acquisite nella fase post-migratoria</a:t>
            </a:r>
            <a:endParaRPr lang="it-IT" sz="2400" u="none" strike="noStrike" noProof="0" dirty="0">
              <a:solidFill>
                <a:srgbClr val="010101"/>
              </a:solidFill>
              <a:latin typeface="Lora"/>
              <a:ea typeface="Lora"/>
              <a:cs typeface="Lora"/>
              <a:sym typeface="Lora"/>
            </a:endParaRPr>
          </a:p>
        </p:txBody>
      </p:sp>
      <p:sp>
        <p:nvSpPr>
          <p:cNvPr id="41" name="AutoShape 41"/>
          <p:cNvSpPr/>
          <p:nvPr/>
        </p:nvSpPr>
        <p:spPr>
          <a:xfrm>
            <a:off x="-4139590" y="9277350"/>
            <a:ext cx="10380725" cy="0"/>
          </a:xfrm>
          <a:prstGeom prst="line">
            <a:avLst/>
          </a:prstGeom>
          <a:ln w="19050" cap="flat">
            <a:solidFill>
              <a:srgbClr val="100F0D"/>
            </a:solidFill>
            <a:prstDash val="solid"/>
            <a:headEnd type="none" w="sm" len="sm"/>
            <a:tailEnd type="none" w="sm" len="sm"/>
          </a:ln>
        </p:spPr>
        <p:txBody>
          <a:bodyPr/>
          <a:lstStyle/>
          <a:p>
            <a:endParaRPr lang="en-GB"/>
          </a:p>
        </p:txBody>
      </p:sp>
      <p:pic>
        <p:nvPicPr>
          <p:cNvPr id="42" name="Picture 2" descr="Tutti i corsi | Elearning UniBA">
            <a:extLst>
              <a:ext uri="{FF2B5EF4-FFF2-40B4-BE49-F238E27FC236}">
                <a16:creationId xmlns:a16="http://schemas.microsoft.com/office/drawing/2014/main" id="{86996151-BA6C-D90E-8AB9-D1193A7ECA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grpSp>
        <p:nvGrpSpPr>
          <p:cNvPr id="56" name="Gruppo 55">
            <a:extLst>
              <a:ext uri="{FF2B5EF4-FFF2-40B4-BE49-F238E27FC236}">
                <a16:creationId xmlns:a16="http://schemas.microsoft.com/office/drawing/2014/main" id="{7D60CA80-76DB-713C-C98A-422F9F3F2CB3}"/>
              </a:ext>
            </a:extLst>
          </p:cNvPr>
          <p:cNvGrpSpPr/>
          <p:nvPr/>
        </p:nvGrpSpPr>
        <p:grpSpPr>
          <a:xfrm>
            <a:off x="867417" y="4755081"/>
            <a:ext cx="3097689" cy="3597896"/>
            <a:chOff x="867417" y="4755081"/>
            <a:chExt cx="3097689" cy="3597896"/>
          </a:xfrm>
        </p:grpSpPr>
        <p:grpSp>
          <p:nvGrpSpPr>
            <p:cNvPr id="6" name="Group 6"/>
            <p:cNvGrpSpPr>
              <a:grpSpLocks noChangeAspect="1"/>
            </p:cNvGrpSpPr>
            <p:nvPr/>
          </p:nvGrpSpPr>
          <p:grpSpPr>
            <a:xfrm>
              <a:off x="867417" y="4755081"/>
              <a:ext cx="3097689" cy="3597896"/>
              <a:chOff x="0" y="0"/>
              <a:chExt cx="5466080" cy="6348730"/>
            </a:xfrm>
          </p:grpSpPr>
          <p:sp>
            <p:nvSpPr>
              <p:cNvPr id="7" name="Freeform 7"/>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it-IT" noProof="0" dirty="0"/>
              </a:p>
            </p:txBody>
          </p:sp>
          <p:sp>
            <p:nvSpPr>
              <p:cNvPr id="9" name="Freeform 9"/>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it-IT" noProof="0" dirty="0"/>
              </a:p>
            </p:txBody>
          </p:sp>
          <p:sp>
            <p:nvSpPr>
              <p:cNvPr id="10" name="Freeform 10"/>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txBody>
              <a:bodyPr/>
              <a:lstStyle/>
              <a:p>
                <a:endParaRPr lang="it-IT" noProof="0" dirty="0"/>
              </a:p>
            </p:txBody>
          </p:sp>
        </p:grpSp>
        <p:sp>
          <p:nvSpPr>
            <p:cNvPr id="36" name="TextBox 36"/>
            <p:cNvSpPr txBox="1"/>
            <p:nvPr/>
          </p:nvSpPr>
          <p:spPr>
            <a:xfrm>
              <a:off x="1050772" y="7723762"/>
              <a:ext cx="2786980" cy="384721"/>
            </a:xfrm>
            <a:prstGeom prst="rect">
              <a:avLst/>
            </a:prstGeom>
          </p:spPr>
          <p:txBody>
            <a:bodyPr lIns="0" tIns="0" rIns="0" bIns="0" rtlCol="0" anchor="t">
              <a:spAutoFit/>
            </a:bodyPr>
            <a:lstStyle/>
            <a:p>
              <a:pPr marL="0" lvl="0" indent="0" algn="ctr">
                <a:lnSpc>
                  <a:spcPts val="3028"/>
                </a:lnSpc>
                <a:spcBef>
                  <a:spcPct val="0"/>
                </a:spcBef>
              </a:pPr>
              <a:r>
                <a:rPr lang="it-IT" sz="2800" b="1" noProof="0" dirty="0">
                  <a:solidFill>
                    <a:srgbClr val="010101"/>
                  </a:solidFill>
                  <a:latin typeface="Lora"/>
                  <a:ea typeface="Lora"/>
                  <a:cs typeface="Lora"/>
                  <a:sym typeface="Lora"/>
                </a:rPr>
                <a:t>HIV</a:t>
              </a:r>
            </a:p>
          </p:txBody>
        </p:sp>
        <p:sp>
          <p:nvSpPr>
            <p:cNvPr id="44" name="CasellaDiTesto 43">
              <a:extLst>
                <a:ext uri="{FF2B5EF4-FFF2-40B4-BE49-F238E27FC236}">
                  <a16:creationId xmlns:a16="http://schemas.microsoft.com/office/drawing/2014/main" id="{42BCEA23-F2A4-59B9-BDF0-B4D942F1BD8B}"/>
                </a:ext>
              </a:extLst>
            </p:cNvPr>
            <p:cNvSpPr txBox="1"/>
            <p:nvPr/>
          </p:nvSpPr>
          <p:spPr>
            <a:xfrm>
              <a:off x="1050772" y="5143500"/>
              <a:ext cx="2606828" cy="2308324"/>
            </a:xfrm>
            <a:prstGeom prst="rect">
              <a:avLst/>
            </a:prstGeom>
            <a:noFill/>
          </p:spPr>
          <p:txBody>
            <a:bodyPr wrap="square" rtlCol="0">
              <a:spAutoFit/>
            </a:bodyPr>
            <a:lstStyle/>
            <a:p>
              <a:r>
                <a:rPr lang="it-IT" sz="4400" b="1" noProof="0" dirty="0">
                  <a:latin typeface="Lora" pitchFamily="2" charset="77"/>
                </a:rPr>
                <a:t>&gt;35% </a:t>
              </a:r>
            </a:p>
            <a:p>
              <a:pPr algn="just"/>
              <a:r>
                <a:rPr lang="it-IT" sz="2000" noProof="0" dirty="0">
                  <a:latin typeface="Lora" pitchFamily="2" charset="77"/>
                </a:rPr>
                <a:t>dei migranti che vivono con HIV hanno acquisito l’infezione in Europa secondo l’ECDC.</a:t>
              </a:r>
            </a:p>
          </p:txBody>
        </p:sp>
      </p:grpSp>
      <p:grpSp>
        <p:nvGrpSpPr>
          <p:cNvPr id="50" name="Group 6">
            <a:extLst>
              <a:ext uri="{FF2B5EF4-FFF2-40B4-BE49-F238E27FC236}">
                <a16:creationId xmlns:a16="http://schemas.microsoft.com/office/drawing/2014/main" id="{3E019B34-A62F-9078-3FE7-24F43DA949CA}"/>
              </a:ext>
            </a:extLst>
          </p:cNvPr>
          <p:cNvGrpSpPr>
            <a:grpSpLocks noChangeAspect="1"/>
          </p:cNvGrpSpPr>
          <p:nvPr/>
        </p:nvGrpSpPr>
        <p:grpSpPr>
          <a:xfrm>
            <a:off x="4230564" y="4762500"/>
            <a:ext cx="3097689" cy="3597896"/>
            <a:chOff x="0" y="0"/>
            <a:chExt cx="5466080" cy="6348730"/>
          </a:xfrm>
        </p:grpSpPr>
        <p:sp>
          <p:nvSpPr>
            <p:cNvPr id="51" name="Freeform 7">
              <a:extLst>
                <a:ext uri="{FF2B5EF4-FFF2-40B4-BE49-F238E27FC236}">
                  <a16:creationId xmlns:a16="http://schemas.microsoft.com/office/drawing/2014/main" id="{48483C33-4800-C4FE-2494-12A638345BEE}"/>
                </a:ext>
              </a:extLst>
            </p:cNvPr>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it-IT" noProof="0" dirty="0"/>
            </a:p>
          </p:txBody>
        </p:sp>
        <p:sp>
          <p:nvSpPr>
            <p:cNvPr id="52" name="Freeform 9">
              <a:extLst>
                <a:ext uri="{FF2B5EF4-FFF2-40B4-BE49-F238E27FC236}">
                  <a16:creationId xmlns:a16="http://schemas.microsoft.com/office/drawing/2014/main" id="{858336BC-0289-0D84-0BB1-D6D6CC8C1CFA}"/>
                </a:ext>
              </a:extLst>
            </p:cNvPr>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it-IT" noProof="0" dirty="0"/>
            </a:p>
          </p:txBody>
        </p:sp>
        <p:sp>
          <p:nvSpPr>
            <p:cNvPr id="53" name="Freeform 10">
              <a:extLst>
                <a:ext uri="{FF2B5EF4-FFF2-40B4-BE49-F238E27FC236}">
                  <a16:creationId xmlns:a16="http://schemas.microsoft.com/office/drawing/2014/main" id="{5650760C-F913-461E-7B8E-85C9FAE0CCBD}"/>
                </a:ext>
              </a:extLst>
            </p:cNvPr>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txBody>
            <a:bodyPr/>
            <a:lstStyle/>
            <a:p>
              <a:endParaRPr lang="it-IT" noProof="0" dirty="0"/>
            </a:p>
          </p:txBody>
        </p:sp>
      </p:grpSp>
      <p:sp>
        <p:nvSpPr>
          <p:cNvPr id="54" name="TextBox 36">
            <a:extLst>
              <a:ext uri="{FF2B5EF4-FFF2-40B4-BE49-F238E27FC236}">
                <a16:creationId xmlns:a16="http://schemas.microsoft.com/office/drawing/2014/main" id="{78CE9CD8-0614-C83D-1538-0F35F3C97B68}"/>
              </a:ext>
            </a:extLst>
          </p:cNvPr>
          <p:cNvSpPr txBox="1"/>
          <p:nvPr/>
        </p:nvSpPr>
        <p:spPr>
          <a:xfrm>
            <a:off x="4413919" y="7731181"/>
            <a:ext cx="2786980" cy="384721"/>
          </a:xfrm>
          <a:prstGeom prst="rect">
            <a:avLst/>
          </a:prstGeom>
        </p:spPr>
        <p:txBody>
          <a:bodyPr lIns="0" tIns="0" rIns="0" bIns="0" rtlCol="0" anchor="t">
            <a:spAutoFit/>
          </a:bodyPr>
          <a:lstStyle/>
          <a:p>
            <a:pPr marL="0" lvl="0" indent="0" algn="ctr">
              <a:lnSpc>
                <a:spcPts val="3028"/>
              </a:lnSpc>
              <a:spcBef>
                <a:spcPct val="0"/>
              </a:spcBef>
            </a:pPr>
            <a:r>
              <a:rPr lang="it-IT" sz="2800" b="1" noProof="0" dirty="0">
                <a:solidFill>
                  <a:srgbClr val="010101"/>
                </a:solidFill>
                <a:latin typeface="Lora"/>
                <a:ea typeface="Lora"/>
                <a:cs typeface="Lora"/>
                <a:sym typeface="Lora"/>
              </a:rPr>
              <a:t>TUBERCOLOSI</a:t>
            </a:r>
          </a:p>
        </p:txBody>
      </p:sp>
      <p:sp>
        <p:nvSpPr>
          <p:cNvPr id="55" name="CasellaDiTesto 54">
            <a:extLst>
              <a:ext uri="{FF2B5EF4-FFF2-40B4-BE49-F238E27FC236}">
                <a16:creationId xmlns:a16="http://schemas.microsoft.com/office/drawing/2014/main" id="{842909FE-C130-917E-03EE-15BAF9E67F03}"/>
              </a:ext>
            </a:extLst>
          </p:cNvPr>
          <p:cNvSpPr txBox="1"/>
          <p:nvPr/>
        </p:nvSpPr>
        <p:spPr>
          <a:xfrm>
            <a:off x="4413919" y="5150919"/>
            <a:ext cx="2606828" cy="2000548"/>
          </a:xfrm>
          <a:prstGeom prst="rect">
            <a:avLst/>
          </a:prstGeom>
          <a:noFill/>
        </p:spPr>
        <p:txBody>
          <a:bodyPr wrap="square" rtlCol="0">
            <a:spAutoFit/>
          </a:bodyPr>
          <a:lstStyle/>
          <a:p>
            <a:r>
              <a:rPr lang="it-IT" sz="4400" b="1" noProof="0" dirty="0">
                <a:latin typeface="Lora" pitchFamily="2" charset="77"/>
              </a:rPr>
              <a:t>12% </a:t>
            </a:r>
          </a:p>
          <a:p>
            <a:pPr algn="just"/>
            <a:r>
              <a:rPr lang="it-IT" sz="2000" noProof="0" dirty="0">
                <a:latin typeface="Lora" pitchFamily="2" charset="77"/>
              </a:rPr>
              <a:t>dei casi TB nei migranti è stato diagnosticato nei primi due anni.</a:t>
            </a:r>
          </a:p>
        </p:txBody>
      </p:sp>
      <p:grpSp>
        <p:nvGrpSpPr>
          <p:cNvPr id="58" name="Group 6">
            <a:extLst>
              <a:ext uri="{FF2B5EF4-FFF2-40B4-BE49-F238E27FC236}">
                <a16:creationId xmlns:a16="http://schemas.microsoft.com/office/drawing/2014/main" id="{DBF618CB-702E-C187-B3EA-88344DCFFCE5}"/>
              </a:ext>
            </a:extLst>
          </p:cNvPr>
          <p:cNvGrpSpPr>
            <a:grpSpLocks noChangeAspect="1"/>
          </p:cNvGrpSpPr>
          <p:nvPr/>
        </p:nvGrpSpPr>
        <p:grpSpPr>
          <a:xfrm>
            <a:off x="7595155" y="4762500"/>
            <a:ext cx="3097689" cy="3597896"/>
            <a:chOff x="0" y="0"/>
            <a:chExt cx="5466080" cy="6348730"/>
          </a:xfrm>
        </p:grpSpPr>
        <p:sp>
          <p:nvSpPr>
            <p:cNvPr id="59" name="Freeform 7">
              <a:extLst>
                <a:ext uri="{FF2B5EF4-FFF2-40B4-BE49-F238E27FC236}">
                  <a16:creationId xmlns:a16="http://schemas.microsoft.com/office/drawing/2014/main" id="{60FD08E2-7A28-CB34-2A2F-A72F1E8CD23A}"/>
                </a:ext>
              </a:extLst>
            </p:cNvPr>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it-IT" noProof="0" dirty="0"/>
            </a:p>
          </p:txBody>
        </p:sp>
        <p:sp>
          <p:nvSpPr>
            <p:cNvPr id="60" name="Freeform 9">
              <a:extLst>
                <a:ext uri="{FF2B5EF4-FFF2-40B4-BE49-F238E27FC236}">
                  <a16:creationId xmlns:a16="http://schemas.microsoft.com/office/drawing/2014/main" id="{CA651352-ACC2-4A2D-B788-2986FB984274}"/>
                </a:ext>
              </a:extLst>
            </p:cNvPr>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it-IT" noProof="0" dirty="0"/>
            </a:p>
          </p:txBody>
        </p:sp>
        <p:sp>
          <p:nvSpPr>
            <p:cNvPr id="61" name="Freeform 10">
              <a:extLst>
                <a:ext uri="{FF2B5EF4-FFF2-40B4-BE49-F238E27FC236}">
                  <a16:creationId xmlns:a16="http://schemas.microsoft.com/office/drawing/2014/main" id="{85DA99C7-4562-1F80-604B-7699954B8F2E}"/>
                </a:ext>
              </a:extLst>
            </p:cNvPr>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txBody>
            <a:bodyPr/>
            <a:lstStyle/>
            <a:p>
              <a:endParaRPr lang="it-IT" noProof="0" dirty="0"/>
            </a:p>
          </p:txBody>
        </p:sp>
      </p:grpSp>
      <p:sp>
        <p:nvSpPr>
          <p:cNvPr id="62" name="TextBox 36">
            <a:extLst>
              <a:ext uri="{FF2B5EF4-FFF2-40B4-BE49-F238E27FC236}">
                <a16:creationId xmlns:a16="http://schemas.microsoft.com/office/drawing/2014/main" id="{1DF4DF59-D095-B839-B3D0-C362241102F4}"/>
              </a:ext>
            </a:extLst>
          </p:cNvPr>
          <p:cNvSpPr txBox="1"/>
          <p:nvPr/>
        </p:nvSpPr>
        <p:spPr>
          <a:xfrm>
            <a:off x="7778510" y="7761479"/>
            <a:ext cx="2786980" cy="384721"/>
          </a:xfrm>
          <a:prstGeom prst="rect">
            <a:avLst/>
          </a:prstGeom>
        </p:spPr>
        <p:txBody>
          <a:bodyPr lIns="0" tIns="0" rIns="0" bIns="0" rtlCol="0" anchor="t">
            <a:spAutoFit/>
          </a:bodyPr>
          <a:lstStyle/>
          <a:p>
            <a:pPr marL="0" lvl="0" indent="0" algn="ctr">
              <a:lnSpc>
                <a:spcPts val="3028"/>
              </a:lnSpc>
              <a:spcBef>
                <a:spcPct val="0"/>
              </a:spcBef>
            </a:pPr>
            <a:r>
              <a:rPr lang="it-IT" sz="2800" b="1" noProof="0" dirty="0">
                <a:solidFill>
                  <a:srgbClr val="010101"/>
                </a:solidFill>
                <a:latin typeface="Lora"/>
                <a:ea typeface="Lora"/>
                <a:cs typeface="Lora"/>
                <a:sym typeface="Lora"/>
              </a:rPr>
              <a:t>HBV</a:t>
            </a:r>
          </a:p>
        </p:txBody>
      </p:sp>
      <p:sp>
        <p:nvSpPr>
          <p:cNvPr id="63" name="CasellaDiTesto 62">
            <a:extLst>
              <a:ext uri="{FF2B5EF4-FFF2-40B4-BE49-F238E27FC236}">
                <a16:creationId xmlns:a16="http://schemas.microsoft.com/office/drawing/2014/main" id="{9EEDEF25-3B4B-7F40-1CBB-4A39F69AA84A}"/>
              </a:ext>
            </a:extLst>
          </p:cNvPr>
          <p:cNvSpPr txBox="1"/>
          <p:nvPr/>
        </p:nvSpPr>
        <p:spPr>
          <a:xfrm>
            <a:off x="7778510" y="5181217"/>
            <a:ext cx="2606828" cy="2000548"/>
          </a:xfrm>
          <a:prstGeom prst="rect">
            <a:avLst/>
          </a:prstGeom>
          <a:noFill/>
        </p:spPr>
        <p:txBody>
          <a:bodyPr wrap="square" rtlCol="0">
            <a:spAutoFit/>
          </a:bodyPr>
          <a:lstStyle/>
          <a:p>
            <a:pPr algn="just"/>
            <a:r>
              <a:rPr lang="it-IT" sz="4400" b="1" noProof="0" dirty="0">
                <a:latin typeface="Lora" pitchFamily="2" charset="77"/>
              </a:rPr>
              <a:t>A1, D, E</a:t>
            </a:r>
          </a:p>
          <a:p>
            <a:pPr algn="just"/>
            <a:r>
              <a:rPr lang="it-IT" sz="2000" noProof="0" dirty="0">
                <a:latin typeface="Lora" pitchFamily="2" charset="77"/>
              </a:rPr>
              <a:t>Genotipi di virus che indicano trasmissione post-migrazione</a:t>
            </a:r>
          </a:p>
        </p:txBody>
      </p:sp>
      <p:grpSp>
        <p:nvGrpSpPr>
          <p:cNvPr id="65" name="Group 6">
            <a:extLst>
              <a:ext uri="{FF2B5EF4-FFF2-40B4-BE49-F238E27FC236}">
                <a16:creationId xmlns:a16="http://schemas.microsoft.com/office/drawing/2014/main" id="{AE0E8B04-59F2-8EB4-139F-769001152CA7}"/>
              </a:ext>
            </a:extLst>
          </p:cNvPr>
          <p:cNvGrpSpPr>
            <a:grpSpLocks noChangeAspect="1"/>
          </p:cNvGrpSpPr>
          <p:nvPr/>
        </p:nvGrpSpPr>
        <p:grpSpPr>
          <a:xfrm>
            <a:off x="10999311" y="4752922"/>
            <a:ext cx="3097689" cy="3597896"/>
            <a:chOff x="0" y="0"/>
            <a:chExt cx="5466080" cy="6348730"/>
          </a:xfrm>
        </p:grpSpPr>
        <p:sp>
          <p:nvSpPr>
            <p:cNvPr id="66" name="Freeform 7">
              <a:extLst>
                <a:ext uri="{FF2B5EF4-FFF2-40B4-BE49-F238E27FC236}">
                  <a16:creationId xmlns:a16="http://schemas.microsoft.com/office/drawing/2014/main" id="{C68FB9A2-3D98-0BA0-FA22-838DFEB8A1F3}"/>
                </a:ext>
              </a:extLst>
            </p:cNvPr>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en-GB"/>
            </a:p>
          </p:txBody>
        </p:sp>
        <p:sp>
          <p:nvSpPr>
            <p:cNvPr id="67" name="Freeform 9">
              <a:extLst>
                <a:ext uri="{FF2B5EF4-FFF2-40B4-BE49-F238E27FC236}">
                  <a16:creationId xmlns:a16="http://schemas.microsoft.com/office/drawing/2014/main" id="{13E55074-D5C9-01E7-0132-1F9DFE648B4B}"/>
                </a:ext>
              </a:extLst>
            </p:cNvPr>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en-GB"/>
            </a:p>
          </p:txBody>
        </p:sp>
        <p:sp>
          <p:nvSpPr>
            <p:cNvPr id="68" name="Freeform 10">
              <a:extLst>
                <a:ext uri="{FF2B5EF4-FFF2-40B4-BE49-F238E27FC236}">
                  <a16:creationId xmlns:a16="http://schemas.microsoft.com/office/drawing/2014/main" id="{783EA8A8-9231-D0D6-00EA-19C8CAE5A49F}"/>
                </a:ext>
              </a:extLst>
            </p:cNvPr>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txBody>
            <a:bodyPr/>
            <a:lstStyle/>
            <a:p>
              <a:endParaRPr lang="en-GB"/>
            </a:p>
          </p:txBody>
        </p:sp>
      </p:grpSp>
      <p:sp>
        <p:nvSpPr>
          <p:cNvPr id="69" name="TextBox 36">
            <a:extLst>
              <a:ext uri="{FF2B5EF4-FFF2-40B4-BE49-F238E27FC236}">
                <a16:creationId xmlns:a16="http://schemas.microsoft.com/office/drawing/2014/main" id="{41D04A09-1325-80E1-4690-944EB633FE6C}"/>
              </a:ext>
            </a:extLst>
          </p:cNvPr>
          <p:cNvSpPr txBox="1"/>
          <p:nvPr/>
        </p:nvSpPr>
        <p:spPr>
          <a:xfrm>
            <a:off x="11049000" y="7721603"/>
            <a:ext cx="2786980" cy="384721"/>
          </a:xfrm>
          <a:prstGeom prst="rect">
            <a:avLst/>
          </a:prstGeom>
        </p:spPr>
        <p:txBody>
          <a:bodyPr lIns="0" tIns="0" rIns="0" bIns="0" rtlCol="0" anchor="t">
            <a:spAutoFit/>
          </a:bodyPr>
          <a:lstStyle/>
          <a:p>
            <a:pPr marL="0" lvl="0" indent="0" algn="ctr">
              <a:lnSpc>
                <a:spcPts val="3028"/>
              </a:lnSpc>
              <a:spcBef>
                <a:spcPct val="0"/>
              </a:spcBef>
            </a:pPr>
            <a:r>
              <a:rPr lang="en-US" sz="2800" b="1" dirty="0">
                <a:solidFill>
                  <a:srgbClr val="010101"/>
                </a:solidFill>
                <a:latin typeface="Lora"/>
                <a:ea typeface="Lora"/>
                <a:cs typeface="Lora"/>
                <a:sym typeface="Lora"/>
              </a:rPr>
              <a:t>HCV</a:t>
            </a:r>
          </a:p>
        </p:txBody>
      </p:sp>
      <p:sp>
        <p:nvSpPr>
          <p:cNvPr id="70" name="CasellaDiTesto 69">
            <a:extLst>
              <a:ext uri="{FF2B5EF4-FFF2-40B4-BE49-F238E27FC236}">
                <a16:creationId xmlns:a16="http://schemas.microsoft.com/office/drawing/2014/main" id="{8384DAF1-0ABD-9660-49EA-B4FEF35EB92F}"/>
              </a:ext>
            </a:extLst>
          </p:cNvPr>
          <p:cNvSpPr txBox="1"/>
          <p:nvPr/>
        </p:nvSpPr>
        <p:spPr>
          <a:xfrm>
            <a:off x="11125200" y="5141341"/>
            <a:ext cx="2606828" cy="1446550"/>
          </a:xfrm>
          <a:prstGeom prst="rect">
            <a:avLst/>
          </a:prstGeom>
          <a:noFill/>
        </p:spPr>
        <p:txBody>
          <a:bodyPr wrap="square" rtlCol="0">
            <a:spAutoFit/>
          </a:bodyPr>
          <a:lstStyle/>
          <a:p>
            <a:pPr algn="just"/>
            <a:r>
              <a:rPr lang="it-IT" sz="4400" b="1" dirty="0">
                <a:latin typeface="Lora" pitchFamily="2" charset="77"/>
              </a:rPr>
              <a:t>NO DATA</a:t>
            </a:r>
            <a:endParaRPr lang="en-GB" sz="4400" b="1" dirty="0">
              <a:latin typeface="Lora" pitchFamily="2" charset="77"/>
            </a:endParaRPr>
          </a:p>
        </p:txBody>
      </p:sp>
      <p:grpSp>
        <p:nvGrpSpPr>
          <p:cNvPr id="72" name="Group 6">
            <a:extLst>
              <a:ext uri="{FF2B5EF4-FFF2-40B4-BE49-F238E27FC236}">
                <a16:creationId xmlns:a16="http://schemas.microsoft.com/office/drawing/2014/main" id="{52235FEC-E3F8-B4A8-405F-7F00EB1D60F7}"/>
              </a:ext>
            </a:extLst>
          </p:cNvPr>
          <p:cNvGrpSpPr>
            <a:grpSpLocks noChangeAspect="1"/>
          </p:cNvGrpSpPr>
          <p:nvPr/>
        </p:nvGrpSpPr>
        <p:grpSpPr>
          <a:xfrm>
            <a:off x="14338424" y="4762500"/>
            <a:ext cx="3097689" cy="3597896"/>
            <a:chOff x="0" y="0"/>
            <a:chExt cx="5466080" cy="6348730"/>
          </a:xfrm>
        </p:grpSpPr>
        <p:sp>
          <p:nvSpPr>
            <p:cNvPr id="73" name="Freeform 7">
              <a:extLst>
                <a:ext uri="{FF2B5EF4-FFF2-40B4-BE49-F238E27FC236}">
                  <a16:creationId xmlns:a16="http://schemas.microsoft.com/office/drawing/2014/main" id="{7839A6DC-7406-CCF5-3859-BE7F6A2D6556}"/>
                </a:ext>
              </a:extLst>
            </p:cNvPr>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en-GB"/>
            </a:p>
          </p:txBody>
        </p:sp>
        <p:sp>
          <p:nvSpPr>
            <p:cNvPr id="74" name="Freeform 9">
              <a:extLst>
                <a:ext uri="{FF2B5EF4-FFF2-40B4-BE49-F238E27FC236}">
                  <a16:creationId xmlns:a16="http://schemas.microsoft.com/office/drawing/2014/main" id="{83DB4B2A-C070-C834-DFFB-500F6B412AD8}"/>
                </a:ext>
              </a:extLst>
            </p:cNvPr>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en-GB"/>
            </a:p>
          </p:txBody>
        </p:sp>
        <p:sp>
          <p:nvSpPr>
            <p:cNvPr id="75" name="Freeform 10">
              <a:extLst>
                <a:ext uri="{FF2B5EF4-FFF2-40B4-BE49-F238E27FC236}">
                  <a16:creationId xmlns:a16="http://schemas.microsoft.com/office/drawing/2014/main" id="{F3020174-76DF-8516-52E7-EDC0AB8FD00D}"/>
                </a:ext>
              </a:extLst>
            </p:cNvPr>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BF7"/>
            </a:solidFill>
          </p:spPr>
          <p:txBody>
            <a:bodyPr/>
            <a:lstStyle/>
            <a:p>
              <a:endParaRPr lang="en-GB"/>
            </a:p>
          </p:txBody>
        </p:sp>
      </p:grpSp>
      <p:sp>
        <p:nvSpPr>
          <p:cNvPr id="76" name="TextBox 36">
            <a:extLst>
              <a:ext uri="{FF2B5EF4-FFF2-40B4-BE49-F238E27FC236}">
                <a16:creationId xmlns:a16="http://schemas.microsoft.com/office/drawing/2014/main" id="{995F3C0E-3CB1-331B-1B11-CBA5409537C8}"/>
              </a:ext>
            </a:extLst>
          </p:cNvPr>
          <p:cNvSpPr txBox="1"/>
          <p:nvPr/>
        </p:nvSpPr>
        <p:spPr>
          <a:xfrm>
            <a:off x="14521779" y="7731181"/>
            <a:ext cx="2786980" cy="384721"/>
          </a:xfrm>
          <a:prstGeom prst="rect">
            <a:avLst/>
          </a:prstGeom>
        </p:spPr>
        <p:txBody>
          <a:bodyPr lIns="0" tIns="0" rIns="0" bIns="0" rtlCol="0" anchor="t">
            <a:spAutoFit/>
          </a:bodyPr>
          <a:lstStyle/>
          <a:p>
            <a:pPr marL="0" lvl="0" indent="0" algn="ctr">
              <a:lnSpc>
                <a:spcPts val="3028"/>
              </a:lnSpc>
              <a:spcBef>
                <a:spcPct val="0"/>
              </a:spcBef>
            </a:pPr>
            <a:r>
              <a:rPr lang="en-US" sz="2800" b="1" dirty="0">
                <a:solidFill>
                  <a:srgbClr val="010101"/>
                </a:solidFill>
                <a:latin typeface="Lora"/>
                <a:ea typeface="Lora"/>
                <a:cs typeface="Lora"/>
                <a:sym typeface="Lora"/>
              </a:rPr>
              <a:t>STI</a:t>
            </a:r>
          </a:p>
        </p:txBody>
      </p:sp>
      <p:sp>
        <p:nvSpPr>
          <p:cNvPr id="77" name="CasellaDiTesto 76">
            <a:extLst>
              <a:ext uri="{FF2B5EF4-FFF2-40B4-BE49-F238E27FC236}">
                <a16:creationId xmlns:a16="http://schemas.microsoft.com/office/drawing/2014/main" id="{ECA2A22E-C058-B8C9-09B7-0C90D60E0261}"/>
              </a:ext>
            </a:extLst>
          </p:cNvPr>
          <p:cNvSpPr txBox="1"/>
          <p:nvPr/>
        </p:nvSpPr>
        <p:spPr>
          <a:xfrm>
            <a:off x="14521779" y="5150919"/>
            <a:ext cx="2606828" cy="2000548"/>
          </a:xfrm>
          <a:prstGeom prst="rect">
            <a:avLst/>
          </a:prstGeom>
          <a:noFill/>
        </p:spPr>
        <p:txBody>
          <a:bodyPr wrap="square" rtlCol="0">
            <a:spAutoFit/>
          </a:bodyPr>
          <a:lstStyle/>
          <a:p>
            <a:pPr algn="just"/>
            <a:r>
              <a:rPr lang="it-IT" sz="4400" b="1" noProof="0">
                <a:latin typeface="Lora" pitchFamily="2" charset="77"/>
              </a:rPr>
              <a:t>&gt;54%</a:t>
            </a:r>
          </a:p>
          <a:p>
            <a:pPr algn="just"/>
            <a:r>
              <a:rPr lang="it-IT" sz="2000" noProof="0" dirty="0">
                <a:latin typeface="Lora" pitchFamily="2" charset="77"/>
              </a:rPr>
              <a:t>Di acquisizioni post-migrazione di </a:t>
            </a:r>
            <a:r>
              <a:rPr lang="it-IT" sz="2000" noProof="0" dirty="0" err="1">
                <a:latin typeface="Lora" pitchFamily="2" charset="77"/>
              </a:rPr>
              <a:t>STIs</a:t>
            </a:r>
            <a:r>
              <a:rPr lang="it-IT" sz="2000" noProof="0" dirty="0">
                <a:latin typeface="Lora" pitchFamily="2" charset="77"/>
              </a:rPr>
              <a:t>. Dati molto variabili.</a:t>
            </a:r>
          </a:p>
        </p:txBody>
      </p:sp>
      <p:sp>
        <p:nvSpPr>
          <p:cNvPr id="78" name="CasellaDiTesto 77">
            <a:extLst>
              <a:ext uri="{FF2B5EF4-FFF2-40B4-BE49-F238E27FC236}">
                <a16:creationId xmlns:a16="http://schemas.microsoft.com/office/drawing/2014/main" id="{13C0EC04-9349-C1CF-0308-66D0722E2962}"/>
              </a:ext>
            </a:extLst>
          </p:cNvPr>
          <p:cNvSpPr txBox="1"/>
          <p:nvPr/>
        </p:nvSpPr>
        <p:spPr>
          <a:xfrm>
            <a:off x="0" y="9470218"/>
            <a:ext cx="6705600" cy="646331"/>
          </a:xfrm>
          <a:prstGeom prst="rect">
            <a:avLst/>
          </a:prstGeom>
          <a:noFill/>
        </p:spPr>
        <p:txBody>
          <a:bodyPr wrap="square" rtlCol="0">
            <a:spAutoFit/>
          </a:bodyPr>
          <a:lstStyle/>
          <a:p>
            <a:r>
              <a:rPr lang="it-IT" b="1" noProof="0" dirty="0"/>
              <a:t>ECDC</a:t>
            </a:r>
            <a:r>
              <a:rPr lang="it-IT" noProof="0" dirty="0"/>
              <a:t>: Centro Europeo per il Controllo e la Prevenzione delle Malattie. </a:t>
            </a:r>
            <a:r>
              <a:rPr lang="it-IT" b="1" noProof="0" dirty="0"/>
              <a:t>TB</a:t>
            </a:r>
            <a:r>
              <a:rPr lang="it-IT" noProof="0" dirty="0"/>
              <a:t>: tubercolosi. </a:t>
            </a:r>
            <a:r>
              <a:rPr lang="it-IT" b="1" noProof="0" dirty="0"/>
              <a:t>STI</a:t>
            </a:r>
            <a:r>
              <a:rPr lang="it-IT" noProof="0" dirty="0"/>
              <a:t>: malattie sessualmente trasmesse</a:t>
            </a:r>
          </a:p>
        </p:txBody>
      </p:sp>
      <p:pic>
        <p:nvPicPr>
          <p:cNvPr id="31746" name="Picture 2" descr="Human Liver PNG Transparent Images Free Download - Pngfre">
            <a:extLst>
              <a:ext uri="{FF2B5EF4-FFF2-40B4-BE49-F238E27FC236}">
                <a16:creationId xmlns:a16="http://schemas.microsoft.com/office/drawing/2014/main" id="{7121C798-A5D8-8A29-39BD-F308CB09D6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8129" y="3788453"/>
            <a:ext cx="936871" cy="936871"/>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Human Liver PNG Transparent Images Free Download - Pngfre">
            <a:extLst>
              <a:ext uri="{FF2B5EF4-FFF2-40B4-BE49-F238E27FC236}">
                <a16:creationId xmlns:a16="http://schemas.microsoft.com/office/drawing/2014/main" id="{805B7696-56BB-5F28-C832-3FF8E6420B4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081878" y="3813892"/>
            <a:ext cx="936871" cy="936871"/>
          </a:xfrm>
          <a:prstGeom prst="rect">
            <a:avLst/>
          </a:prstGeom>
          <a:noFill/>
          <a:extLst>
            <a:ext uri="{909E8E84-426E-40DD-AFC4-6F175D3DCCD1}">
              <a14:hiddenFill xmlns:a14="http://schemas.microsoft.com/office/drawing/2010/main">
                <a:solidFill>
                  <a:srgbClr val="FFFFFF"/>
                </a:solidFill>
              </a14:hiddenFill>
            </a:ext>
          </a:extLst>
        </p:spPr>
      </p:pic>
      <p:pic>
        <p:nvPicPr>
          <p:cNvPr id="31750" name="Picture 6" descr="Lungs PNG Transparent Images Free Download | Vector Files | Pngtree">
            <a:extLst>
              <a:ext uri="{FF2B5EF4-FFF2-40B4-BE49-F238E27FC236}">
                <a16:creationId xmlns:a16="http://schemas.microsoft.com/office/drawing/2014/main" id="{00F71A8C-D8F8-4904-4241-C56001B376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48897" y="3766058"/>
            <a:ext cx="936871" cy="936871"/>
          </a:xfrm>
          <a:prstGeom prst="rect">
            <a:avLst/>
          </a:prstGeom>
          <a:noFill/>
          <a:extLst>
            <a:ext uri="{909E8E84-426E-40DD-AFC4-6F175D3DCCD1}">
              <a14:hiddenFill xmlns:a14="http://schemas.microsoft.com/office/drawing/2010/main">
                <a:solidFill>
                  <a:srgbClr val="FFFFFF"/>
                </a:solidFill>
              </a14:hiddenFill>
            </a:ext>
          </a:extLst>
        </p:spPr>
      </p:pic>
      <p:pic>
        <p:nvPicPr>
          <p:cNvPr id="31752" name="Picture 8" descr="Simbolo Dellhiv, Giornata Contro L Aids, Nastro Rosso Hiv, Hiv PNG e Vector  per il download gratuito">
            <a:extLst>
              <a:ext uri="{FF2B5EF4-FFF2-40B4-BE49-F238E27FC236}">
                <a16:creationId xmlns:a16="http://schemas.microsoft.com/office/drawing/2014/main" id="{C0A46BED-D010-D274-5534-FD4854AAD44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70838" y="3771900"/>
            <a:ext cx="1077718" cy="1077718"/>
          </a:xfrm>
          <a:prstGeom prst="rect">
            <a:avLst/>
          </a:prstGeom>
          <a:noFill/>
          <a:extLst>
            <a:ext uri="{909E8E84-426E-40DD-AFC4-6F175D3DCCD1}">
              <a14:hiddenFill xmlns:a14="http://schemas.microsoft.com/office/drawing/2010/main">
                <a:solidFill>
                  <a:srgbClr val="FFFFFF"/>
                </a:solidFill>
              </a14:hiddenFill>
            </a:ext>
          </a:extLst>
        </p:spPr>
      </p:pic>
      <p:pic>
        <p:nvPicPr>
          <p:cNvPr id="31754" name="Picture 10" descr="Syphilis - Free healthcare and medical icons">
            <a:extLst>
              <a:ext uri="{FF2B5EF4-FFF2-40B4-BE49-F238E27FC236}">
                <a16:creationId xmlns:a16="http://schemas.microsoft.com/office/drawing/2014/main" id="{41D78998-7D95-3F67-5496-F88EF967D90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406685" y="4021974"/>
            <a:ext cx="604173" cy="6041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AC8817A5-2E91-9D3F-5C09-D27E84E9F71D}"/>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EF23C26-75B2-BE06-D82C-6198A33A7FCA}"/>
              </a:ext>
            </a:extLst>
          </p:cNvPr>
          <p:cNvGrpSpPr/>
          <p:nvPr/>
        </p:nvGrpSpPr>
        <p:grpSpPr>
          <a:xfrm>
            <a:off x="520995" y="484611"/>
            <a:ext cx="10647825" cy="9317778"/>
            <a:chOff x="0" y="0"/>
            <a:chExt cx="2804366" cy="2454065"/>
          </a:xfrm>
        </p:grpSpPr>
        <p:sp>
          <p:nvSpPr>
            <p:cNvPr id="4" name="Freeform 4">
              <a:extLst>
                <a:ext uri="{FF2B5EF4-FFF2-40B4-BE49-F238E27FC236}">
                  <a16:creationId xmlns:a16="http://schemas.microsoft.com/office/drawing/2014/main" id="{D3AB28B8-AAC3-1E02-09F0-01D35640E05C}"/>
                </a:ext>
              </a:extLst>
            </p:cNvPr>
            <p:cNvSpPr/>
            <p:nvPr/>
          </p:nvSpPr>
          <p:spPr>
            <a:xfrm>
              <a:off x="0" y="0"/>
              <a:ext cx="2804366" cy="2454065"/>
            </a:xfrm>
            <a:custGeom>
              <a:avLst/>
              <a:gdLst/>
              <a:ahLst/>
              <a:cxnLst/>
              <a:rect l="l" t="t" r="r" b="b"/>
              <a:pathLst>
                <a:path w="2804366" h="2454065">
                  <a:moveTo>
                    <a:pt x="0" y="0"/>
                  </a:moveTo>
                  <a:lnTo>
                    <a:pt x="2804366" y="0"/>
                  </a:lnTo>
                  <a:lnTo>
                    <a:pt x="2804366" y="2454065"/>
                  </a:lnTo>
                  <a:lnTo>
                    <a:pt x="0" y="2454065"/>
                  </a:lnTo>
                  <a:close/>
                </a:path>
              </a:pathLst>
            </a:custGeom>
            <a:solidFill>
              <a:srgbClr val="000000">
                <a:alpha val="0"/>
              </a:srgbClr>
            </a:solidFill>
            <a:ln w="19050" cap="sq">
              <a:solidFill>
                <a:srgbClr val="000000"/>
              </a:solidFill>
              <a:prstDash val="solid"/>
              <a:miter/>
            </a:ln>
          </p:spPr>
          <p:txBody>
            <a:bodyPr/>
            <a:lstStyle/>
            <a:p>
              <a:endParaRPr lang="en-GB"/>
            </a:p>
          </p:txBody>
        </p:sp>
        <p:sp>
          <p:nvSpPr>
            <p:cNvPr id="5" name="TextBox 5">
              <a:extLst>
                <a:ext uri="{FF2B5EF4-FFF2-40B4-BE49-F238E27FC236}">
                  <a16:creationId xmlns:a16="http://schemas.microsoft.com/office/drawing/2014/main" id="{C8B3DA17-2A57-1B43-66BE-42B42F210C01}"/>
                </a:ext>
              </a:extLst>
            </p:cNvPr>
            <p:cNvSpPr txBox="1"/>
            <p:nvPr/>
          </p:nvSpPr>
          <p:spPr>
            <a:xfrm>
              <a:off x="0" y="-66675"/>
              <a:ext cx="2804366" cy="2520740"/>
            </a:xfrm>
            <a:prstGeom prst="rect">
              <a:avLst/>
            </a:prstGeom>
          </p:spPr>
          <p:txBody>
            <a:bodyPr lIns="50800" tIns="50800" rIns="50800" bIns="50800" rtlCol="0" anchor="ctr"/>
            <a:lstStyle/>
            <a:p>
              <a:pPr algn="ctr">
                <a:lnSpc>
                  <a:spcPts val="3149"/>
                </a:lnSpc>
              </a:pPr>
              <a:endParaRPr/>
            </a:p>
          </p:txBody>
        </p:sp>
      </p:grpSp>
      <p:sp>
        <p:nvSpPr>
          <p:cNvPr id="8" name="TextBox 8">
            <a:extLst>
              <a:ext uri="{FF2B5EF4-FFF2-40B4-BE49-F238E27FC236}">
                <a16:creationId xmlns:a16="http://schemas.microsoft.com/office/drawing/2014/main" id="{E6256C49-A897-D8FB-E33A-5E4AA6C99335}"/>
              </a:ext>
            </a:extLst>
          </p:cNvPr>
          <p:cNvSpPr txBox="1"/>
          <p:nvPr/>
        </p:nvSpPr>
        <p:spPr>
          <a:xfrm>
            <a:off x="838200" y="3629606"/>
            <a:ext cx="10058400" cy="5472075"/>
          </a:xfrm>
          <a:prstGeom prst="rect">
            <a:avLst/>
          </a:prstGeom>
        </p:spPr>
        <p:txBody>
          <a:bodyPr wrap="square" lIns="0" tIns="0" rIns="0" bIns="0" rtlCol="0" anchor="t">
            <a:spAutoFit/>
          </a:bodyPr>
          <a:lstStyle/>
          <a:p>
            <a:pPr marL="0" lvl="0" indent="0" algn="just">
              <a:lnSpc>
                <a:spcPts val="3588"/>
              </a:lnSpc>
              <a:spcBef>
                <a:spcPct val="0"/>
              </a:spcBef>
            </a:pPr>
            <a:r>
              <a:rPr lang="it-IT" sz="2563" b="1" u="none" strike="noStrike" dirty="0" err="1">
                <a:solidFill>
                  <a:srgbClr val="010101"/>
                </a:solidFill>
                <a:latin typeface="Lora"/>
                <a:ea typeface="Lora"/>
                <a:cs typeface="Lora"/>
                <a:sym typeface="Lora"/>
              </a:rPr>
              <a:t>Outreach</a:t>
            </a:r>
            <a:r>
              <a:rPr lang="it-IT" sz="2563" b="1" u="none" strike="noStrike" dirty="0">
                <a:solidFill>
                  <a:srgbClr val="010101"/>
                </a:solidFill>
                <a:latin typeface="Lora"/>
                <a:ea typeface="Lora"/>
                <a:cs typeface="Lora"/>
                <a:sym typeface="Lora"/>
              </a:rPr>
              <a:t> </a:t>
            </a:r>
            <a:r>
              <a:rPr lang="it-IT" sz="2563" b="1" u="none" strike="noStrike" dirty="0" err="1">
                <a:solidFill>
                  <a:srgbClr val="010101"/>
                </a:solidFill>
                <a:latin typeface="Lora"/>
                <a:ea typeface="Lora"/>
                <a:cs typeface="Lora"/>
                <a:sym typeface="Lora"/>
              </a:rPr>
              <a:t>programs</a:t>
            </a:r>
            <a:r>
              <a:rPr lang="it-IT" sz="2563" b="1" dirty="0">
                <a:solidFill>
                  <a:srgbClr val="010101"/>
                </a:solidFill>
                <a:latin typeface="Lora"/>
                <a:ea typeface="Lora"/>
                <a:cs typeface="Lora"/>
                <a:sym typeface="Lora"/>
              </a:rPr>
              <a:t> </a:t>
            </a:r>
            <a:r>
              <a:rPr lang="it-IT" dirty="0">
                <a:solidFill>
                  <a:srgbClr val="000000"/>
                </a:solidFill>
                <a:latin typeface="Lora" pitchFamily="2" charset="77"/>
              </a:rPr>
              <a:t>Campagne di screening/testing nei setting a più alta prevalenza</a:t>
            </a:r>
          </a:p>
          <a:p>
            <a:pPr marL="0" marR="0" lvl="0" indent="0" algn="just" defTabSz="914400" rtl="0" eaLnBrk="1" fontAlgn="auto" latinLnBrk="0" hangingPunct="1">
              <a:lnSpc>
                <a:spcPts val="3588"/>
              </a:lnSpc>
              <a:spcBef>
                <a:spcPct val="0"/>
              </a:spcBef>
              <a:spcAft>
                <a:spcPts val="0"/>
              </a:spcAft>
              <a:buClrTx/>
              <a:buSzTx/>
              <a:buFontTx/>
              <a:buNone/>
              <a:tabLst/>
              <a:defRPr/>
            </a:pPr>
            <a:r>
              <a:rPr kumimoji="0" lang="it-IT" sz="2563" b="1" i="0" u="none" strike="noStrike" kern="1200" cap="none" spc="0" normalizeH="0" baseline="0" noProof="0" dirty="0">
                <a:ln>
                  <a:noFill/>
                </a:ln>
                <a:solidFill>
                  <a:srgbClr val="010101"/>
                </a:solidFill>
                <a:effectLst/>
                <a:uLnTx/>
                <a:uFillTx/>
                <a:latin typeface="Lora"/>
                <a:ea typeface="Lora"/>
                <a:cs typeface="Lora"/>
                <a:sym typeface="Lora"/>
              </a:rPr>
              <a:t>Pratiche </a:t>
            </a:r>
            <a:r>
              <a:rPr kumimoji="0" lang="it-IT" sz="2563" b="1" i="0" u="none" strike="noStrike" kern="1200" cap="none" spc="0" normalizeH="0" baseline="0" noProof="0" dirty="0" err="1">
                <a:ln>
                  <a:noFill/>
                </a:ln>
                <a:solidFill>
                  <a:srgbClr val="010101"/>
                </a:solidFill>
                <a:effectLst/>
                <a:uLnTx/>
                <a:uFillTx/>
                <a:latin typeface="Lora"/>
                <a:ea typeface="Lora"/>
                <a:cs typeface="Lora"/>
                <a:sym typeface="Lora"/>
              </a:rPr>
              <a:t>opt</a:t>
            </a:r>
            <a:r>
              <a:rPr kumimoji="0" lang="it-IT" sz="2563" b="1" i="0" u="none" strike="noStrike" kern="1200" cap="none" spc="0" normalizeH="0" baseline="0" noProof="0" dirty="0">
                <a:ln>
                  <a:noFill/>
                </a:ln>
                <a:solidFill>
                  <a:srgbClr val="010101"/>
                </a:solidFill>
                <a:effectLst/>
                <a:uLnTx/>
                <a:uFillTx/>
                <a:latin typeface="Lora"/>
                <a:ea typeface="Lora"/>
                <a:cs typeface="Lora"/>
                <a:sym typeface="Lora"/>
              </a:rPr>
              <a:t>-out </a:t>
            </a:r>
            <a:r>
              <a:rPr kumimoji="0" lang="it-IT" sz="1800" b="0" i="0" u="none" strike="noStrike" kern="1200" cap="none" spc="0" normalizeH="0" baseline="0" noProof="0" dirty="0">
                <a:ln>
                  <a:noFill/>
                </a:ln>
                <a:solidFill>
                  <a:srgbClr val="000000"/>
                </a:solidFill>
                <a:effectLst/>
                <a:uLnTx/>
                <a:uFillTx/>
                <a:latin typeface="Lora" pitchFamily="2" charset="77"/>
                <a:ea typeface="+mn-ea"/>
                <a:cs typeface="+mn-cs"/>
                <a:sym typeface="Lora"/>
              </a:rPr>
              <a:t>Test routinario nei PS, ambulatori, consultori</a:t>
            </a:r>
          </a:p>
          <a:p>
            <a:pPr algn="just">
              <a:lnSpc>
                <a:spcPts val="3588"/>
              </a:lnSpc>
              <a:spcBef>
                <a:spcPct val="0"/>
              </a:spcBef>
              <a:defRPr/>
            </a:pPr>
            <a:r>
              <a:rPr lang="it-IT" sz="2563" b="1" dirty="0">
                <a:solidFill>
                  <a:srgbClr val="010101"/>
                </a:solidFill>
                <a:latin typeface="Lora"/>
                <a:ea typeface="Lora"/>
                <a:cs typeface="Lora"/>
                <a:sym typeface="Lora"/>
              </a:rPr>
              <a:t>Sensibilizzazione </a:t>
            </a:r>
            <a:r>
              <a:rPr lang="it-IT" dirty="0">
                <a:solidFill>
                  <a:srgbClr val="000000"/>
                </a:solidFill>
                <a:latin typeface="Lora" pitchFamily="2" charset="77"/>
                <a:sym typeface="Lora"/>
              </a:rPr>
              <a:t>Campagne di sensibilizzazione, coinvolgendo community leader</a:t>
            </a:r>
          </a:p>
          <a:p>
            <a:pPr algn="just">
              <a:lnSpc>
                <a:spcPct val="110000"/>
              </a:lnSpc>
              <a:spcBef>
                <a:spcPct val="0"/>
              </a:spcBef>
              <a:defRPr/>
            </a:pPr>
            <a:r>
              <a:rPr lang="it-IT" sz="2400" b="1" dirty="0">
                <a:solidFill>
                  <a:srgbClr val="000000"/>
                </a:solidFill>
                <a:latin typeface="Lora" pitchFamily="2" charset="77"/>
              </a:rPr>
              <a:t>Navigatori sanitari (peer supporters)</a:t>
            </a:r>
            <a:r>
              <a:rPr lang="it-IT" sz="2400" dirty="0">
                <a:solidFill>
                  <a:srgbClr val="000000"/>
                </a:solidFill>
                <a:latin typeface="Lora" pitchFamily="2" charset="77"/>
              </a:rPr>
              <a:t> </a:t>
            </a:r>
            <a:r>
              <a:rPr lang="it-IT" dirty="0">
                <a:solidFill>
                  <a:srgbClr val="000000"/>
                </a:solidFill>
                <a:latin typeface="Lora" pitchFamily="2" charset="77"/>
              </a:rPr>
              <a:t>migranti formati che facilitano l’orientamento ai servizi</a:t>
            </a:r>
          </a:p>
          <a:p>
            <a:pPr algn="just">
              <a:lnSpc>
                <a:spcPct val="110000"/>
              </a:lnSpc>
              <a:spcBef>
                <a:spcPct val="0"/>
              </a:spcBef>
              <a:defRPr/>
            </a:pPr>
            <a:r>
              <a:rPr lang="it-IT" sz="2400" b="1" dirty="0">
                <a:solidFill>
                  <a:srgbClr val="000000"/>
                </a:solidFill>
                <a:latin typeface="Lora" pitchFamily="2" charset="77"/>
              </a:rPr>
              <a:t>Servizi one-stop shop (o </a:t>
            </a:r>
            <a:r>
              <a:rPr lang="it-IT" sz="2400" b="1" dirty="0" err="1">
                <a:solidFill>
                  <a:srgbClr val="000000"/>
                </a:solidFill>
                <a:latin typeface="Lora" pitchFamily="2" charset="77"/>
              </a:rPr>
              <a:t>test&amp;treat</a:t>
            </a:r>
            <a:r>
              <a:rPr lang="it-IT" sz="2400" b="1" dirty="0">
                <a:solidFill>
                  <a:srgbClr val="000000"/>
                </a:solidFill>
                <a:latin typeface="Lora" pitchFamily="2" charset="77"/>
              </a:rPr>
              <a:t>) </a:t>
            </a:r>
            <a:r>
              <a:rPr lang="it-IT" dirty="0">
                <a:solidFill>
                  <a:srgbClr val="000000"/>
                </a:solidFill>
                <a:latin typeface="Lora" pitchFamily="2" charset="77"/>
              </a:rPr>
              <a:t>Nella medesima giornata il paziente viene </a:t>
            </a:r>
            <a:r>
              <a:rPr lang="it-IT" dirty="0" err="1">
                <a:solidFill>
                  <a:srgbClr val="000000"/>
                </a:solidFill>
                <a:latin typeface="Lora" pitchFamily="2" charset="77"/>
              </a:rPr>
              <a:t>screenato</a:t>
            </a:r>
            <a:r>
              <a:rPr lang="it-IT" dirty="0">
                <a:solidFill>
                  <a:srgbClr val="000000"/>
                </a:solidFill>
                <a:latin typeface="Lora" pitchFamily="2" charset="77"/>
              </a:rPr>
              <a:t> e si avvia anche il trattamento, in caso di diagnosi</a:t>
            </a:r>
          </a:p>
          <a:p>
            <a:pPr algn="just">
              <a:lnSpc>
                <a:spcPct val="110000"/>
              </a:lnSpc>
              <a:spcBef>
                <a:spcPct val="0"/>
              </a:spcBef>
              <a:defRPr/>
            </a:pPr>
            <a:r>
              <a:rPr lang="it-IT" sz="2400" b="1" dirty="0">
                <a:solidFill>
                  <a:srgbClr val="000000"/>
                </a:solidFill>
                <a:latin typeface="Lora" pitchFamily="2" charset="77"/>
              </a:rPr>
              <a:t>Partnership con NGO/associazioni </a:t>
            </a:r>
            <a:r>
              <a:rPr lang="it-IT" dirty="0">
                <a:solidFill>
                  <a:srgbClr val="000000"/>
                </a:solidFill>
                <a:latin typeface="Lora" pitchFamily="2" charset="77"/>
              </a:rPr>
              <a:t>Contatto diretto con la comunità, con maggiore conoscenza delle pratiche burocratiche</a:t>
            </a:r>
          </a:p>
          <a:p>
            <a:pPr algn="just">
              <a:lnSpc>
                <a:spcPct val="110000"/>
              </a:lnSpc>
              <a:spcBef>
                <a:spcPct val="0"/>
              </a:spcBef>
              <a:defRPr/>
            </a:pPr>
            <a:r>
              <a:rPr lang="it-IT" sz="2400" b="1" dirty="0">
                <a:solidFill>
                  <a:srgbClr val="000000"/>
                </a:solidFill>
                <a:latin typeface="Lora" pitchFamily="2" charset="77"/>
              </a:rPr>
              <a:t>Tutela amministrativa </a:t>
            </a:r>
            <a:r>
              <a:rPr lang="it-IT" dirty="0">
                <a:solidFill>
                  <a:srgbClr val="000000"/>
                </a:solidFill>
                <a:latin typeface="Lora" pitchFamily="2" charset="77"/>
              </a:rPr>
              <a:t>Percorsi semplificati per l’uso della tessera STP/ENI o per regolarizzare l’accesso al SSN</a:t>
            </a:r>
          </a:p>
          <a:p>
            <a:pPr algn="just">
              <a:lnSpc>
                <a:spcPct val="110000"/>
              </a:lnSpc>
              <a:spcBef>
                <a:spcPct val="0"/>
              </a:spcBef>
              <a:defRPr/>
            </a:pPr>
            <a:r>
              <a:rPr lang="it-IT" sz="2400" b="1" dirty="0">
                <a:solidFill>
                  <a:srgbClr val="000000"/>
                </a:solidFill>
                <a:latin typeface="Lora" pitchFamily="2" charset="77"/>
                <a:sym typeface="Lora"/>
              </a:rPr>
              <a:t>Esenzione specifica </a:t>
            </a:r>
            <a:r>
              <a:rPr lang="it-IT" dirty="0">
                <a:solidFill>
                  <a:srgbClr val="000000"/>
                </a:solidFill>
                <a:latin typeface="Lora" pitchFamily="2" charset="77"/>
                <a:sym typeface="Lora"/>
              </a:rPr>
              <a:t>Esenzione per l’esecuzione di esami e prestazioni specifiche nel sospetto di patologie con rischio per la collettività</a:t>
            </a:r>
            <a:endParaRPr kumimoji="0" lang="it-IT" sz="1800" b="0" i="0" u="none" strike="noStrike" kern="1200" cap="none" spc="0" normalizeH="0" baseline="0" noProof="0" dirty="0">
              <a:ln>
                <a:noFill/>
              </a:ln>
              <a:solidFill>
                <a:srgbClr val="000000"/>
              </a:solidFill>
              <a:effectLst/>
              <a:uLnTx/>
              <a:uFillTx/>
              <a:latin typeface="Lora" pitchFamily="2" charset="77"/>
              <a:ea typeface="+mn-ea"/>
              <a:cs typeface="+mn-cs"/>
              <a:sym typeface="Lora"/>
            </a:endParaRPr>
          </a:p>
          <a:p>
            <a:pPr marL="0" lvl="0" indent="0" algn="just">
              <a:lnSpc>
                <a:spcPts val="3588"/>
              </a:lnSpc>
              <a:spcBef>
                <a:spcPct val="0"/>
              </a:spcBef>
            </a:pPr>
            <a:endParaRPr lang="it-IT" sz="2563" b="1" u="none" strike="noStrike" dirty="0">
              <a:solidFill>
                <a:srgbClr val="010101"/>
              </a:solidFill>
              <a:latin typeface="Lora" pitchFamily="2" charset="77"/>
              <a:ea typeface="Lora"/>
              <a:cs typeface="Lora"/>
              <a:sym typeface="Lora"/>
            </a:endParaRPr>
          </a:p>
        </p:txBody>
      </p:sp>
      <p:sp>
        <p:nvSpPr>
          <p:cNvPr id="10" name="TextBox 10">
            <a:extLst>
              <a:ext uri="{FF2B5EF4-FFF2-40B4-BE49-F238E27FC236}">
                <a16:creationId xmlns:a16="http://schemas.microsoft.com/office/drawing/2014/main" id="{44302190-5048-8134-1BF8-806FEDF59144}"/>
              </a:ext>
            </a:extLst>
          </p:cNvPr>
          <p:cNvSpPr txBox="1"/>
          <p:nvPr/>
        </p:nvSpPr>
        <p:spPr>
          <a:xfrm>
            <a:off x="2181402" y="1062223"/>
            <a:ext cx="6962598" cy="2089483"/>
          </a:xfrm>
          <a:prstGeom prst="rect">
            <a:avLst/>
          </a:prstGeom>
        </p:spPr>
        <p:txBody>
          <a:bodyPr lIns="0" tIns="0" rIns="0" bIns="0" rtlCol="0" anchor="t">
            <a:spAutoFit/>
          </a:bodyPr>
          <a:lstStyle/>
          <a:p>
            <a:pPr marL="0" lvl="0" indent="0" algn="ctr">
              <a:lnSpc>
                <a:spcPts val="8632"/>
              </a:lnSpc>
              <a:spcBef>
                <a:spcPct val="0"/>
              </a:spcBef>
            </a:pPr>
            <a:r>
              <a:rPr lang="it-IT" sz="5263" u="none" strike="noStrike" noProof="0" dirty="0">
                <a:solidFill>
                  <a:srgbClr val="000000"/>
                </a:solidFill>
                <a:latin typeface="Segoe UI Variable Display Semib" pitchFamily="2" charset="0"/>
                <a:ea typeface="TAN Pearl"/>
                <a:cs typeface="TAN Pearl"/>
                <a:sym typeface="TAN Pearl"/>
              </a:rPr>
              <a:t>Superamento delle barriere</a:t>
            </a:r>
          </a:p>
        </p:txBody>
      </p:sp>
      <p:pic>
        <p:nvPicPr>
          <p:cNvPr id="23557" name="Picture 5" descr="Continuum health care Royalty Free Vector Image">
            <a:extLst>
              <a:ext uri="{FF2B5EF4-FFF2-40B4-BE49-F238E27FC236}">
                <a16:creationId xmlns:a16="http://schemas.microsoft.com/office/drawing/2014/main" id="{21B64A90-17A1-C79C-83B5-FAD4379C406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01" t="8800" r="19399" b="20000"/>
          <a:stretch>
            <a:fillRect/>
          </a:stretch>
        </p:blipFill>
        <p:spPr bwMode="auto">
          <a:xfrm>
            <a:off x="11181225" y="1714500"/>
            <a:ext cx="7085935" cy="669259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Tutti i corsi | Elearning UniBA">
            <a:extLst>
              <a:ext uri="{FF2B5EF4-FFF2-40B4-BE49-F238E27FC236}">
                <a16:creationId xmlns:a16="http://schemas.microsoft.com/office/drawing/2014/main" id="{4A7B4729-8EAA-440A-92FB-BBF3EC9423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075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12609FE0-B123-09FF-1F5C-3345E677EC5F}"/>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C3E02EDD-77D9-46D9-4358-158EC25F1FBF}"/>
              </a:ext>
            </a:extLst>
          </p:cNvPr>
          <p:cNvSpPr txBox="1"/>
          <p:nvPr/>
        </p:nvSpPr>
        <p:spPr>
          <a:xfrm>
            <a:off x="838200" y="3629606"/>
            <a:ext cx="10058400" cy="892360"/>
          </a:xfrm>
          <a:prstGeom prst="rect">
            <a:avLst/>
          </a:prstGeom>
        </p:spPr>
        <p:txBody>
          <a:bodyPr wrap="square" lIns="0" tIns="0" rIns="0" bIns="0" rtlCol="0" anchor="t">
            <a:spAutoFit/>
          </a:bodyPr>
          <a:lstStyle/>
          <a:p>
            <a:pPr marL="0" lvl="0" indent="0" algn="just">
              <a:lnSpc>
                <a:spcPts val="3588"/>
              </a:lnSpc>
              <a:spcBef>
                <a:spcPct val="0"/>
              </a:spcBef>
            </a:pPr>
            <a:r>
              <a:rPr lang="it-IT" sz="2563" b="1" u="none" strike="noStrike" dirty="0" err="1">
                <a:solidFill>
                  <a:srgbClr val="010101"/>
                </a:solidFill>
                <a:latin typeface="Lora"/>
                <a:ea typeface="Lora"/>
                <a:cs typeface="Lora"/>
                <a:sym typeface="Lora"/>
              </a:rPr>
              <a:t>Outreach</a:t>
            </a:r>
            <a:r>
              <a:rPr lang="it-IT" sz="2563" b="1" u="none" strike="noStrike" dirty="0">
                <a:solidFill>
                  <a:srgbClr val="010101"/>
                </a:solidFill>
                <a:latin typeface="Lora"/>
                <a:ea typeface="Lora"/>
                <a:cs typeface="Lora"/>
                <a:sym typeface="Lora"/>
              </a:rPr>
              <a:t> </a:t>
            </a:r>
            <a:r>
              <a:rPr lang="it-IT" sz="2563" b="1" u="none" strike="noStrike" dirty="0" err="1">
                <a:solidFill>
                  <a:srgbClr val="010101"/>
                </a:solidFill>
                <a:latin typeface="Lora"/>
                <a:ea typeface="Lora"/>
                <a:cs typeface="Lora"/>
                <a:sym typeface="Lora"/>
              </a:rPr>
              <a:t>programs</a:t>
            </a:r>
            <a:r>
              <a:rPr lang="it-IT" sz="2563" b="1" dirty="0">
                <a:solidFill>
                  <a:srgbClr val="010101"/>
                </a:solidFill>
                <a:latin typeface="Lora"/>
                <a:ea typeface="Lora"/>
                <a:cs typeface="Lora"/>
                <a:sym typeface="Lora"/>
              </a:rPr>
              <a:t> </a:t>
            </a:r>
            <a:r>
              <a:rPr lang="it-IT" dirty="0">
                <a:solidFill>
                  <a:srgbClr val="000000"/>
                </a:solidFill>
                <a:latin typeface="Lora" pitchFamily="2" charset="77"/>
              </a:rPr>
              <a:t>Campagne di screening/testing nei setting a più alta prevalenza</a:t>
            </a:r>
          </a:p>
          <a:p>
            <a:pPr marL="0" lvl="0" indent="0" algn="just">
              <a:lnSpc>
                <a:spcPts val="3588"/>
              </a:lnSpc>
              <a:spcBef>
                <a:spcPct val="0"/>
              </a:spcBef>
            </a:pPr>
            <a:endParaRPr lang="it-IT" sz="2563" b="1" u="none" strike="noStrike" dirty="0">
              <a:solidFill>
                <a:srgbClr val="010101"/>
              </a:solidFill>
              <a:latin typeface="Lora" pitchFamily="2" charset="77"/>
              <a:ea typeface="Lora"/>
              <a:cs typeface="Lora"/>
              <a:sym typeface="Lora"/>
            </a:endParaRPr>
          </a:p>
        </p:txBody>
      </p:sp>
      <p:sp>
        <p:nvSpPr>
          <p:cNvPr id="10" name="TextBox 10">
            <a:extLst>
              <a:ext uri="{FF2B5EF4-FFF2-40B4-BE49-F238E27FC236}">
                <a16:creationId xmlns:a16="http://schemas.microsoft.com/office/drawing/2014/main" id="{1B1ED9DB-D758-326D-E6A7-7B9FEE0477E6}"/>
              </a:ext>
            </a:extLst>
          </p:cNvPr>
          <p:cNvSpPr txBox="1"/>
          <p:nvPr/>
        </p:nvSpPr>
        <p:spPr>
          <a:xfrm>
            <a:off x="2181402" y="1062223"/>
            <a:ext cx="6962598" cy="1018805"/>
          </a:xfrm>
          <a:prstGeom prst="rect">
            <a:avLst/>
          </a:prstGeom>
        </p:spPr>
        <p:txBody>
          <a:bodyPr lIns="0" tIns="0" rIns="0" bIns="0" rtlCol="0" anchor="t">
            <a:spAutoFit/>
          </a:bodyPr>
          <a:lstStyle/>
          <a:p>
            <a:pPr marL="0" lvl="0" indent="0" algn="ctr">
              <a:lnSpc>
                <a:spcPts val="8632"/>
              </a:lnSpc>
              <a:spcBef>
                <a:spcPct val="0"/>
              </a:spcBef>
            </a:pPr>
            <a:r>
              <a:rPr lang="it-IT" sz="6600" u="none" strike="noStrike" noProof="0" dirty="0">
                <a:solidFill>
                  <a:srgbClr val="000000"/>
                </a:solidFill>
                <a:latin typeface="Segoe UI Variable Display Semib" pitchFamily="2" charset="0"/>
                <a:ea typeface="TAN Pearl"/>
                <a:cs typeface="TAN Pearl"/>
                <a:sym typeface="TAN Pearl"/>
              </a:rPr>
              <a:t>L’attività pugliese</a:t>
            </a:r>
          </a:p>
        </p:txBody>
      </p:sp>
      <p:pic>
        <p:nvPicPr>
          <p:cNvPr id="19" name="Picture 2" descr="Tutti i corsi | Elearning UniBA">
            <a:extLst>
              <a:ext uri="{FF2B5EF4-FFF2-40B4-BE49-F238E27FC236}">
                <a16:creationId xmlns:a16="http://schemas.microsoft.com/office/drawing/2014/main" id="{8BFA6DDE-D218-F186-DAB8-345D21809D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A85B9D92-084B-B724-A43D-A8CCE17A81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2478" y="4517536"/>
            <a:ext cx="9785373" cy="5093411"/>
          </a:xfrm>
          <a:prstGeom prst="rect">
            <a:avLst/>
          </a:prstGeom>
        </p:spPr>
      </p:pic>
      <p:sp>
        <p:nvSpPr>
          <p:cNvPr id="7" name="Cornice 6">
            <a:extLst>
              <a:ext uri="{FF2B5EF4-FFF2-40B4-BE49-F238E27FC236}">
                <a16:creationId xmlns:a16="http://schemas.microsoft.com/office/drawing/2014/main" id="{85CD1736-22D7-7842-FFC3-40BFBD3633F9}"/>
              </a:ext>
            </a:extLst>
          </p:cNvPr>
          <p:cNvSpPr/>
          <p:nvPr/>
        </p:nvSpPr>
        <p:spPr>
          <a:xfrm>
            <a:off x="381000" y="3543300"/>
            <a:ext cx="10820400" cy="685800"/>
          </a:xfrm>
          <a:prstGeom prst="frame">
            <a:avLst>
              <a:gd name="adj1" fmla="val 5406"/>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4" name="Gruppo 13">
            <a:extLst>
              <a:ext uri="{FF2B5EF4-FFF2-40B4-BE49-F238E27FC236}">
                <a16:creationId xmlns:a16="http://schemas.microsoft.com/office/drawing/2014/main" id="{B4E2A975-B61B-1DE8-90D8-54C1EEF5AE0D}"/>
              </a:ext>
            </a:extLst>
          </p:cNvPr>
          <p:cNvGrpSpPr/>
          <p:nvPr/>
        </p:nvGrpSpPr>
        <p:grpSpPr>
          <a:xfrm>
            <a:off x="1743078" y="4927333"/>
            <a:ext cx="6629400" cy="4972050"/>
            <a:chOff x="1743078" y="4927333"/>
            <a:chExt cx="6629400" cy="4972050"/>
          </a:xfrm>
        </p:grpSpPr>
        <p:pic>
          <p:nvPicPr>
            <p:cNvPr id="11" name="Immagine 10">
              <a:extLst>
                <a:ext uri="{FF2B5EF4-FFF2-40B4-BE49-F238E27FC236}">
                  <a16:creationId xmlns:a16="http://schemas.microsoft.com/office/drawing/2014/main" id="{8B528E8F-598B-8574-AB81-22B3637AD5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3078" y="4927333"/>
              <a:ext cx="6629400" cy="4972050"/>
            </a:xfrm>
            <a:prstGeom prst="rect">
              <a:avLst/>
            </a:prstGeom>
          </p:spPr>
        </p:pic>
        <p:sp>
          <p:nvSpPr>
            <p:cNvPr id="12" name="Rettangolo 11">
              <a:extLst>
                <a:ext uri="{FF2B5EF4-FFF2-40B4-BE49-F238E27FC236}">
                  <a16:creationId xmlns:a16="http://schemas.microsoft.com/office/drawing/2014/main" id="{398432BD-5135-46AA-ACF3-B820E38C091E}"/>
                </a:ext>
              </a:extLst>
            </p:cNvPr>
            <p:cNvSpPr/>
            <p:nvPr/>
          </p:nvSpPr>
          <p:spPr>
            <a:xfrm rot="1831866">
              <a:off x="3581400" y="6438900"/>
              <a:ext cx="457200" cy="152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3" name="Rettangolo 12">
              <a:extLst>
                <a:ext uri="{FF2B5EF4-FFF2-40B4-BE49-F238E27FC236}">
                  <a16:creationId xmlns:a16="http://schemas.microsoft.com/office/drawing/2014/main" id="{930C77FD-6BAF-6F2B-A402-4570F509BB52}"/>
                </a:ext>
              </a:extLst>
            </p:cNvPr>
            <p:cNvSpPr/>
            <p:nvPr/>
          </p:nvSpPr>
          <p:spPr>
            <a:xfrm>
              <a:off x="4648200" y="6438900"/>
              <a:ext cx="457200" cy="152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26610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2A69A404-AE32-74B2-14B8-6FEEF17AB7A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pic>
        <p:nvPicPr>
          <p:cNvPr id="18" name="Immagine 17" descr="Immagine che contiene dipinto, vestiti, disegno, aria aperta&#10;&#10;Il contenuto generato dall'IA potrebbe non essere corretto.">
            <a:extLst>
              <a:ext uri="{FF2B5EF4-FFF2-40B4-BE49-F238E27FC236}">
                <a16:creationId xmlns:a16="http://schemas.microsoft.com/office/drawing/2014/main" id="{D4FD79C4-50A6-C04B-2327-CC4C1D522334}"/>
              </a:ext>
            </a:extLst>
          </p:cNvPr>
          <p:cNvPicPr>
            <a:picLocks noChangeAspect="1"/>
          </p:cNvPicPr>
          <p:nvPr/>
        </p:nvPicPr>
        <p:blipFill>
          <a:blip r:embed="rId3" cstate="print">
            <a:extLst>
              <a:ext uri="{28A0092B-C50C-407E-A947-70E740481C1C}">
                <a14:useLocalDpi xmlns:a14="http://schemas.microsoft.com/office/drawing/2010/main" val="0"/>
              </a:ext>
            </a:extLst>
          </a:blip>
          <a:srcRect b="23529"/>
          <a:stretch>
            <a:fillRect/>
          </a:stretch>
        </p:blipFill>
        <p:spPr>
          <a:xfrm>
            <a:off x="1787781" y="935641"/>
            <a:ext cx="14976219" cy="858935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7E9FFE30-A44D-01E4-416A-70EF77DFC153}"/>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B13D9A62-C67E-53EA-7072-A1463F586D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uppo 9">
            <a:extLst>
              <a:ext uri="{FF2B5EF4-FFF2-40B4-BE49-F238E27FC236}">
                <a16:creationId xmlns:a16="http://schemas.microsoft.com/office/drawing/2014/main" id="{33078A79-2F11-E6DC-A19D-CE4BBCE8F51D}"/>
              </a:ext>
            </a:extLst>
          </p:cNvPr>
          <p:cNvGrpSpPr/>
          <p:nvPr/>
        </p:nvGrpSpPr>
        <p:grpSpPr>
          <a:xfrm>
            <a:off x="1808289" y="897541"/>
            <a:ext cx="14976219" cy="8589359"/>
            <a:chOff x="1808289" y="897541"/>
            <a:chExt cx="14976219" cy="8589359"/>
          </a:xfrm>
        </p:grpSpPr>
        <p:pic>
          <p:nvPicPr>
            <p:cNvPr id="18" name="Immagine 17" descr="Immagine che contiene dipinto, vestiti, disegno, aria aperta&#10;&#10;Il contenuto generato dall'IA potrebbe non essere corretto.">
              <a:extLst>
                <a:ext uri="{FF2B5EF4-FFF2-40B4-BE49-F238E27FC236}">
                  <a16:creationId xmlns:a16="http://schemas.microsoft.com/office/drawing/2014/main" id="{FBD87EF6-ECCF-1536-19BE-7A14725B8CD7}"/>
                </a:ext>
              </a:extLst>
            </p:cNvPr>
            <p:cNvPicPr>
              <a:picLocks noChangeAspect="1"/>
            </p:cNvPicPr>
            <p:nvPr/>
          </p:nvPicPr>
          <p:blipFill>
            <a:blip r:embed="rId3" cstate="print">
              <a:extLst>
                <a:ext uri="{28A0092B-C50C-407E-A947-70E740481C1C}">
                  <a14:useLocalDpi xmlns:a14="http://schemas.microsoft.com/office/drawing/2010/main" val="0"/>
                </a:ext>
              </a:extLst>
            </a:blip>
            <a:srcRect b="23529"/>
            <a:stretch>
              <a:fillRect/>
            </a:stretch>
          </p:blipFill>
          <p:spPr>
            <a:xfrm>
              <a:off x="1808289" y="897541"/>
              <a:ext cx="14976219" cy="8589359"/>
            </a:xfrm>
            <a:prstGeom prst="rect">
              <a:avLst/>
            </a:prstGeom>
          </p:spPr>
        </p:pic>
        <p:sp>
          <p:nvSpPr>
            <p:cNvPr id="2" name="CasellaDiTesto 1">
              <a:extLst>
                <a:ext uri="{FF2B5EF4-FFF2-40B4-BE49-F238E27FC236}">
                  <a16:creationId xmlns:a16="http://schemas.microsoft.com/office/drawing/2014/main" id="{2D3A7AAD-D8C8-57FE-280C-438BA31036D7}"/>
                </a:ext>
              </a:extLst>
            </p:cNvPr>
            <p:cNvSpPr txBox="1"/>
            <p:nvPr/>
          </p:nvSpPr>
          <p:spPr>
            <a:xfrm>
              <a:off x="4724400" y="5143500"/>
              <a:ext cx="129540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a:t>Peer educator</a:t>
              </a:r>
            </a:p>
          </p:txBody>
        </p:sp>
        <p:sp>
          <p:nvSpPr>
            <p:cNvPr id="3" name="CasellaDiTesto 2">
              <a:extLst>
                <a:ext uri="{FF2B5EF4-FFF2-40B4-BE49-F238E27FC236}">
                  <a16:creationId xmlns:a16="http://schemas.microsoft.com/office/drawing/2014/main" id="{AAAC62E1-7A25-68C3-726A-69D76C6B39FE}"/>
                </a:ext>
              </a:extLst>
            </p:cNvPr>
            <p:cNvSpPr txBox="1"/>
            <p:nvPr/>
          </p:nvSpPr>
          <p:spPr>
            <a:xfrm>
              <a:off x="6019800" y="5981700"/>
              <a:ext cx="129540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err="1"/>
                <a:t>Veterinaria</a:t>
              </a:r>
              <a:endParaRPr lang="en-GB" b="1" dirty="0"/>
            </a:p>
          </p:txBody>
        </p:sp>
        <p:sp>
          <p:nvSpPr>
            <p:cNvPr id="4" name="CasellaDiTesto 3">
              <a:extLst>
                <a:ext uri="{FF2B5EF4-FFF2-40B4-BE49-F238E27FC236}">
                  <a16:creationId xmlns:a16="http://schemas.microsoft.com/office/drawing/2014/main" id="{B9BE0EDE-910C-6B1B-1EB6-A7DA5675DB78}"/>
                </a:ext>
              </a:extLst>
            </p:cNvPr>
            <p:cNvSpPr txBox="1"/>
            <p:nvPr/>
          </p:nvSpPr>
          <p:spPr>
            <a:xfrm>
              <a:off x="6667500" y="6504801"/>
              <a:ext cx="152400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err="1"/>
                <a:t>Parassitologa</a:t>
              </a:r>
              <a:endParaRPr lang="en-GB" b="1" dirty="0"/>
            </a:p>
          </p:txBody>
        </p:sp>
        <p:sp>
          <p:nvSpPr>
            <p:cNvPr id="5" name="CasellaDiTesto 4">
              <a:extLst>
                <a:ext uri="{FF2B5EF4-FFF2-40B4-BE49-F238E27FC236}">
                  <a16:creationId xmlns:a16="http://schemas.microsoft.com/office/drawing/2014/main" id="{BB8C23B7-AAD2-1774-4681-A3B8C51E4445}"/>
                </a:ext>
              </a:extLst>
            </p:cNvPr>
            <p:cNvSpPr txBox="1"/>
            <p:nvPr/>
          </p:nvSpPr>
          <p:spPr>
            <a:xfrm>
              <a:off x="7619999" y="7027902"/>
              <a:ext cx="152400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a:t>Community leader</a:t>
              </a:r>
            </a:p>
          </p:txBody>
        </p:sp>
        <p:sp>
          <p:nvSpPr>
            <p:cNvPr id="6" name="CasellaDiTesto 5">
              <a:extLst>
                <a:ext uri="{FF2B5EF4-FFF2-40B4-BE49-F238E27FC236}">
                  <a16:creationId xmlns:a16="http://schemas.microsoft.com/office/drawing/2014/main" id="{147FD288-912A-B840-0631-79912E9EF87F}"/>
                </a:ext>
              </a:extLst>
            </p:cNvPr>
            <p:cNvSpPr txBox="1"/>
            <p:nvPr/>
          </p:nvSpPr>
          <p:spPr>
            <a:xfrm>
              <a:off x="9677400" y="7027902"/>
              <a:ext cx="152400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a:t>Community leader</a:t>
              </a:r>
            </a:p>
          </p:txBody>
        </p:sp>
        <p:sp>
          <p:nvSpPr>
            <p:cNvPr id="7" name="CasellaDiTesto 6">
              <a:extLst>
                <a:ext uri="{FF2B5EF4-FFF2-40B4-BE49-F238E27FC236}">
                  <a16:creationId xmlns:a16="http://schemas.microsoft.com/office/drawing/2014/main" id="{6EE3D785-DE25-4CC9-CDE0-AD1DA7BE55F7}"/>
                </a:ext>
              </a:extLst>
            </p:cNvPr>
            <p:cNvSpPr txBox="1"/>
            <p:nvPr/>
          </p:nvSpPr>
          <p:spPr>
            <a:xfrm>
              <a:off x="8597902" y="6456065"/>
              <a:ext cx="152400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err="1"/>
                <a:t>Infettivologo</a:t>
              </a:r>
              <a:endParaRPr lang="en-GB" b="1" dirty="0"/>
            </a:p>
          </p:txBody>
        </p:sp>
        <p:sp>
          <p:nvSpPr>
            <p:cNvPr id="8" name="CasellaDiTesto 7">
              <a:extLst>
                <a:ext uri="{FF2B5EF4-FFF2-40B4-BE49-F238E27FC236}">
                  <a16:creationId xmlns:a16="http://schemas.microsoft.com/office/drawing/2014/main" id="{F5985101-225C-76D6-7FF0-7B86C0FBEFBC}"/>
                </a:ext>
              </a:extLst>
            </p:cNvPr>
            <p:cNvSpPr txBox="1"/>
            <p:nvPr/>
          </p:nvSpPr>
          <p:spPr>
            <a:xfrm>
              <a:off x="10528304" y="6504801"/>
              <a:ext cx="152400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err="1"/>
                <a:t>Infettivologi</a:t>
              </a:r>
              <a:endParaRPr lang="en-GB" b="1" dirty="0"/>
            </a:p>
          </p:txBody>
        </p:sp>
        <p:sp>
          <p:nvSpPr>
            <p:cNvPr id="9" name="CasellaDiTesto 8">
              <a:extLst>
                <a:ext uri="{FF2B5EF4-FFF2-40B4-BE49-F238E27FC236}">
                  <a16:creationId xmlns:a16="http://schemas.microsoft.com/office/drawing/2014/main" id="{7EFDC807-71C1-3333-7E19-6D083BA57EC4}"/>
                </a:ext>
              </a:extLst>
            </p:cNvPr>
            <p:cNvSpPr txBox="1"/>
            <p:nvPr/>
          </p:nvSpPr>
          <p:spPr>
            <a:xfrm>
              <a:off x="12039608" y="6981735"/>
              <a:ext cx="177800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err="1"/>
                <a:t>Assistenti</a:t>
              </a:r>
              <a:r>
                <a:rPr lang="en-GB" b="1" dirty="0"/>
                <a:t> </a:t>
              </a:r>
              <a:r>
                <a:rPr lang="en-GB" b="1" dirty="0" err="1"/>
                <a:t>sociali</a:t>
              </a:r>
              <a:endParaRPr lang="en-GB" b="1" dirty="0"/>
            </a:p>
          </p:txBody>
        </p:sp>
      </p:grpSp>
    </p:spTree>
    <p:extLst>
      <p:ext uri="{BB962C8B-B14F-4D97-AF65-F5344CB8AC3E}">
        <p14:creationId xmlns:p14="http://schemas.microsoft.com/office/powerpoint/2010/main" val="2723790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0A11FA44-93CD-0CAD-407E-E9E1E9AE2C7F}"/>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93EBF1CF-09E3-75A3-5292-2E4AF0F237A5}"/>
              </a:ext>
            </a:extLst>
          </p:cNvPr>
          <p:cNvGrpSpPr/>
          <p:nvPr/>
        </p:nvGrpSpPr>
        <p:grpSpPr>
          <a:xfrm>
            <a:off x="767041" y="240512"/>
            <a:ext cx="9443759" cy="9570935"/>
            <a:chOff x="0" y="-66675"/>
            <a:chExt cx="2804366" cy="2520740"/>
          </a:xfrm>
        </p:grpSpPr>
        <p:sp>
          <p:nvSpPr>
            <p:cNvPr id="4" name="Freeform 4">
              <a:extLst>
                <a:ext uri="{FF2B5EF4-FFF2-40B4-BE49-F238E27FC236}">
                  <a16:creationId xmlns:a16="http://schemas.microsoft.com/office/drawing/2014/main" id="{801DD8EA-8D2C-66D9-4B95-2435910D848B}"/>
                </a:ext>
              </a:extLst>
            </p:cNvPr>
            <p:cNvSpPr/>
            <p:nvPr/>
          </p:nvSpPr>
          <p:spPr>
            <a:xfrm>
              <a:off x="0" y="0"/>
              <a:ext cx="2804366" cy="2454065"/>
            </a:xfrm>
            <a:custGeom>
              <a:avLst/>
              <a:gdLst/>
              <a:ahLst/>
              <a:cxnLst/>
              <a:rect l="l" t="t" r="r" b="b"/>
              <a:pathLst>
                <a:path w="2804366" h="2454065">
                  <a:moveTo>
                    <a:pt x="0" y="0"/>
                  </a:moveTo>
                  <a:lnTo>
                    <a:pt x="2804366" y="0"/>
                  </a:lnTo>
                  <a:lnTo>
                    <a:pt x="2804366" y="2454065"/>
                  </a:lnTo>
                  <a:lnTo>
                    <a:pt x="0" y="2454065"/>
                  </a:lnTo>
                  <a:close/>
                </a:path>
              </a:pathLst>
            </a:custGeom>
            <a:solidFill>
              <a:srgbClr val="000000">
                <a:alpha val="0"/>
              </a:srgbClr>
            </a:solidFill>
            <a:ln w="19050" cap="sq">
              <a:solidFill>
                <a:srgbClr val="000000"/>
              </a:solidFill>
              <a:prstDash val="solid"/>
              <a:miter/>
            </a:ln>
          </p:spPr>
          <p:txBody>
            <a:bodyPr/>
            <a:lstStyle/>
            <a:p>
              <a:endParaRPr lang="en-GB" dirty="0">
                <a:latin typeface="Segoe UI Variable Display Semib" pitchFamily="2" charset="0"/>
              </a:endParaRPr>
            </a:p>
          </p:txBody>
        </p:sp>
        <p:sp>
          <p:nvSpPr>
            <p:cNvPr id="5" name="TextBox 5">
              <a:extLst>
                <a:ext uri="{FF2B5EF4-FFF2-40B4-BE49-F238E27FC236}">
                  <a16:creationId xmlns:a16="http://schemas.microsoft.com/office/drawing/2014/main" id="{245F3FC6-32CE-A44A-A639-AC97D3678F3C}"/>
                </a:ext>
              </a:extLst>
            </p:cNvPr>
            <p:cNvSpPr txBox="1"/>
            <p:nvPr/>
          </p:nvSpPr>
          <p:spPr>
            <a:xfrm>
              <a:off x="0" y="-66675"/>
              <a:ext cx="2541321" cy="2520740"/>
            </a:xfrm>
            <a:prstGeom prst="rect">
              <a:avLst/>
            </a:prstGeom>
          </p:spPr>
          <p:txBody>
            <a:bodyPr lIns="50800" tIns="50800" rIns="50800" bIns="50800" rtlCol="0" anchor="ctr"/>
            <a:lstStyle/>
            <a:p>
              <a:pPr algn="ctr">
                <a:lnSpc>
                  <a:spcPts val="3149"/>
                </a:lnSpc>
              </a:pPr>
              <a:endParaRPr>
                <a:latin typeface="Segoe UI Variable Display Semib" pitchFamily="2" charset="0"/>
              </a:endParaRPr>
            </a:p>
          </p:txBody>
        </p:sp>
      </p:grpSp>
      <p:sp>
        <p:nvSpPr>
          <p:cNvPr id="10" name="TextBox 10">
            <a:extLst>
              <a:ext uri="{FF2B5EF4-FFF2-40B4-BE49-F238E27FC236}">
                <a16:creationId xmlns:a16="http://schemas.microsoft.com/office/drawing/2014/main" id="{7C84293D-A434-5634-2E17-26A17E6CDE96}"/>
              </a:ext>
            </a:extLst>
          </p:cNvPr>
          <p:cNvSpPr txBox="1"/>
          <p:nvPr/>
        </p:nvSpPr>
        <p:spPr>
          <a:xfrm>
            <a:off x="1600200" y="1062223"/>
            <a:ext cx="7543800" cy="1001364"/>
          </a:xfrm>
          <a:prstGeom prst="rect">
            <a:avLst/>
          </a:prstGeom>
        </p:spPr>
        <p:txBody>
          <a:bodyPr wrap="square" lIns="0" tIns="0" rIns="0" bIns="0" rtlCol="0" anchor="t">
            <a:spAutoFit/>
          </a:bodyPr>
          <a:lstStyle/>
          <a:p>
            <a:pPr marL="0" lvl="0" indent="0" algn="ctr">
              <a:lnSpc>
                <a:spcPts val="8632"/>
              </a:lnSpc>
              <a:spcBef>
                <a:spcPct val="0"/>
              </a:spcBef>
            </a:pPr>
            <a:r>
              <a:rPr lang="it-IT" sz="6000" u="none" strike="noStrike" noProof="0" dirty="0">
                <a:solidFill>
                  <a:srgbClr val="000000"/>
                </a:solidFill>
                <a:latin typeface="Segoe UI Variable Display Semib" pitchFamily="2" charset="0"/>
                <a:ea typeface="TAN Pearl"/>
                <a:cs typeface="TAN Pearl"/>
                <a:sym typeface="TAN Pearl"/>
              </a:rPr>
              <a:t>Esperienza 2017-2024</a:t>
            </a:r>
          </a:p>
        </p:txBody>
      </p:sp>
      <p:pic>
        <p:nvPicPr>
          <p:cNvPr id="19" name="Picture 2" descr="Tutti i corsi | Elearning UniBA">
            <a:extLst>
              <a:ext uri="{FF2B5EF4-FFF2-40B4-BE49-F238E27FC236}">
                <a16:creationId xmlns:a16="http://schemas.microsoft.com/office/drawing/2014/main" id="{24F27591-EBD5-AA98-2E14-E07B8FC91D5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uppo 1">
            <a:extLst>
              <a:ext uri="{FF2B5EF4-FFF2-40B4-BE49-F238E27FC236}">
                <a16:creationId xmlns:a16="http://schemas.microsoft.com/office/drawing/2014/main" id="{AAD60262-3E45-AE5D-E5CD-FE3656A0A9B3}"/>
              </a:ext>
            </a:extLst>
          </p:cNvPr>
          <p:cNvGrpSpPr/>
          <p:nvPr/>
        </p:nvGrpSpPr>
        <p:grpSpPr>
          <a:xfrm>
            <a:off x="1503442" y="3948858"/>
            <a:ext cx="7737466" cy="737442"/>
            <a:chOff x="1669663" y="2272458"/>
            <a:chExt cx="7737466" cy="737442"/>
          </a:xfrm>
        </p:grpSpPr>
        <p:sp>
          <p:nvSpPr>
            <p:cNvPr id="6" name="TextBox 12">
              <a:extLst>
                <a:ext uri="{FF2B5EF4-FFF2-40B4-BE49-F238E27FC236}">
                  <a16:creationId xmlns:a16="http://schemas.microsoft.com/office/drawing/2014/main" id="{E2856096-2CDC-0E77-1933-0CC9687C3B11}"/>
                </a:ext>
              </a:extLst>
            </p:cNvPr>
            <p:cNvSpPr txBox="1"/>
            <p:nvPr/>
          </p:nvSpPr>
          <p:spPr>
            <a:xfrm>
              <a:off x="3674646" y="2272458"/>
              <a:ext cx="5732483" cy="359073"/>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Pazienti visitati</a:t>
              </a:r>
            </a:p>
          </p:txBody>
        </p:sp>
        <p:sp>
          <p:nvSpPr>
            <p:cNvPr id="7" name="TextBox 13">
              <a:extLst>
                <a:ext uri="{FF2B5EF4-FFF2-40B4-BE49-F238E27FC236}">
                  <a16:creationId xmlns:a16="http://schemas.microsoft.com/office/drawing/2014/main" id="{3AF0CAF7-487D-CEA3-40A5-3EFD669C6969}"/>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2537</a:t>
              </a:r>
            </a:p>
          </p:txBody>
        </p:sp>
      </p:grpSp>
      <p:grpSp>
        <p:nvGrpSpPr>
          <p:cNvPr id="9" name="Gruppo 8">
            <a:extLst>
              <a:ext uri="{FF2B5EF4-FFF2-40B4-BE49-F238E27FC236}">
                <a16:creationId xmlns:a16="http://schemas.microsoft.com/office/drawing/2014/main" id="{2DBE7E6B-A321-D234-D1C2-C77760C51EEA}"/>
              </a:ext>
            </a:extLst>
          </p:cNvPr>
          <p:cNvGrpSpPr/>
          <p:nvPr/>
        </p:nvGrpSpPr>
        <p:grpSpPr>
          <a:xfrm>
            <a:off x="1503442" y="4860627"/>
            <a:ext cx="7737466" cy="740074"/>
            <a:chOff x="1669663" y="2269826"/>
            <a:chExt cx="7737466" cy="740074"/>
          </a:xfrm>
        </p:grpSpPr>
        <p:sp>
          <p:nvSpPr>
            <p:cNvPr id="11" name="TextBox 12">
              <a:extLst>
                <a:ext uri="{FF2B5EF4-FFF2-40B4-BE49-F238E27FC236}">
                  <a16:creationId xmlns:a16="http://schemas.microsoft.com/office/drawing/2014/main" id="{A53A2BB4-B684-8D45-4AF3-61DCA8ED20D8}"/>
                </a:ext>
              </a:extLst>
            </p:cNvPr>
            <p:cNvSpPr txBox="1"/>
            <p:nvPr/>
          </p:nvSpPr>
          <p:spPr>
            <a:xfrm>
              <a:off x="3674646" y="2269826"/>
              <a:ext cx="5732483" cy="359073"/>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Visite effettuate</a:t>
              </a:r>
            </a:p>
          </p:txBody>
        </p:sp>
        <p:sp>
          <p:nvSpPr>
            <p:cNvPr id="12" name="TextBox 13">
              <a:extLst>
                <a:ext uri="{FF2B5EF4-FFF2-40B4-BE49-F238E27FC236}">
                  <a16:creationId xmlns:a16="http://schemas.microsoft.com/office/drawing/2014/main" id="{08159897-69F4-42DA-3515-4CF037BD4A8E}"/>
                </a:ext>
              </a:extLst>
            </p:cNvPr>
            <p:cNvSpPr txBox="1"/>
            <p:nvPr/>
          </p:nvSpPr>
          <p:spPr>
            <a:xfrm>
              <a:off x="1669663" y="2479818"/>
              <a:ext cx="1835537" cy="530082"/>
            </a:xfrm>
            <a:prstGeom prst="rect">
              <a:avLst/>
            </a:prstGeom>
          </p:spPr>
          <p:txBody>
            <a:bodyPr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13103</a:t>
              </a:r>
            </a:p>
          </p:txBody>
        </p:sp>
      </p:grpSp>
      <p:grpSp>
        <p:nvGrpSpPr>
          <p:cNvPr id="13" name="Gruppo 12">
            <a:extLst>
              <a:ext uri="{FF2B5EF4-FFF2-40B4-BE49-F238E27FC236}">
                <a16:creationId xmlns:a16="http://schemas.microsoft.com/office/drawing/2014/main" id="{901D2678-B846-E256-39C8-AEF6C42546A3}"/>
              </a:ext>
            </a:extLst>
          </p:cNvPr>
          <p:cNvGrpSpPr/>
          <p:nvPr/>
        </p:nvGrpSpPr>
        <p:grpSpPr>
          <a:xfrm>
            <a:off x="1478042" y="5681432"/>
            <a:ext cx="7762866" cy="771380"/>
            <a:chOff x="1669663" y="2238520"/>
            <a:chExt cx="7762866" cy="771380"/>
          </a:xfrm>
        </p:grpSpPr>
        <p:sp>
          <p:nvSpPr>
            <p:cNvPr id="14" name="TextBox 12">
              <a:extLst>
                <a:ext uri="{FF2B5EF4-FFF2-40B4-BE49-F238E27FC236}">
                  <a16:creationId xmlns:a16="http://schemas.microsoft.com/office/drawing/2014/main" id="{5CEBDAFE-820B-8F05-4CE5-1E11BDB8D7E7}"/>
                </a:ext>
              </a:extLst>
            </p:cNvPr>
            <p:cNvSpPr txBox="1"/>
            <p:nvPr/>
          </p:nvSpPr>
          <p:spPr>
            <a:xfrm>
              <a:off x="3700046" y="2238520"/>
              <a:ext cx="5732483" cy="359073"/>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Percentuale di pazienti maschi</a:t>
              </a:r>
            </a:p>
          </p:txBody>
        </p:sp>
        <p:sp>
          <p:nvSpPr>
            <p:cNvPr id="15" name="TextBox 13">
              <a:extLst>
                <a:ext uri="{FF2B5EF4-FFF2-40B4-BE49-F238E27FC236}">
                  <a16:creationId xmlns:a16="http://schemas.microsoft.com/office/drawing/2014/main" id="{B7133550-5DDA-07AC-83FF-1C2485BDE7B5}"/>
                </a:ext>
              </a:extLst>
            </p:cNvPr>
            <p:cNvSpPr txBox="1"/>
            <p:nvPr/>
          </p:nvSpPr>
          <p:spPr>
            <a:xfrm>
              <a:off x="1669663" y="2479818"/>
              <a:ext cx="1933475" cy="530082"/>
            </a:xfrm>
            <a:prstGeom prst="rect">
              <a:avLst/>
            </a:prstGeom>
          </p:spPr>
          <p:txBody>
            <a:bodyPr wrap="square"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95,8%</a:t>
              </a:r>
            </a:p>
          </p:txBody>
        </p:sp>
      </p:grpSp>
      <p:grpSp>
        <p:nvGrpSpPr>
          <p:cNvPr id="16" name="Gruppo 15">
            <a:extLst>
              <a:ext uri="{FF2B5EF4-FFF2-40B4-BE49-F238E27FC236}">
                <a16:creationId xmlns:a16="http://schemas.microsoft.com/office/drawing/2014/main" id="{FA72FFCE-FF74-6C6F-5BFA-F26EBFC7CEAA}"/>
              </a:ext>
            </a:extLst>
          </p:cNvPr>
          <p:cNvGrpSpPr/>
          <p:nvPr/>
        </p:nvGrpSpPr>
        <p:grpSpPr>
          <a:xfrm>
            <a:off x="1447800" y="6591300"/>
            <a:ext cx="7086600" cy="762000"/>
            <a:chOff x="1669663" y="2247900"/>
            <a:chExt cx="7086600" cy="762000"/>
          </a:xfrm>
        </p:grpSpPr>
        <p:sp>
          <p:nvSpPr>
            <p:cNvPr id="17" name="TextBox 12">
              <a:extLst>
                <a:ext uri="{FF2B5EF4-FFF2-40B4-BE49-F238E27FC236}">
                  <a16:creationId xmlns:a16="http://schemas.microsoft.com/office/drawing/2014/main" id="{6C13E47B-9A91-65E0-0142-F27ABF3875FC}"/>
                </a:ext>
              </a:extLst>
            </p:cNvPr>
            <p:cNvSpPr txBox="1"/>
            <p:nvPr/>
          </p:nvSpPr>
          <p:spPr>
            <a:xfrm>
              <a:off x="3730288" y="2247900"/>
              <a:ext cx="5025975"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Percentuale di pazienti con età tra i 19-45 anni</a:t>
              </a:r>
            </a:p>
          </p:txBody>
        </p:sp>
        <p:sp>
          <p:nvSpPr>
            <p:cNvPr id="18" name="TextBox 13">
              <a:extLst>
                <a:ext uri="{FF2B5EF4-FFF2-40B4-BE49-F238E27FC236}">
                  <a16:creationId xmlns:a16="http://schemas.microsoft.com/office/drawing/2014/main" id="{3D2B6027-22DA-9305-06B4-26A9E51BEF1E}"/>
                </a:ext>
              </a:extLst>
            </p:cNvPr>
            <p:cNvSpPr txBox="1"/>
            <p:nvPr/>
          </p:nvSpPr>
          <p:spPr>
            <a:xfrm>
              <a:off x="1669663" y="2479818"/>
              <a:ext cx="1979583" cy="530082"/>
            </a:xfrm>
            <a:prstGeom prst="rect">
              <a:avLst/>
            </a:prstGeom>
          </p:spPr>
          <p:txBody>
            <a:bodyPr wrap="square"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83,2%</a:t>
              </a:r>
            </a:p>
          </p:txBody>
        </p:sp>
      </p:grpSp>
      <p:grpSp>
        <p:nvGrpSpPr>
          <p:cNvPr id="20" name="Gruppo 19">
            <a:extLst>
              <a:ext uri="{FF2B5EF4-FFF2-40B4-BE49-F238E27FC236}">
                <a16:creationId xmlns:a16="http://schemas.microsoft.com/office/drawing/2014/main" id="{60D1A583-6998-62FD-DADB-A52907F39DAC}"/>
              </a:ext>
            </a:extLst>
          </p:cNvPr>
          <p:cNvGrpSpPr/>
          <p:nvPr/>
        </p:nvGrpSpPr>
        <p:grpSpPr>
          <a:xfrm>
            <a:off x="1447800" y="7505700"/>
            <a:ext cx="7086600" cy="762000"/>
            <a:chOff x="1669663" y="2247900"/>
            <a:chExt cx="7086600" cy="762000"/>
          </a:xfrm>
        </p:grpSpPr>
        <p:sp>
          <p:nvSpPr>
            <p:cNvPr id="21" name="TextBox 12">
              <a:extLst>
                <a:ext uri="{FF2B5EF4-FFF2-40B4-BE49-F238E27FC236}">
                  <a16:creationId xmlns:a16="http://schemas.microsoft.com/office/drawing/2014/main" id="{7ADBC0E7-ED09-8F01-D7D4-0146790B96AB}"/>
                </a:ext>
              </a:extLst>
            </p:cNvPr>
            <p:cNvSpPr txBox="1"/>
            <p:nvPr/>
          </p:nvSpPr>
          <p:spPr>
            <a:xfrm>
              <a:off x="3730288" y="2247900"/>
              <a:ext cx="5025975" cy="718145"/>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Percentuale di pazienti provenienti da </a:t>
              </a:r>
              <a:r>
                <a:rPr lang="it-IT" sz="2400" dirty="0">
                  <a:solidFill>
                    <a:srgbClr val="010101"/>
                  </a:solidFill>
                  <a:latin typeface="Lora"/>
                  <a:ea typeface="Lora"/>
                  <a:cs typeface="Lora"/>
                  <a:sym typeface="Lora"/>
                </a:rPr>
                <a:t>Africa sub-sahariana</a:t>
              </a:r>
              <a:endParaRPr lang="it-IT" sz="2400" noProof="0" dirty="0">
                <a:solidFill>
                  <a:srgbClr val="010101"/>
                </a:solidFill>
                <a:latin typeface="Lora"/>
                <a:ea typeface="Lora"/>
                <a:cs typeface="Lora"/>
                <a:sym typeface="Lora"/>
              </a:endParaRPr>
            </a:p>
          </p:txBody>
        </p:sp>
        <p:sp>
          <p:nvSpPr>
            <p:cNvPr id="22" name="TextBox 13">
              <a:extLst>
                <a:ext uri="{FF2B5EF4-FFF2-40B4-BE49-F238E27FC236}">
                  <a16:creationId xmlns:a16="http://schemas.microsoft.com/office/drawing/2014/main" id="{865EC02D-A9E9-8597-1239-4426F4CDEB1A}"/>
                </a:ext>
              </a:extLst>
            </p:cNvPr>
            <p:cNvSpPr txBox="1"/>
            <p:nvPr/>
          </p:nvSpPr>
          <p:spPr>
            <a:xfrm>
              <a:off x="1669663" y="2479818"/>
              <a:ext cx="1979583" cy="530082"/>
            </a:xfrm>
            <a:prstGeom prst="rect">
              <a:avLst/>
            </a:prstGeom>
          </p:spPr>
          <p:txBody>
            <a:bodyPr wrap="square"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85%</a:t>
              </a:r>
            </a:p>
          </p:txBody>
        </p:sp>
      </p:grpSp>
      <p:pic>
        <p:nvPicPr>
          <p:cNvPr id="24" name="Immagine 23" descr="Immagine che contiene diagramma, mappa, testo&#10;&#10;Il contenuto generato dall'IA potrebbe non essere corretto.">
            <a:extLst>
              <a:ext uri="{FF2B5EF4-FFF2-40B4-BE49-F238E27FC236}">
                <a16:creationId xmlns:a16="http://schemas.microsoft.com/office/drawing/2014/main" id="{3313BE1A-8F21-AD9A-5568-910238402484}"/>
              </a:ext>
            </a:extLst>
          </p:cNvPr>
          <p:cNvPicPr>
            <a:picLocks noChangeAspect="1"/>
          </p:cNvPicPr>
          <p:nvPr/>
        </p:nvPicPr>
        <p:blipFill>
          <a:blip r:embed="rId3" cstate="print">
            <a:extLst>
              <a:ext uri="{28A0092B-C50C-407E-A947-70E740481C1C}">
                <a14:useLocalDpi xmlns:a14="http://schemas.microsoft.com/office/drawing/2010/main" val="0"/>
              </a:ext>
            </a:extLst>
          </a:blip>
          <a:srcRect l="7461"/>
          <a:stretch>
            <a:fillRect/>
          </a:stretch>
        </p:blipFill>
        <p:spPr>
          <a:xfrm>
            <a:off x="9024844" y="2374900"/>
            <a:ext cx="9263155" cy="6123542"/>
          </a:xfrm>
          <a:prstGeom prst="rect">
            <a:avLst/>
          </a:prstGeom>
        </p:spPr>
      </p:pic>
      <p:grpSp>
        <p:nvGrpSpPr>
          <p:cNvPr id="25" name="Gruppo 24">
            <a:extLst>
              <a:ext uri="{FF2B5EF4-FFF2-40B4-BE49-F238E27FC236}">
                <a16:creationId xmlns:a16="http://schemas.microsoft.com/office/drawing/2014/main" id="{3088EA13-24FD-739A-3D87-FB701E9CB56D}"/>
              </a:ext>
            </a:extLst>
          </p:cNvPr>
          <p:cNvGrpSpPr/>
          <p:nvPr/>
        </p:nvGrpSpPr>
        <p:grpSpPr>
          <a:xfrm>
            <a:off x="1447800" y="8420100"/>
            <a:ext cx="7086600" cy="1077218"/>
            <a:chOff x="1669663" y="2247900"/>
            <a:chExt cx="7086600" cy="1077218"/>
          </a:xfrm>
        </p:grpSpPr>
        <p:sp>
          <p:nvSpPr>
            <p:cNvPr id="26" name="TextBox 12">
              <a:extLst>
                <a:ext uri="{FF2B5EF4-FFF2-40B4-BE49-F238E27FC236}">
                  <a16:creationId xmlns:a16="http://schemas.microsoft.com/office/drawing/2014/main" id="{055698FD-CF57-A829-E844-A87A6C10F537}"/>
                </a:ext>
              </a:extLst>
            </p:cNvPr>
            <p:cNvSpPr txBox="1"/>
            <p:nvPr/>
          </p:nvSpPr>
          <p:spPr>
            <a:xfrm>
              <a:off x="3730288" y="2247900"/>
              <a:ext cx="5025975" cy="1077218"/>
            </a:xfrm>
            <a:prstGeom prst="rect">
              <a:avLst/>
            </a:prstGeom>
          </p:spPr>
          <p:txBody>
            <a:bodyPr wrap="square" lIns="0" tIns="0" rIns="0" bIns="0" rtlCol="0" anchor="t">
              <a:spAutoFit/>
            </a:bodyPr>
            <a:lstStyle/>
            <a:p>
              <a:pPr marL="0" lvl="0" indent="0" algn="just">
                <a:lnSpc>
                  <a:spcPts val="2773"/>
                </a:lnSpc>
                <a:spcBef>
                  <a:spcPct val="0"/>
                </a:spcBef>
              </a:pPr>
              <a:r>
                <a:rPr lang="it-IT" sz="2400" noProof="0" dirty="0">
                  <a:solidFill>
                    <a:srgbClr val="010101"/>
                  </a:solidFill>
                  <a:latin typeface="Lora"/>
                  <a:ea typeface="Lora"/>
                  <a:cs typeface="Lora"/>
                  <a:sym typeface="Lora"/>
                </a:rPr>
                <a:t>Assistiti dal SSN (potenzialmente), a fronte del 18% con permesso di soggiorno</a:t>
              </a:r>
            </a:p>
          </p:txBody>
        </p:sp>
        <p:sp>
          <p:nvSpPr>
            <p:cNvPr id="27" name="TextBox 13">
              <a:extLst>
                <a:ext uri="{FF2B5EF4-FFF2-40B4-BE49-F238E27FC236}">
                  <a16:creationId xmlns:a16="http://schemas.microsoft.com/office/drawing/2014/main" id="{6A62D6F2-6417-A190-6309-7BB16E86F696}"/>
                </a:ext>
              </a:extLst>
            </p:cNvPr>
            <p:cNvSpPr txBox="1"/>
            <p:nvPr/>
          </p:nvSpPr>
          <p:spPr>
            <a:xfrm>
              <a:off x="1669663" y="2479818"/>
              <a:ext cx="1979583" cy="530082"/>
            </a:xfrm>
            <a:prstGeom prst="rect">
              <a:avLst/>
            </a:prstGeom>
          </p:spPr>
          <p:txBody>
            <a:bodyPr wrap="square" lIns="0" tIns="0" rIns="0" bIns="0" rtlCol="0" anchor="t">
              <a:spAutoFit/>
            </a:bodyPr>
            <a:lstStyle/>
            <a:p>
              <a:pPr marL="0" lvl="0" indent="0" algn="l">
                <a:lnSpc>
                  <a:spcPts val="3664"/>
                </a:lnSpc>
                <a:spcBef>
                  <a:spcPct val="0"/>
                </a:spcBef>
              </a:pPr>
              <a:r>
                <a:rPr lang="it-IT" sz="5400" b="1" i="1" u="none" strike="noStrike" noProof="0" dirty="0">
                  <a:solidFill>
                    <a:srgbClr val="010101"/>
                  </a:solidFill>
                  <a:latin typeface="Lora Bold Italics"/>
                  <a:ea typeface="Lora Bold Italics"/>
                  <a:cs typeface="Lora Bold Italics"/>
                  <a:sym typeface="Lora Bold Italics"/>
                </a:rPr>
                <a:t>7%</a:t>
              </a:r>
            </a:p>
          </p:txBody>
        </p:sp>
      </p:grpSp>
    </p:spTree>
    <p:extLst>
      <p:ext uri="{BB962C8B-B14F-4D97-AF65-F5344CB8AC3E}">
        <p14:creationId xmlns:p14="http://schemas.microsoft.com/office/powerpoint/2010/main" val="9565419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75362E-DB05-DDE2-2A95-97F7A96865A6}"/>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4000" y="0"/>
            <a:ext cx="9144000" cy="10287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Variable Display Semib" pitchFamily="2" charset="0"/>
            </a:endParaRPr>
          </a:p>
        </p:txBody>
      </p:sp>
      <p:pic>
        <p:nvPicPr>
          <p:cNvPr id="23" name="Immagine 22" descr="Immagine che contiene testo, mappa, atlante&#10;&#10;Il contenuto generato dall'IA potrebbe non essere corretto.">
            <a:extLst>
              <a:ext uri="{FF2B5EF4-FFF2-40B4-BE49-F238E27FC236}">
                <a16:creationId xmlns:a16="http://schemas.microsoft.com/office/drawing/2014/main" id="{D93F693D-1E5F-04B1-B78A-5BB18F218A3C}"/>
              </a:ext>
            </a:extLst>
          </p:cNvPr>
          <p:cNvPicPr>
            <a:picLocks noChangeAspect="1"/>
          </p:cNvPicPr>
          <p:nvPr/>
        </p:nvPicPr>
        <p:blipFill>
          <a:blip r:embed="rId2" cstate="print">
            <a:extLst>
              <a:ext uri="{28A0092B-C50C-407E-A947-70E740481C1C}">
                <a14:useLocalDpi xmlns:a14="http://schemas.microsoft.com/office/drawing/2010/main" val="0"/>
              </a:ext>
            </a:extLst>
          </a:blip>
          <a:srcRect r="4152" b="-1"/>
          <a:stretch>
            <a:fillRect/>
          </a:stretch>
        </p:blipFill>
        <p:spPr>
          <a:xfrm>
            <a:off x="20" y="1"/>
            <a:ext cx="11498369" cy="10286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pic>
        <p:nvPicPr>
          <p:cNvPr id="19" name="Picture 2" descr="Tutti i corsi | Elearning UniBA">
            <a:extLst>
              <a:ext uri="{FF2B5EF4-FFF2-40B4-BE49-F238E27FC236}">
                <a16:creationId xmlns:a16="http://schemas.microsoft.com/office/drawing/2014/main" id="{7178B0E1-1723-B05C-F36B-B0E4C58C5C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10">
            <a:extLst>
              <a:ext uri="{FF2B5EF4-FFF2-40B4-BE49-F238E27FC236}">
                <a16:creationId xmlns:a16="http://schemas.microsoft.com/office/drawing/2014/main" id="{8246F4E2-7307-BD7B-C2DB-45C716BD7539}"/>
              </a:ext>
            </a:extLst>
          </p:cNvPr>
          <p:cNvSpPr txBox="1"/>
          <p:nvPr/>
        </p:nvSpPr>
        <p:spPr>
          <a:xfrm>
            <a:off x="11220653" y="1050839"/>
            <a:ext cx="6962598" cy="979948"/>
          </a:xfrm>
          <a:prstGeom prst="rect">
            <a:avLst/>
          </a:prstGeom>
        </p:spPr>
        <p:txBody>
          <a:bodyPr lIns="0" tIns="0" rIns="0" bIns="0" rtlCol="0" anchor="t">
            <a:spAutoFit/>
          </a:bodyPr>
          <a:lstStyle/>
          <a:p>
            <a:pPr marL="0" lvl="0" indent="0" algn="ctr">
              <a:lnSpc>
                <a:spcPts val="8632"/>
              </a:lnSpc>
              <a:spcBef>
                <a:spcPct val="0"/>
              </a:spcBef>
            </a:pPr>
            <a:r>
              <a:rPr lang="it-IT" sz="5263" u="none" strike="noStrike" noProof="0" dirty="0">
                <a:solidFill>
                  <a:srgbClr val="000000"/>
                </a:solidFill>
                <a:latin typeface="Segoe UI Variable Display Semib" pitchFamily="2" charset="0"/>
                <a:ea typeface="TAN Pearl"/>
                <a:cs typeface="TAN Pearl"/>
                <a:sym typeface="TAN Pearl"/>
              </a:rPr>
              <a:t>Esperienza 2017-2024</a:t>
            </a:r>
          </a:p>
        </p:txBody>
      </p:sp>
      <p:sp>
        <p:nvSpPr>
          <p:cNvPr id="26" name="CasellaDiTesto 25">
            <a:extLst>
              <a:ext uri="{FF2B5EF4-FFF2-40B4-BE49-F238E27FC236}">
                <a16:creationId xmlns:a16="http://schemas.microsoft.com/office/drawing/2014/main" id="{5F5CF581-22B0-DAF8-8FB7-8E3024E6E5C6}"/>
              </a:ext>
            </a:extLst>
          </p:cNvPr>
          <p:cNvSpPr txBox="1"/>
          <p:nvPr/>
        </p:nvSpPr>
        <p:spPr>
          <a:xfrm>
            <a:off x="11806352" y="3732640"/>
            <a:ext cx="6024448" cy="1961947"/>
          </a:xfrm>
          <a:prstGeom prst="rect">
            <a:avLst/>
          </a:prstGeom>
          <a:noFill/>
        </p:spPr>
        <p:txBody>
          <a:bodyPr wrap="square" rtlCol="0">
            <a:spAutoFit/>
          </a:bodyPr>
          <a:lstStyle/>
          <a:p>
            <a:pPr algn="just">
              <a:lnSpc>
                <a:spcPct val="150000"/>
              </a:lnSpc>
            </a:pPr>
            <a:r>
              <a:rPr lang="it-IT" sz="2800" noProof="0">
                <a:latin typeface="Lora" pitchFamily="2" charset="77"/>
              </a:rPr>
              <a:t>La provenienza del migrante spesso influenza il settore lavorativo in cui andrà a lavorare.</a:t>
            </a:r>
          </a:p>
        </p:txBody>
      </p:sp>
      <p:sp>
        <p:nvSpPr>
          <p:cNvPr id="27" name="CasellaDiTesto 26">
            <a:extLst>
              <a:ext uri="{FF2B5EF4-FFF2-40B4-BE49-F238E27FC236}">
                <a16:creationId xmlns:a16="http://schemas.microsoft.com/office/drawing/2014/main" id="{4DA125CB-007B-3301-6789-B1ADB69DC68D}"/>
              </a:ext>
            </a:extLst>
          </p:cNvPr>
          <p:cNvSpPr txBox="1"/>
          <p:nvPr/>
        </p:nvSpPr>
        <p:spPr>
          <a:xfrm>
            <a:off x="11806352" y="5905500"/>
            <a:ext cx="5795848" cy="325460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it-IT" sz="2800" noProof="0" dirty="0">
                <a:latin typeface="Lora" pitchFamily="2" charset="77"/>
              </a:rPr>
              <a:t>Alta pressione migratoria</a:t>
            </a:r>
          </a:p>
          <a:p>
            <a:pPr marL="285750" indent="-285750">
              <a:lnSpc>
                <a:spcPct val="150000"/>
              </a:lnSpc>
              <a:buFont typeface="Arial" panose="020B0604020202020204" pitchFamily="34" charset="0"/>
              <a:buChar char="•"/>
            </a:pPr>
            <a:r>
              <a:rPr lang="it-IT" sz="2800" noProof="0" dirty="0">
                <a:latin typeface="Lora" pitchFamily="2" charset="77"/>
              </a:rPr>
              <a:t>Bassa qualifica</a:t>
            </a:r>
          </a:p>
          <a:p>
            <a:pPr marL="285750" indent="-285750">
              <a:lnSpc>
                <a:spcPct val="150000"/>
              </a:lnSpc>
              <a:buFont typeface="Arial" panose="020B0604020202020204" pitchFamily="34" charset="0"/>
              <a:buChar char="•"/>
            </a:pPr>
            <a:r>
              <a:rPr lang="it-IT" sz="2800" noProof="0" dirty="0">
                <a:latin typeface="Lora" pitchFamily="2" charset="77"/>
              </a:rPr>
              <a:t>Comunità </a:t>
            </a:r>
            <a:r>
              <a:rPr lang="it-IT" sz="2800" b="1" noProof="0" dirty="0">
                <a:latin typeface="Lora" pitchFamily="2" charset="77"/>
              </a:rPr>
              <a:t>(path dependency)</a:t>
            </a:r>
          </a:p>
          <a:p>
            <a:pPr marL="285750" indent="-285750">
              <a:lnSpc>
                <a:spcPct val="150000"/>
              </a:lnSpc>
              <a:buFont typeface="Arial" panose="020B0604020202020204" pitchFamily="34" charset="0"/>
              <a:buChar char="•"/>
            </a:pPr>
            <a:r>
              <a:rPr lang="it-IT" sz="2800" dirty="0">
                <a:latin typeface="Lora" pitchFamily="2" charset="77"/>
              </a:rPr>
              <a:t>Status legale</a:t>
            </a:r>
          </a:p>
          <a:p>
            <a:pPr marL="285750" indent="-285750">
              <a:lnSpc>
                <a:spcPct val="150000"/>
              </a:lnSpc>
              <a:buFont typeface="Arial" panose="020B0604020202020204" pitchFamily="34" charset="0"/>
              <a:buChar char="•"/>
            </a:pPr>
            <a:r>
              <a:rPr lang="it-IT" sz="2800" noProof="0" dirty="0">
                <a:latin typeface="Lora" pitchFamily="2" charset="77"/>
              </a:rPr>
              <a:t>Segregazione</a:t>
            </a:r>
          </a:p>
        </p:txBody>
      </p:sp>
    </p:spTree>
    <p:extLst>
      <p:ext uri="{BB962C8B-B14F-4D97-AF65-F5344CB8AC3E}">
        <p14:creationId xmlns:p14="http://schemas.microsoft.com/office/powerpoint/2010/main" val="3478972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63CDCA06-5E4E-8077-3D91-145B2973C9D0}"/>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16B0354F-E498-16BD-A05C-B7CF25D37C5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
            <a:extLst>
              <a:ext uri="{FF2B5EF4-FFF2-40B4-BE49-F238E27FC236}">
                <a16:creationId xmlns:a16="http://schemas.microsoft.com/office/drawing/2014/main" id="{BCFB6D9F-1307-659B-3E05-61EB8CD53894}"/>
              </a:ext>
            </a:extLst>
          </p:cNvPr>
          <p:cNvSpPr>
            <a:spLocks noChangeArrowheads="1"/>
          </p:cNvSpPr>
          <p:nvPr/>
        </p:nvSpPr>
        <p:spPr bwMode="auto">
          <a:xfrm>
            <a:off x="584200" y="3314700"/>
            <a:ext cx="9779000" cy="6629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it-IT" altLang="it-IT" sz="2600" b="1" i="0" u="none" strike="noStrike" cap="none" normalizeH="0" baseline="0" dirty="0">
                <a:ln>
                  <a:noFill/>
                </a:ln>
                <a:solidFill>
                  <a:srgbClr val="000000"/>
                </a:solidFill>
                <a:effectLst/>
                <a:latin typeface="Lora" pitchFamily="2" charset="77"/>
              </a:rPr>
              <a:t> Disturbi muscoloscheletrici e sindromi da fatica</a:t>
            </a:r>
            <a:r>
              <a:rPr kumimoji="0" lang="it-IT" altLang="it-IT" sz="2600" b="0" i="0" u="none" strike="noStrike" cap="none" normalizeH="0" baseline="0" dirty="0">
                <a:ln>
                  <a:noFill/>
                </a:ln>
                <a:solidFill>
                  <a:srgbClr val="000000"/>
                </a:solidFill>
                <a:effectLst/>
                <a:latin typeface="Lora" pitchFamily="2" charset="77"/>
              </a:rPr>
              <a:t> → </a:t>
            </a:r>
            <a:r>
              <a:rPr kumimoji="0" lang="it-IT" altLang="it-IT" sz="2600" b="1" i="0" u="none" strike="noStrike" cap="none" normalizeH="0" baseline="0" dirty="0">
                <a:ln>
                  <a:noFill/>
                </a:ln>
                <a:solidFill>
                  <a:srgbClr val="000000"/>
                </a:solidFill>
                <a:effectLst/>
                <a:latin typeface="Lora" pitchFamily="2" charset="77"/>
              </a:rPr>
              <a:t>27.3%</a:t>
            </a:r>
            <a:endParaRPr kumimoji="0" lang="it-IT" altLang="it-IT" sz="2600" b="0" i="0" u="none" strike="noStrike" cap="none" normalizeH="0" baseline="0" dirty="0">
              <a:ln>
                <a:noFill/>
              </a:ln>
              <a:solidFill>
                <a:srgbClr val="000000"/>
              </a:solidFill>
              <a:effectLst/>
              <a:latin typeface="Lora" pitchFamily="2" charset="77"/>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it-IT" altLang="it-IT" sz="2600" b="1" i="0" u="none" strike="noStrike" cap="none" normalizeH="0" baseline="0" dirty="0">
                <a:ln>
                  <a:noFill/>
                </a:ln>
                <a:solidFill>
                  <a:srgbClr val="000000"/>
                </a:solidFill>
                <a:effectLst/>
                <a:latin typeface="Lora" pitchFamily="2" charset="77"/>
              </a:rPr>
              <a:t> Problemi gastrointestinali</a:t>
            </a:r>
            <a:r>
              <a:rPr kumimoji="0" lang="it-IT" altLang="it-IT" sz="2600" b="0" i="0" u="none" strike="noStrike" cap="none" normalizeH="0" baseline="0" dirty="0">
                <a:ln>
                  <a:noFill/>
                </a:ln>
                <a:solidFill>
                  <a:srgbClr val="000000"/>
                </a:solidFill>
                <a:effectLst/>
                <a:latin typeface="Lora" pitchFamily="2" charset="77"/>
              </a:rPr>
              <a:t> → </a:t>
            </a:r>
            <a:r>
              <a:rPr kumimoji="0" lang="it-IT" altLang="it-IT" sz="2600" b="1" i="0" u="none" strike="noStrike" cap="none" normalizeH="0" baseline="0" dirty="0">
                <a:ln>
                  <a:noFill/>
                </a:ln>
                <a:solidFill>
                  <a:srgbClr val="000000"/>
                </a:solidFill>
                <a:effectLst/>
                <a:latin typeface="Lora" pitchFamily="2" charset="77"/>
              </a:rPr>
              <a:t>14.7%</a:t>
            </a:r>
            <a:endParaRPr kumimoji="0" lang="it-IT" altLang="it-IT" sz="2600" b="0" i="0" u="none" strike="noStrike" cap="none" normalizeH="0" baseline="0" dirty="0">
              <a:ln>
                <a:noFill/>
              </a:ln>
              <a:solidFill>
                <a:srgbClr val="000000"/>
              </a:solidFill>
              <a:effectLst/>
              <a:latin typeface="Lora" pitchFamily="2" charset="77"/>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it-IT" altLang="it-IT" sz="2600" b="1" i="0" u="none" strike="noStrike" cap="none" normalizeH="0" baseline="0" dirty="0">
                <a:ln>
                  <a:noFill/>
                </a:ln>
                <a:solidFill>
                  <a:srgbClr val="000000"/>
                </a:solidFill>
                <a:effectLst/>
                <a:latin typeface="Lora" pitchFamily="2" charset="77"/>
              </a:rPr>
              <a:t> Infezioni respiratorie</a:t>
            </a:r>
            <a:r>
              <a:rPr kumimoji="0" lang="it-IT" altLang="it-IT" sz="2600" b="0" i="0" u="none" strike="noStrike" cap="none" normalizeH="0" baseline="0" dirty="0">
                <a:ln>
                  <a:noFill/>
                </a:ln>
                <a:solidFill>
                  <a:srgbClr val="000000"/>
                </a:solidFill>
                <a:effectLst/>
                <a:latin typeface="Lora" pitchFamily="2" charset="77"/>
              </a:rPr>
              <a:t> → </a:t>
            </a:r>
            <a:r>
              <a:rPr kumimoji="0" lang="it-IT" altLang="it-IT" sz="2600" b="1" i="0" u="none" strike="noStrike" cap="none" normalizeH="0" baseline="0" dirty="0">
                <a:ln>
                  <a:noFill/>
                </a:ln>
                <a:solidFill>
                  <a:srgbClr val="000000"/>
                </a:solidFill>
                <a:effectLst/>
                <a:latin typeface="Lora" pitchFamily="2" charset="77"/>
              </a:rPr>
              <a:t>14.3%</a:t>
            </a:r>
            <a:endParaRPr kumimoji="0" lang="it-IT" altLang="it-IT" sz="2600" b="0" i="0" u="none" strike="noStrike" cap="none" normalizeH="0" baseline="0" dirty="0">
              <a:ln>
                <a:noFill/>
              </a:ln>
              <a:solidFill>
                <a:srgbClr val="000000"/>
              </a:solidFill>
              <a:effectLst/>
              <a:latin typeface="Lora" pitchFamily="2" charset="77"/>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it-IT" altLang="it-IT" sz="2600" b="1" i="0" u="none" strike="noStrike" cap="none" normalizeH="0" baseline="0" dirty="0">
                <a:ln>
                  <a:noFill/>
                </a:ln>
                <a:solidFill>
                  <a:srgbClr val="000000"/>
                </a:solidFill>
                <a:effectLst/>
                <a:latin typeface="Lora" pitchFamily="2" charset="77"/>
              </a:rPr>
              <a:t> Condizioni dermatologiche</a:t>
            </a:r>
            <a:r>
              <a:rPr kumimoji="0" lang="it-IT" altLang="it-IT" sz="2600" b="0" i="0" u="none" strike="noStrike" cap="none" normalizeH="0" baseline="0" dirty="0">
                <a:ln>
                  <a:noFill/>
                </a:ln>
                <a:solidFill>
                  <a:srgbClr val="000000"/>
                </a:solidFill>
                <a:effectLst/>
                <a:latin typeface="Lora" pitchFamily="2" charset="77"/>
              </a:rPr>
              <a:t> → </a:t>
            </a:r>
            <a:r>
              <a:rPr kumimoji="0" lang="it-IT" altLang="it-IT" sz="2600" b="1" i="0" u="none" strike="noStrike" cap="none" normalizeH="0" baseline="0" dirty="0">
                <a:ln>
                  <a:noFill/>
                </a:ln>
                <a:solidFill>
                  <a:srgbClr val="000000"/>
                </a:solidFill>
                <a:effectLst/>
                <a:latin typeface="Lora" pitchFamily="2" charset="77"/>
              </a:rPr>
              <a:t>12.1%</a:t>
            </a:r>
            <a:endParaRPr kumimoji="0" lang="it-IT" altLang="it-IT" sz="2600" b="0" i="0" u="none" strike="noStrike" cap="none" normalizeH="0" baseline="0" dirty="0">
              <a:ln>
                <a:noFill/>
              </a:ln>
              <a:solidFill>
                <a:srgbClr val="000000"/>
              </a:solidFill>
              <a:effectLst/>
              <a:latin typeface="Lora" pitchFamily="2" charset="77"/>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it-IT" altLang="it-IT" sz="2600" b="1" i="0" u="none" strike="noStrike" cap="none" normalizeH="0" baseline="0" dirty="0">
                <a:ln>
                  <a:noFill/>
                </a:ln>
                <a:solidFill>
                  <a:srgbClr val="000000"/>
                </a:solidFill>
                <a:effectLst/>
                <a:latin typeface="Lora" pitchFamily="2" charset="77"/>
              </a:rPr>
              <a:t> Malattie cardiovascolari</a:t>
            </a:r>
            <a:r>
              <a:rPr kumimoji="0" lang="it-IT" altLang="it-IT" sz="2600" b="0" i="0" u="none" strike="noStrike" cap="none" normalizeH="0" baseline="0" dirty="0">
                <a:ln>
                  <a:noFill/>
                </a:ln>
                <a:solidFill>
                  <a:srgbClr val="000000"/>
                </a:solidFill>
                <a:effectLst/>
                <a:latin typeface="Lora" pitchFamily="2" charset="77"/>
              </a:rPr>
              <a:t> → </a:t>
            </a:r>
            <a:r>
              <a:rPr kumimoji="0" lang="it-IT" altLang="it-IT" sz="2600" b="1" i="0" u="none" strike="noStrike" cap="none" normalizeH="0" baseline="0" dirty="0">
                <a:ln>
                  <a:noFill/>
                </a:ln>
                <a:solidFill>
                  <a:srgbClr val="000000"/>
                </a:solidFill>
                <a:effectLst/>
                <a:latin typeface="Lora" pitchFamily="2" charset="77"/>
              </a:rPr>
              <a:t>8.2%</a:t>
            </a:r>
            <a:endParaRPr kumimoji="0" lang="it-IT" altLang="it-IT" sz="2600" b="0" i="0" u="none" strike="noStrike" cap="none" normalizeH="0" baseline="0" dirty="0">
              <a:ln>
                <a:noFill/>
              </a:ln>
              <a:solidFill>
                <a:srgbClr val="000000"/>
              </a:solidFill>
              <a:effectLst/>
              <a:latin typeface="Lora" pitchFamily="2" charset="77"/>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it-IT" altLang="it-IT" sz="2600" b="1" i="0" u="none" strike="noStrike" cap="none" normalizeH="0" baseline="0" dirty="0">
                <a:ln>
                  <a:noFill/>
                </a:ln>
                <a:solidFill>
                  <a:srgbClr val="000000"/>
                </a:solidFill>
                <a:effectLst/>
                <a:latin typeface="Lora" pitchFamily="2" charset="77"/>
              </a:rPr>
              <a:t> Problemi dentali</a:t>
            </a:r>
            <a:r>
              <a:rPr kumimoji="0" lang="it-IT" altLang="it-IT" sz="2600" b="0" i="0" u="none" strike="noStrike" cap="none" normalizeH="0" baseline="0" dirty="0">
                <a:ln>
                  <a:noFill/>
                </a:ln>
                <a:solidFill>
                  <a:srgbClr val="000000"/>
                </a:solidFill>
                <a:effectLst/>
                <a:latin typeface="Lora" pitchFamily="2" charset="77"/>
              </a:rPr>
              <a:t> → </a:t>
            </a:r>
            <a:r>
              <a:rPr kumimoji="0" lang="it-IT" altLang="it-IT" sz="2600" b="1" i="0" u="none" strike="noStrike" cap="none" normalizeH="0" baseline="0" dirty="0">
                <a:ln>
                  <a:noFill/>
                </a:ln>
                <a:solidFill>
                  <a:srgbClr val="000000"/>
                </a:solidFill>
                <a:effectLst/>
                <a:latin typeface="Lora" pitchFamily="2" charset="77"/>
              </a:rPr>
              <a:t>7.2%</a:t>
            </a:r>
            <a:endParaRPr kumimoji="0" lang="it-IT" altLang="it-IT" sz="2600" b="0" i="0" u="none" strike="noStrike" cap="none" normalizeH="0" baseline="0" dirty="0">
              <a:ln>
                <a:noFill/>
              </a:ln>
              <a:solidFill>
                <a:srgbClr val="000000"/>
              </a:solidFill>
              <a:effectLst/>
              <a:latin typeface="Lora" pitchFamily="2" charset="77"/>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it-IT" altLang="it-IT" sz="2600" b="1" i="0" u="none" strike="noStrike" cap="none" normalizeH="0" baseline="0" dirty="0">
                <a:ln>
                  <a:noFill/>
                </a:ln>
                <a:solidFill>
                  <a:srgbClr val="000000"/>
                </a:solidFill>
                <a:effectLst/>
                <a:latin typeface="Lora" pitchFamily="2" charset="77"/>
              </a:rPr>
              <a:t> Traumi e infortuni</a:t>
            </a:r>
            <a:r>
              <a:rPr kumimoji="0" lang="it-IT" altLang="it-IT" sz="2600" b="0" i="0" u="none" strike="noStrike" cap="none" normalizeH="0" baseline="0" dirty="0">
                <a:ln>
                  <a:noFill/>
                </a:ln>
                <a:solidFill>
                  <a:srgbClr val="000000"/>
                </a:solidFill>
                <a:effectLst/>
                <a:latin typeface="Lora" pitchFamily="2" charset="77"/>
              </a:rPr>
              <a:t> → </a:t>
            </a:r>
            <a:r>
              <a:rPr kumimoji="0" lang="it-IT" altLang="it-IT" sz="2600" b="1" i="0" u="none" strike="noStrike" cap="none" normalizeH="0" baseline="0" dirty="0">
                <a:ln>
                  <a:noFill/>
                </a:ln>
                <a:solidFill>
                  <a:srgbClr val="000000"/>
                </a:solidFill>
                <a:effectLst/>
                <a:latin typeface="Lora" pitchFamily="2" charset="77"/>
              </a:rPr>
              <a:t>4.8–5%</a:t>
            </a:r>
            <a:endParaRPr kumimoji="0" lang="it-IT" altLang="it-IT" sz="2600" b="0" i="0" u="none" strike="noStrike" cap="none" normalizeH="0" baseline="0" dirty="0">
              <a:ln>
                <a:noFill/>
              </a:ln>
              <a:solidFill>
                <a:srgbClr val="000000"/>
              </a:solidFill>
              <a:effectLst/>
              <a:latin typeface="Lora" pitchFamily="2" charset="77"/>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it-IT" altLang="it-IT" sz="2600" b="0" i="0" u="none" strike="noStrike" cap="none" normalizeH="0" baseline="0" dirty="0">
                <a:ln>
                  <a:noFill/>
                </a:ln>
                <a:solidFill>
                  <a:srgbClr val="000000"/>
                </a:solidFill>
                <a:effectLst/>
                <a:latin typeface="Lora" pitchFamily="2" charset="77"/>
              </a:rPr>
              <a:t> </a:t>
            </a:r>
            <a:r>
              <a:rPr kumimoji="0" lang="it-IT" altLang="it-IT" sz="2600" b="1" i="0" u="none" strike="noStrike" cap="none" normalizeH="0" baseline="0" dirty="0">
                <a:ln>
                  <a:noFill/>
                </a:ln>
                <a:solidFill>
                  <a:srgbClr val="000000"/>
                </a:solidFill>
                <a:effectLst/>
                <a:latin typeface="Lora" pitchFamily="2" charset="77"/>
              </a:rPr>
              <a:t>Condizioni croniche meno comuni:</a:t>
            </a:r>
          </a:p>
          <a:p>
            <a:pPr marL="457200" marR="0" lvl="1" indent="0" algn="l" defTabSz="914400" rtl="0" eaLnBrk="0" fontAlgn="base" latinLnBrk="0" hangingPunct="0">
              <a:lnSpc>
                <a:spcPct val="150000"/>
              </a:lnSpc>
              <a:spcBef>
                <a:spcPct val="0"/>
              </a:spcBef>
              <a:spcAft>
                <a:spcPct val="0"/>
              </a:spcAft>
              <a:buClrTx/>
              <a:buSzTx/>
              <a:buFontTx/>
              <a:buChar char="•"/>
              <a:tabLst/>
            </a:pPr>
            <a:r>
              <a:rPr kumimoji="0" lang="it-IT" altLang="it-IT" sz="2600" b="0" i="0" u="none" strike="noStrike" cap="none" normalizeH="0" baseline="0" dirty="0">
                <a:ln>
                  <a:noFill/>
                </a:ln>
                <a:solidFill>
                  <a:srgbClr val="000000"/>
                </a:solidFill>
                <a:effectLst/>
                <a:latin typeface="Lora" pitchFamily="2" charset="77"/>
              </a:rPr>
              <a:t>Ipertensione </a:t>
            </a:r>
            <a:r>
              <a:rPr kumimoji="0" lang="it-IT" altLang="it-IT" sz="2600" b="1" i="0" u="none" strike="noStrike" cap="none" normalizeH="0" baseline="0" dirty="0">
                <a:ln>
                  <a:noFill/>
                </a:ln>
                <a:solidFill>
                  <a:srgbClr val="000000"/>
                </a:solidFill>
                <a:effectLst/>
                <a:latin typeface="Lora" pitchFamily="2" charset="77"/>
              </a:rPr>
              <a:t>3.5%</a:t>
            </a:r>
            <a:endParaRPr kumimoji="0" lang="it-IT" altLang="it-IT" sz="2600" b="0" i="0" u="none" strike="noStrike" cap="none" normalizeH="0" baseline="0" dirty="0">
              <a:ln>
                <a:noFill/>
              </a:ln>
              <a:solidFill>
                <a:srgbClr val="000000"/>
              </a:solidFill>
              <a:effectLst/>
              <a:latin typeface="Lora" pitchFamily="2" charset="77"/>
            </a:endParaRPr>
          </a:p>
          <a:p>
            <a:pPr marL="457200" marR="0" lvl="1" indent="0" algn="l" defTabSz="914400" rtl="0" eaLnBrk="0" fontAlgn="base" latinLnBrk="0" hangingPunct="0">
              <a:lnSpc>
                <a:spcPct val="150000"/>
              </a:lnSpc>
              <a:spcBef>
                <a:spcPct val="0"/>
              </a:spcBef>
              <a:spcAft>
                <a:spcPct val="0"/>
              </a:spcAft>
              <a:buClrTx/>
              <a:buSzTx/>
              <a:buFontTx/>
              <a:buChar char="•"/>
              <a:tabLst/>
            </a:pPr>
            <a:r>
              <a:rPr kumimoji="0" lang="it-IT" altLang="it-IT" sz="2600" b="0" i="0" u="none" strike="noStrike" cap="none" normalizeH="0" baseline="0" dirty="0">
                <a:ln>
                  <a:noFill/>
                </a:ln>
                <a:solidFill>
                  <a:srgbClr val="000000"/>
                </a:solidFill>
                <a:effectLst/>
                <a:latin typeface="Lora" pitchFamily="2" charset="77"/>
              </a:rPr>
              <a:t>Asma/bronchite cronica </a:t>
            </a:r>
            <a:r>
              <a:rPr kumimoji="0" lang="it-IT" altLang="it-IT" sz="2600" b="1" i="0" u="none" strike="noStrike" cap="none" normalizeH="0" baseline="0" dirty="0">
                <a:ln>
                  <a:noFill/>
                </a:ln>
                <a:solidFill>
                  <a:srgbClr val="000000"/>
                </a:solidFill>
                <a:effectLst/>
                <a:latin typeface="Lora" pitchFamily="2" charset="77"/>
              </a:rPr>
              <a:t>1.2%</a:t>
            </a:r>
            <a:endParaRPr kumimoji="0" lang="it-IT" altLang="it-IT" sz="2600" b="0" i="0" u="none" strike="noStrike" cap="none" normalizeH="0" baseline="0" dirty="0">
              <a:ln>
                <a:noFill/>
              </a:ln>
              <a:solidFill>
                <a:srgbClr val="000000"/>
              </a:solidFill>
              <a:effectLst/>
              <a:latin typeface="Lora" pitchFamily="2" charset="77"/>
            </a:endParaRPr>
          </a:p>
          <a:p>
            <a:pPr marL="457200" marR="0" lvl="1" indent="0" algn="l" defTabSz="914400" rtl="0" eaLnBrk="0" fontAlgn="base" latinLnBrk="0" hangingPunct="0">
              <a:lnSpc>
                <a:spcPct val="150000"/>
              </a:lnSpc>
              <a:spcBef>
                <a:spcPct val="0"/>
              </a:spcBef>
              <a:spcAft>
                <a:spcPct val="0"/>
              </a:spcAft>
              <a:buClrTx/>
              <a:buSzTx/>
              <a:buFontTx/>
              <a:buChar char="•"/>
              <a:tabLst/>
            </a:pPr>
            <a:r>
              <a:rPr kumimoji="0" lang="it-IT" altLang="it-IT" sz="2600" b="0" i="0" u="none" strike="noStrike" cap="none" normalizeH="0" baseline="0" dirty="0">
                <a:ln>
                  <a:noFill/>
                </a:ln>
                <a:solidFill>
                  <a:srgbClr val="000000"/>
                </a:solidFill>
                <a:effectLst/>
                <a:latin typeface="Lora" pitchFamily="2" charset="77"/>
              </a:rPr>
              <a:t>Diabete </a:t>
            </a:r>
            <a:r>
              <a:rPr kumimoji="0" lang="it-IT" altLang="it-IT" sz="2600" b="1" i="0" u="none" strike="noStrike" cap="none" normalizeH="0" baseline="0" dirty="0">
                <a:ln>
                  <a:noFill/>
                </a:ln>
                <a:solidFill>
                  <a:srgbClr val="000000"/>
                </a:solidFill>
                <a:effectLst/>
                <a:latin typeface="Lora" pitchFamily="2" charset="77"/>
              </a:rPr>
              <a:t>0.9%</a:t>
            </a:r>
            <a:endParaRPr kumimoji="0" lang="it-IT" altLang="it-IT" sz="2600" b="0" i="0" u="none" strike="noStrike" cap="none" normalizeH="0" baseline="0" dirty="0">
              <a:ln>
                <a:noFill/>
              </a:ln>
              <a:solidFill>
                <a:srgbClr val="000000"/>
              </a:solidFill>
              <a:effectLst/>
              <a:latin typeface="Lora" pitchFamily="2" charset="77"/>
            </a:endParaRPr>
          </a:p>
        </p:txBody>
      </p:sp>
      <p:sp>
        <p:nvSpPr>
          <p:cNvPr id="16" name="CasellaDiTesto 15">
            <a:extLst>
              <a:ext uri="{FF2B5EF4-FFF2-40B4-BE49-F238E27FC236}">
                <a16:creationId xmlns:a16="http://schemas.microsoft.com/office/drawing/2014/main" id="{11839475-7075-95DB-C394-D347BBCC7623}"/>
              </a:ext>
            </a:extLst>
          </p:cNvPr>
          <p:cNvSpPr txBox="1"/>
          <p:nvPr/>
        </p:nvSpPr>
        <p:spPr>
          <a:xfrm>
            <a:off x="584200" y="339905"/>
            <a:ext cx="9144000" cy="2377895"/>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it-IT" altLang="it-IT" sz="5263" dirty="0">
                <a:solidFill>
                  <a:srgbClr val="000000"/>
                </a:solidFill>
                <a:latin typeface="Segoe UI Variable Display Semib" pitchFamily="2" charset="0"/>
              </a:rPr>
              <a:t>Patologie/disordini più frequenti</a:t>
            </a:r>
          </a:p>
        </p:txBody>
      </p:sp>
      <p:pic>
        <p:nvPicPr>
          <p:cNvPr id="20" name="Immagine 19" descr="Immagine che contiene testo, Carattere, schermata, logo&#10;&#10;Il contenuto generato dall'IA potrebbe non essere corretto.">
            <a:extLst>
              <a:ext uri="{FF2B5EF4-FFF2-40B4-BE49-F238E27FC236}">
                <a16:creationId xmlns:a16="http://schemas.microsoft.com/office/drawing/2014/main" id="{2C7176A5-52DD-52BD-0488-84B1EAB22E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4200" y="4145472"/>
            <a:ext cx="9779000" cy="5463985"/>
          </a:xfrm>
          <a:prstGeom prst="rect">
            <a:avLst/>
          </a:prstGeom>
        </p:spPr>
      </p:pic>
    </p:spTree>
    <p:extLst>
      <p:ext uri="{BB962C8B-B14F-4D97-AF65-F5344CB8AC3E}">
        <p14:creationId xmlns:p14="http://schemas.microsoft.com/office/powerpoint/2010/main" val="4071589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DF57DCB3-85F9-9356-958F-2C078976E60C}"/>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8CBE7F5E-9575-4D30-7B73-C0BC9698C8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
            <a:extLst>
              <a:ext uri="{FF2B5EF4-FFF2-40B4-BE49-F238E27FC236}">
                <a16:creationId xmlns:a16="http://schemas.microsoft.com/office/drawing/2014/main" id="{8C6AA4B4-A496-8134-E7DE-71F31BE0A931}"/>
              </a:ext>
            </a:extLst>
          </p:cNvPr>
          <p:cNvSpPr>
            <a:spLocks noChangeArrowheads="1"/>
          </p:cNvSpPr>
          <p:nvPr/>
        </p:nvSpPr>
        <p:spPr bwMode="auto">
          <a:xfrm>
            <a:off x="584200" y="4109319"/>
            <a:ext cx="5511800" cy="3889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200000"/>
              </a:lnSpc>
              <a:spcBef>
                <a:spcPct val="0"/>
              </a:spcBef>
              <a:spcAft>
                <a:spcPct val="0"/>
              </a:spcAft>
              <a:buFontTx/>
              <a:buChar char="•"/>
            </a:pPr>
            <a:r>
              <a:rPr lang="it-IT" altLang="it-IT" sz="3200" b="1" dirty="0">
                <a:solidFill>
                  <a:srgbClr val="000000"/>
                </a:solidFill>
                <a:latin typeface="Lora" pitchFamily="2" charset="77"/>
              </a:rPr>
              <a:t> Tubercolosi (TB)</a:t>
            </a:r>
            <a:r>
              <a:rPr lang="it-IT" altLang="it-IT" sz="3200" dirty="0">
                <a:solidFill>
                  <a:srgbClr val="000000"/>
                </a:solidFill>
                <a:latin typeface="Lora" pitchFamily="2" charset="77"/>
              </a:rPr>
              <a:t> → </a:t>
            </a:r>
            <a:r>
              <a:rPr lang="it-IT" altLang="it-IT" sz="3200" b="1" dirty="0">
                <a:solidFill>
                  <a:srgbClr val="000000"/>
                </a:solidFill>
                <a:latin typeface="Lora" pitchFamily="2" charset="77"/>
              </a:rPr>
              <a:t>0.9%</a:t>
            </a:r>
            <a:endParaRPr lang="it-IT" altLang="it-IT" sz="3200" dirty="0">
              <a:solidFill>
                <a:srgbClr val="000000"/>
              </a:solidFill>
              <a:latin typeface="Lora" pitchFamily="2" charset="77"/>
            </a:endParaRPr>
          </a:p>
          <a:p>
            <a:pPr lvl="0" eaLnBrk="0" fontAlgn="base" hangingPunct="0">
              <a:lnSpc>
                <a:spcPct val="200000"/>
              </a:lnSpc>
              <a:spcBef>
                <a:spcPct val="0"/>
              </a:spcBef>
              <a:spcAft>
                <a:spcPct val="0"/>
              </a:spcAft>
              <a:buFontTx/>
              <a:buChar char="•"/>
            </a:pPr>
            <a:r>
              <a:rPr lang="it-IT" altLang="it-IT" sz="3200" b="1" dirty="0">
                <a:solidFill>
                  <a:srgbClr val="000000"/>
                </a:solidFill>
                <a:latin typeface="Lora" pitchFamily="2" charset="77"/>
              </a:rPr>
              <a:t> Epatite B (HBV)</a:t>
            </a:r>
            <a:r>
              <a:rPr lang="it-IT" altLang="it-IT" sz="3200" dirty="0">
                <a:solidFill>
                  <a:srgbClr val="000000"/>
                </a:solidFill>
                <a:latin typeface="Lora" pitchFamily="2" charset="77"/>
              </a:rPr>
              <a:t> → </a:t>
            </a:r>
            <a:r>
              <a:rPr lang="it-IT" altLang="it-IT" sz="3200" b="1" dirty="0">
                <a:solidFill>
                  <a:srgbClr val="000000"/>
                </a:solidFill>
                <a:latin typeface="Lora" pitchFamily="2" charset="77"/>
              </a:rPr>
              <a:t>0.4% </a:t>
            </a:r>
            <a:endParaRPr lang="it-IT" altLang="it-IT" sz="3200" dirty="0">
              <a:solidFill>
                <a:srgbClr val="000000"/>
              </a:solidFill>
              <a:latin typeface="Lora" pitchFamily="2" charset="77"/>
            </a:endParaRPr>
          </a:p>
          <a:p>
            <a:pPr lvl="0" eaLnBrk="0" fontAlgn="base" hangingPunct="0">
              <a:lnSpc>
                <a:spcPct val="200000"/>
              </a:lnSpc>
              <a:spcBef>
                <a:spcPct val="0"/>
              </a:spcBef>
              <a:spcAft>
                <a:spcPct val="0"/>
              </a:spcAft>
              <a:buFontTx/>
              <a:buChar char="•"/>
            </a:pPr>
            <a:r>
              <a:rPr lang="it-IT" altLang="it-IT" sz="3200" b="1" dirty="0">
                <a:solidFill>
                  <a:srgbClr val="000000"/>
                </a:solidFill>
                <a:latin typeface="Lora" pitchFamily="2" charset="77"/>
              </a:rPr>
              <a:t> Epatite C (HCV)</a:t>
            </a:r>
            <a:r>
              <a:rPr lang="it-IT" altLang="it-IT" sz="3200" dirty="0">
                <a:solidFill>
                  <a:srgbClr val="000000"/>
                </a:solidFill>
                <a:latin typeface="Lora" pitchFamily="2" charset="77"/>
              </a:rPr>
              <a:t> → </a:t>
            </a:r>
            <a:r>
              <a:rPr lang="it-IT" altLang="it-IT" sz="3200" b="1" dirty="0">
                <a:solidFill>
                  <a:srgbClr val="000000"/>
                </a:solidFill>
                <a:latin typeface="Lora" pitchFamily="2" charset="77"/>
              </a:rPr>
              <a:t>0.1% </a:t>
            </a:r>
          </a:p>
          <a:p>
            <a:pPr lvl="0" eaLnBrk="0" fontAlgn="base" hangingPunct="0">
              <a:lnSpc>
                <a:spcPct val="200000"/>
              </a:lnSpc>
              <a:spcBef>
                <a:spcPct val="0"/>
              </a:spcBef>
              <a:spcAft>
                <a:spcPct val="0"/>
              </a:spcAft>
              <a:buFontTx/>
              <a:buChar char="•"/>
            </a:pPr>
            <a:r>
              <a:rPr lang="it-IT" altLang="it-IT" sz="3200" b="1" dirty="0">
                <a:solidFill>
                  <a:srgbClr val="000000"/>
                </a:solidFill>
                <a:latin typeface="Lora" pitchFamily="2" charset="77"/>
              </a:rPr>
              <a:t> HIV</a:t>
            </a:r>
            <a:r>
              <a:rPr lang="it-IT" altLang="it-IT" sz="3200" dirty="0">
                <a:solidFill>
                  <a:srgbClr val="000000"/>
                </a:solidFill>
                <a:latin typeface="Lora" pitchFamily="2" charset="77"/>
              </a:rPr>
              <a:t> → </a:t>
            </a:r>
            <a:r>
              <a:rPr lang="it-IT" altLang="it-IT" sz="3200" b="1" dirty="0">
                <a:solidFill>
                  <a:srgbClr val="000000"/>
                </a:solidFill>
                <a:latin typeface="Lora" pitchFamily="2" charset="77"/>
              </a:rPr>
              <a:t>0.2%</a:t>
            </a:r>
            <a:endParaRPr lang="it-IT" altLang="it-IT" sz="3200" dirty="0">
              <a:latin typeface="Lora" pitchFamily="2" charset="77"/>
            </a:endParaRPr>
          </a:p>
        </p:txBody>
      </p:sp>
      <p:sp>
        <p:nvSpPr>
          <p:cNvPr id="16" name="CasellaDiTesto 15">
            <a:extLst>
              <a:ext uri="{FF2B5EF4-FFF2-40B4-BE49-F238E27FC236}">
                <a16:creationId xmlns:a16="http://schemas.microsoft.com/office/drawing/2014/main" id="{2EF080BE-00D3-A11A-3F7F-1689E3A464AC}"/>
              </a:ext>
            </a:extLst>
          </p:cNvPr>
          <p:cNvSpPr txBox="1"/>
          <p:nvPr/>
        </p:nvSpPr>
        <p:spPr>
          <a:xfrm>
            <a:off x="584200" y="339905"/>
            <a:ext cx="9144000" cy="2377895"/>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it-IT" altLang="it-IT" sz="5263" dirty="0">
                <a:solidFill>
                  <a:srgbClr val="000000"/>
                </a:solidFill>
                <a:latin typeface="Segoe UI Variable Display Semib" pitchFamily="2" charset="0"/>
              </a:rPr>
              <a:t>Patologie/disordini più frequenti</a:t>
            </a:r>
          </a:p>
        </p:txBody>
      </p:sp>
      <p:sp>
        <p:nvSpPr>
          <p:cNvPr id="4" name="Parentesi graffa chiusa 3">
            <a:extLst>
              <a:ext uri="{FF2B5EF4-FFF2-40B4-BE49-F238E27FC236}">
                <a16:creationId xmlns:a16="http://schemas.microsoft.com/office/drawing/2014/main" id="{3559A033-6B78-8696-5313-3BACC71D34AA}"/>
              </a:ext>
            </a:extLst>
          </p:cNvPr>
          <p:cNvSpPr/>
          <p:nvPr/>
        </p:nvSpPr>
        <p:spPr>
          <a:xfrm>
            <a:off x="7112629" y="4391658"/>
            <a:ext cx="685800" cy="3647442"/>
          </a:xfrm>
          <a:prstGeom prst="rightBrace">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5" name="CasellaDiTesto 4">
            <a:extLst>
              <a:ext uri="{FF2B5EF4-FFF2-40B4-BE49-F238E27FC236}">
                <a16:creationId xmlns:a16="http://schemas.microsoft.com/office/drawing/2014/main" id="{E6A2F45D-9C22-995F-A7EF-63463EA370ED}"/>
              </a:ext>
            </a:extLst>
          </p:cNvPr>
          <p:cNvSpPr txBox="1"/>
          <p:nvPr/>
        </p:nvSpPr>
        <p:spPr>
          <a:xfrm>
            <a:off x="9500858" y="4076700"/>
            <a:ext cx="10058400" cy="3891065"/>
          </a:xfrm>
          <a:prstGeom prst="rect">
            <a:avLst/>
          </a:prstGeom>
          <a:noFill/>
        </p:spPr>
        <p:txBody>
          <a:bodyPr wrap="square" rtlCol="0">
            <a:spAutoFit/>
          </a:bodyPr>
          <a:lstStyle/>
          <a:p>
            <a:pPr marL="457200" indent="-457200">
              <a:lnSpc>
                <a:spcPct val="200000"/>
              </a:lnSpc>
              <a:buFont typeface="Arial" panose="020B0604020202020204" pitchFamily="34" charset="0"/>
              <a:buChar char="•"/>
            </a:pPr>
            <a:r>
              <a:rPr lang="en-GB" sz="3200" dirty="0">
                <a:latin typeface="Lora" pitchFamily="2" charset="77"/>
              </a:rPr>
              <a:t>TB </a:t>
            </a:r>
            <a:r>
              <a:rPr lang="en-GB" sz="3200" dirty="0" err="1">
                <a:latin typeface="Lora" pitchFamily="2" charset="77"/>
              </a:rPr>
              <a:t>attesa</a:t>
            </a:r>
            <a:r>
              <a:rPr lang="en-GB" sz="3200" dirty="0">
                <a:latin typeface="Lora" pitchFamily="2" charset="77"/>
              </a:rPr>
              <a:t> al 2-3%</a:t>
            </a:r>
          </a:p>
          <a:p>
            <a:pPr marL="457200" indent="-457200">
              <a:lnSpc>
                <a:spcPct val="200000"/>
              </a:lnSpc>
              <a:buFont typeface="Arial" panose="020B0604020202020204" pitchFamily="34" charset="0"/>
              <a:buChar char="•"/>
            </a:pPr>
            <a:r>
              <a:rPr lang="en-GB" sz="3200" dirty="0">
                <a:latin typeface="Lora" pitchFamily="2" charset="77"/>
              </a:rPr>
              <a:t>HBV </a:t>
            </a:r>
            <a:r>
              <a:rPr lang="en-GB" sz="3200" dirty="0" err="1">
                <a:latin typeface="Lora" pitchFamily="2" charset="77"/>
              </a:rPr>
              <a:t>attesa</a:t>
            </a:r>
            <a:r>
              <a:rPr lang="en-GB" sz="3200" dirty="0">
                <a:latin typeface="Lora" pitchFamily="2" charset="77"/>
              </a:rPr>
              <a:t> al 6%</a:t>
            </a:r>
          </a:p>
          <a:p>
            <a:pPr marL="457200" indent="-457200">
              <a:lnSpc>
                <a:spcPct val="200000"/>
              </a:lnSpc>
              <a:buFont typeface="Arial" panose="020B0604020202020204" pitchFamily="34" charset="0"/>
              <a:buChar char="•"/>
            </a:pPr>
            <a:r>
              <a:rPr lang="en-GB" sz="3200" dirty="0">
                <a:latin typeface="Lora" pitchFamily="2" charset="77"/>
              </a:rPr>
              <a:t>HCV </a:t>
            </a:r>
            <a:r>
              <a:rPr lang="en-GB" sz="3200" dirty="0" err="1">
                <a:latin typeface="Lora" pitchFamily="2" charset="77"/>
              </a:rPr>
              <a:t>attesa</a:t>
            </a:r>
            <a:r>
              <a:rPr lang="en-GB" sz="3200" dirty="0">
                <a:latin typeface="Lora" pitchFamily="2" charset="77"/>
              </a:rPr>
              <a:t> al 2%</a:t>
            </a:r>
          </a:p>
          <a:p>
            <a:pPr marL="457200" indent="-457200">
              <a:lnSpc>
                <a:spcPct val="200000"/>
              </a:lnSpc>
              <a:buFont typeface="Arial" panose="020B0604020202020204" pitchFamily="34" charset="0"/>
              <a:buChar char="•"/>
            </a:pPr>
            <a:r>
              <a:rPr lang="en-GB" sz="3200" dirty="0">
                <a:latin typeface="Lora" pitchFamily="2" charset="77"/>
              </a:rPr>
              <a:t>HIV </a:t>
            </a:r>
            <a:r>
              <a:rPr lang="en-GB" sz="3200" dirty="0" err="1">
                <a:latin typeface="Lora" pitchFamily="2" charset="77"/>
              </a:rPr>
              <a:t>attesa</a:t>
            </a:r>
            <a:r>
              <a:rPr lang="en-GB" sz="3200" dirty="0">
                <a:latin typeface="Lora" pitchFamily="2" charset="77"/>
              </a:rPr>
              <a:t> al 1-5%</a:t>
            </a:r>
          </a:p>
        </p:txBody>
      </p:sp>
      <p:pic>
        <p:nvPicPr>
          <p:cNvPr id="44035" name="Picture 3" descr="Influenza. Allarme dell' European Centre for Disease Prevention and Control  (ECDC) - Vaccinarsi in Toscana">
            <a:extLst>
              <a:ext uri="{FF2B5EF4-FFF2-40B4-BE49-F238E27FC236}">
                <a16:creationId xmlns:a16="http://schemas.microsoft.com/office/drawing/2014/main" id="{C4147A95-9C12-4704-FE30-6C554599A3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00858" y="0"/>
            <a:ext cx="6337300" cy="3568700"/>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BCCCB7D9-6810-3225-E006-240B27E3B219}"/>
              </a:ext>
            </a:extLst>
          </p:cNvPr>
          <p:cNvSpPr txBox="1"/>
          <p:nvPr/>
        </p:nvSpPr>
        <p:spPr>
          <a:xfrm>
            <a:off x="508000" y="9879568"/>
            <a:ext cx="5664200" cy="369332"/>
          </a:xfrm>
          <a:prstGeom prst="rect">
            <a:avLst/>
          </a:prstGeom>
          <a:noFill/>
        </p:spPr>
        <p:txBody>
          <a:bodyPr wrap="square" rtlCol="0">
            <a:spAutoFit/>
          </a:bodyPr>
          <a:lstStyle/>
          <a:p>
            <a:r>
              <a:rPr lang="en-GB" b="1" dirty="0"/>
              <a:t>ECDC 2016, ECDC 2024</a:t>
            </a:r>
          </a:p>
        </p:txBody>
      </p:sp>
    </p:spTree>
    <p:extLst>
      <p:ext uri="{BB962C8B-B14F-4D97-AF65-F5344CB8AC3E}">
        <p14:creationId xmlns:p14="http://schemas.microsoft.com/office/powerpoint/2010/main" val="2248526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38ADDFD3-551C-7549-5360-4CD1CCA351F5}"/>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637C1BAB-2DB3-9E2B-D855-C22057A332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
            <a:extLst>
              <a:ext uri="{FF2B5EF4-FFF2-40B4-BE49-F238E27FC236}">
                <a16:creationId xmlns:a16="http://schemas.microsoft.com/office/drawing/2014/main" id="{A675E11F-1EA4-86CF-DD4D-F49665FD84D3}"/>
              </a:ext>
            </a:extLst>
          </p:cNvPr>
          <p:cNvSpPr>
            <a:spLocks noChangeArrowheads="1"/>
          </p:cNvSpPr>
          <p:nvPr/>
        </p:nvSpPr>
        <p:spPr bwMode="auto">
          <a:xfrm>
            <a:off x="584200" y="3606400"/>
            <a:ext cx="5511800" cy="3889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200000"/>
              </a:lnSpc>
              <a:spcBef>
                <a:spcPct val="0"/>
              </a:spcBef>
              <a:spcAft>
                <a:spcPct val="0"/>
              </a:spcAft>
              <a:buFontTx/>
              <a:buChar char="•"/>
            </a:pPr>
            <a:r>
              <a:rPr lang="it-IT" altLang="it-IT" sz="3200" b="1" dirty="0">
                <a:solidFill>
                  <a:srgbClr val="000000"/>
                </a:solidFill>
                <a:latin typeface="Lora" pitchFamily="2" charset="77"/>
              </a:rPr>
              <a:t> Tubercolosi (TB)</a:t>
            </a:r>
            <a:r>
              <a:rPr lang="it-IT" altLang="it-IT" sz="3200" dirty="0">
                <a:solidFill>
                  <a:srgbClr val="000000"/>
                </a:solidFill>
                <a:latin typeface="Lora" pitchFamily="2" charset="77"/>
              </a:rPr>
              <a:t> → </a:t>
            </a:r>
            <a:r>
              <a:rPr lang="it-IT" altLang="it-IT" sz="3200" b="1" dirty="0">
                <a:solidFill>
                  <a:srgbClr val="000000"/>
                </a:solidFill>
                <a:latin typeface="Lora" pitchFamily="2" charset="77"/>
              </a:rPr>
              <a:t>0.9%</a:t>
            </a:r>
            <a:endParaRPr lang="it-IT" altLang="it-IT" sz="3200" dirty="0">
              <a:solidFill>
                <a:srgbClr val="000000"/>
              </a:solidFill>
              <a:latin typeface="Lora" pitchFamily="2" charset="77"/>
            </a:endParaRPr>
          </a:p>
          <a:p>
            <a:pPr lvl="0" eaLnBrk="0" fontAlgn="base" hangingPunct="0">
              <a:lnSpc>
                <a:spcPct val="200000"/>
              </a:lnSpc>
              <a:spcBef>
                <a:spcPct val="0"/>
              </a:spcBef>
              <a:spcAft>
                <a:spcPct val="0"/>
              </a:spcAft>
              <a:buFontTx/>
              <a:buChar char="•"/>
            </a:pPr>
            <a:r>
              <a:rPr lang="it-IT" altLang="it-IT" sz="3200" b="1" dirty="0">
                <a:solidFill>
                  <a:srgbClr val="000000"/>
                </a:solidFill>
                <a:latin typeface="Lora" pitchFamily="2" charset="77"/>
              </a:rPr>
              <a:t> Epatite B (HBV)</a:t>
            </a:r>
            <a:r>
              <a:rPr lang="it-IT" altLang="it-IT" sz="3200" dirty="0">
                <a:solidFill>
                  <a:srgbClr val="000000"/>
                </a:solidFill>
                <a:latin typeface="Lora" pitchFamily="2" charset="77"/>
              </a:rPr>
              <a:t> → </a:t>
            </a:r>
            <a:r>
              <a:rPr lang="it-IT" altLang="it-IT" sz="3200" b="1" dirty="0">
                <a:solidFill>
                  <a:srgbClr val="000000"/>
                </a:solidFill>
                <a:latin typeface="Lora" pitchFamily="2" charset="77"/>
              </a:rPr>
              <a:t>0.4% </a:t>
            </a:r>
            <a:endParaRPr lang="it-IT" altLang="it-IT" sz="3200" dirty="0">
              <a:solidFill>
                <a:srgbClr val="000000"/>
              </a:solidFill>
              <a:latin typeface="Lora" pitchFamily="2" charset="77"/>
            </a:endParaRPr>
          </a:p>
          <a:p>
            <a:pPr lvl="0" eaLnBrk="0" fontAlgn="base" hangingPunct="0">
              <a:lnSpc>
                <a:spcPct val="200000"/>
              </a:lnSpc>
              <a:spcBef>
                <a:spcPct val="0"/>
              </a:spcBef>
              <a:spcAft>
                <a:spcPct val="0"/>
              </a:spcAft>
              <a:buFontTx/>
              <a:buChar char="•"/>
            </a:pPr>
            <a:r>
              <a:rPr lang="it-IT" altLang="it-IT" sz="3200" b="1" dirty="0">
                <a:solidFill>
                  <a:srgbClr val="000000"/>
                </a:solidFill>
                <a:latin typeface="Lora" pitchFamily="2" charset="77"/>
              </a:rPr>
              <a:t> Epatite C (HCV)</a:t>
            </a:r>
            <a:r>
              <a:rPr lang="it-IT" altLang="it-IT" sz="3200" dirty="0">
                <a:solidFill>
                  <a:srgbClr val="000000"/>
                </a:solidFill>
                <a:latin typeface="Lora" pitchFamily="2" charset="77"/>
              </a:rPr>
              <a:t> → </a:t>
            </a:r>
            <a:r>
              <a:rPr lang="it-IT" altLang="it-IT" sz="3200" b="1" dirty="0">
                <a:solidFill>
                  <a:srgbClr val="000000"/>
                </a:solidFill>
                <a:latin typeface="Lora" pitchFamily="2" charset="77"/>
              </a:rPr>
              <a:t>0.1% </a:t>
            </a:r>
          </a:p>
          <a:p>
            <a:pPr lvl="0" eaLnBrk="0" fontAlgn="base" hangingPunct="0">
              <a:lnSpc>
                <a:spcPct val="200000"/>
              </a:lnSpc>
              <a:spcBef>
                <a:spcPct val="0"/>
              </a:spcBef>
              <a:spcAft>
                <a:spcPct val="0"/>
              </a:spcAft>
              <a:buFontTx/>
              <a:buChar char="•"/>
            </a:pPr>
            <a:r>
              <a:rPr lang="it-IT" altLang="it-IT" sz="3200" b="1" dirty="0">
                <a:solidFill>
                  <a:srgbClr val="000000"/>
                </a:solidFill>
                <a:latin typeface="Lora" pitchFamily="2" charset="77"/>
              </a:rPr>
              <a:t> HIV</a:t>
            </a:r>
            <a:r>
              <a:rPr lang="it-IT" altLang="it-IT" sz="3200" dirty="0">
                <a:solidFill>
                  <a:srgbClr val="000000"/>
                </a:solidFill>
                <a:latin typeface="Lora" pitchFamily="2" charset="77"/>
              </a:rPr>
              <a:t> → </a:t>
            </a:r>
            <a:r>
              <a:rPr lang="it-IT" altLang="it-IT" sz="3200" b="1" dirty="0">
                <a:solidFill>
                  <a:srgbClr val="000000"/>
                </a:solidFill>
                <a:latin typeface="Lora" pitchFamily="2" charset="77"/>
              </a:rPr>
              <a:t>0.2%</a:t>
            </a:r>
            <a:endParaRPr lang="it-IT" altLang="it-IT" sz="3200" dirty="0">
              <a:latin typeface="Lora" pitchFamily="2" charset="77"/>
            </a:endParaRPr>
          </a:p>
        </p:txBody>
      </p:sp>
      <p:sp>
        <p:nvSpPr>
          <p:cNvPr id="16" name="CasellaDiTesto 15">
            <a:extLst>
              <a:ext uri="{FF2B5EF4-FFF2-40B4-BE49-F238E27FC236}">
                <a16:creationId xmlns:a16="http://schemas.microsoft.com/office/drawing/2014/main" id="{CEF53B20-50C9-114F-BE13-E3B381280E02}"/>
              </a:ext>
            </a:extLst>
          </p:cNvPr>
          <p:cNvSpPr txBox="1"/>
          <p:nvPr/>
        </p:nvSpPr>
        <p:spPr>
          <a:xfrm>
            <a:off x="584200" y="339905"/>
            <a:ext cx="9144000" cy="2377895"/>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it-IT" altLang="it-IT" sz="5263" dirty="0">
                <a:solidFill>
                  <a:srgbClr val="000000"/>
                </a:solidFill>
                <a:latin typeface="Segoe UI Variable Display Semib" pitchFamily="2" charset="0"/>
              </a:rPr>
              <a:t>Patologie/disordini più frequenti</a:t>
            </a:r>
          </a:p>
        </p:txBody>
      </p:sp>
      <p:sp>
        <p:nvSpPr>
          <p:cNvPr id="4" name="Parentesi graffa chiusa 3">
            <a:extLst>
              <a:ext uri="{FF2B5EF4-FFF2-40B4-BE49-F238E27FC236}">
                <a16:creationId xmlns:a16="http://schemas.microsoft.com/office/drawing/2014/main" id="{7B6A1F96-58E2-216B-6072-4457A76ECEBD}"/>
              </a:ext>
            </a:extLst>
          </p:cNvPr>
          <p:cNvSpPr/>
          <p:nvPr/>
        </p:nvSpPr>
        <p:spPr>
          <a:xfrm>
            <a:off x="6096000" y="3909059"/>
            <a:ext cx="685800" cy="3647442"/>
          </a:xfrm>
          <a:prstGeom prst="rightBrace">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5" name="CasellaDiTesto 4">
            <a:extLst>
              <a:ext uri="{FF2B5EF4-FFF2-40B4-BE49-F238E27FC236}">
                <a16:creationId xmlns:a16="http://schemas.microsoft.com/office/drawing/2014/main" id="{D0DDF43A-F11F-903E-738A-10D8FADB57C6}"/>
              </a:ext>
            </a:extLst>
          </p:cNvPr>
          <p:cNvSpPr txBox="1"/>
          <p:nvPr/>
        </p:nvSpPr>
        <p:spPr>
          <a:xfrm>
            <a:off x="7645400" y="3411988"/>
            <a:ext cx="10058400" cy="4277966"/>
          </a:xfrm>
          <a:prstGeom prst="rect">
            <a:avLst/>
          </a:prstGeom>
          <a:noFill/>
        </p:spPr>
        <p:txBody>
          <a:bodyPr wrap="square" rtlCol="0">
            <a:spAutoFit/>
          </a:bodyPr>
          <a:lstStyle/>
          <a:p>
            <a:pPr marL="457200" indent="-457200">
              <a:lnSpc>
                <a:spcPct val="200000"/>
              </a:lnSpc>
              <a:buFont typeface="Arial" panose="020B0604020202020204" pitchFamily="34" charset="0"/>
              <a:buChar char="•"/>
            </a:pPr>
            <a:r>
              <a:rPr lang="en-GB" sz="2800" dirty="0">
                <a:latin typeface="Lora" pitchFamily="2" charset="77"/>
              </a:rPr>
              <a:t>Point-of-care testing non sempre </a:t>
            </a:r>
            <a:r>
              <a:rPr lang="en-GB" sz="2800" dirty="0" err="1">
                <a:latin typeface="Lora" pitchFamily="2" charset="77"/>
              </a:rPr>
              <a:t>disponibile</a:t>
            </a:r>
            <a:endParaRPr lang="en-GB" sz="2800" dirty="0">
              <a:latin typeface="Lora" pitchFamily="2" charset="77"/>
            </a:endParaRPr>
          </a:p>
          <a:p>
            <a:pPr marL="457200" indent="-457200">
              <a:lnSpc>
                <a:spcPct val="200000"/>
              </a:lnSpc>
              <a:buFont typeface="Arial" panose="020B0604020202020204" pitchFamily="34" charset="0"/>
              <a:buChar char="•"/>
            </a:pPr>
            <a:r>
              <a:rPr lang="en-GB" sz="2800" dirty="0">
                <a:latin typeface="Lora" pitchFamily="2" charset="77"/>
              </a:rPr>
              <a:t>Difficile </a:t>
            </a:r>
            <a:r>
              <a:rPr lang="en-GB" sz="2800" dirty="0" err="1">
                <a:latin typeface="Lora" pitchFamily="2" charset="77"/>
              </a:rPr>
              <a:t>diagnosi</a:t>
            </a:r>
            <a:r>
              <a:rPr lang="en-GB" sz="2800" dirty="0">
                <a:latin typeface="Lora" pitchFamily="2" charset="77"/>
              </a:rPr>
              <a:t> in outreach di </a:t>
            </a:r>
            <a:r>
              <a:rPr lang="en-GB" sz="2800" dirty="0" err="1">
                <a:latin typeface="Lora" pitchFamily="2" charset="77"/>
              </a:rPr>
              <a:t>alcune</a:t>
            </a:r>
            <a:r>
              <a:rPr lang="en-GB" sz="2800" dirty="0">
                <a:latin typeface="Lora" pitchFamily="2" charset="77"/>
              </a:rPr>
              <a:t> </a:t>
            </a:r>
            <a:r>
              <a:rPr lang="en-GB" sz="2800" dirty="0" err="1">
                <a:latin typeface="Lora" pitchFamily="2" charset="77"/>
              </a:rPr>
              <a:t>patologie</a:t>
            </a:r>
            <a:r>
              <a:rPr lang="en-GB" sz="2800" dirty="0">
                <a:latin typeface="Lora" pitchFamily="2" charset="77"/>
              </a:rPr>
              <a:t> (TB)</a:t>
            </a:r>
          </a:p>
          <a:p>
            <a:pPr marL="457200" indent="-457200">
              <a:lnSpc>
                <a:spcPct val="200000"/>
              </a:lnSpc>
              <a:buFont typeface="Arial" panose="020B0604020202020204" pitchFamily="34" charset="0"/>
              <a:buChar char="•"/>
            </a:pPr>
            <a:r>
              <a:rPr lang="en-GB" sz="2800" dirty="0">
                <a:latin typeface="Lora" pitchFamily="2" charset="77"/>
              </a:rPr>
              <a:t>Focus </a:t>
            </a:r>
            <a:r>
              <a:rPr lang="en-GB" sz="2800" dirty="0" err="1">
                <a:latin typeface="Lora" pitchFamily="2" charset="77"/>
              </a:rPr>
              <a:t>su</a:t>
            </a:r>
            <a:r>
              <a:rPr lang="en-GB" sz="2800" dirty="0">
                <a:latin typeface="Lora" pitchFamily="2" charset="77"/>
              </a:rPr>
              <a:t> cure </a:t>
            </a:r>
            <a:r>
              <a:rPr lang="en-GB" sz="2800" dirty="0" err="1">
                <a:latin typeface="Lora" pitchFamily="2" charset="77"/>
              </a:rPr>
              <a:t>primarie</a:t>
            </a:r>
            <a:endParaRPr lang="en-GB" sz="2800" dirty="0">
              <a:latin typeface="Lora" pitchFamily="2" charset="77"/>
            </a:endParaRPr>
          </a:p>
          <a:p>
            <a:pPr marL="457200" indent="-457200">
              <a:lnSpc>
                <a:spcPct val="200000"/>
              </a:lnSpc>
              <a:buFont typeface="Arial" panose="020B0604020202020204" pitchFamily="34" charset="0"/>
              <a:buChar char="•"/>
            </a:pPr>
            <a:r>
              <a:rPr lang="en-GB" sz="2800" dirty="0" err="1">
                <a:latin typeface="Lora" pitchFamily="2" charset="77"/>
              </a:rPr>
              <a:t>Rifiuto</a:t>
            </a:r>
            <a:r>
              <a:rPr lang="en-GB" sz="2800" dirty="0">
                <a:latin typeface="Lora" pitchFamily="2" charset="77"/>
              </a:rPr>
              <a:t> al test</a:t>
            </a:r>
          </a:p>
          <a:p>
            <a:pPr marL="457200" indent="-457200">
              <a:lnSpc>
                <a:spcPct val="200000"/>
              </a:lnSpc>
              <a:buFont typeface="Arial" panose="020B0604020202020204" pitchFamily="34" charset="0"/>
              <a:buChar char="•"/>
            </a:pPr>
            <a:r>
              <a:rPr lang="en-GB" sz="2800" dirty="0">
                <a:latin typeface="Lora" pitchFamily="2" charset="77"/>
              </a:rPr>
              <a:t>Le </a:t>
            </a:r>
            <a:r>
              <a:rPr lang="en-GB" sz="2800" dirty="0" err="1">
                <a:latin typeface="Lora" pitchFamily="2" charset="77"/>
              </a:rPr>
              <a:t>acuzie</a:t>
            </a:r>
            <a:r>
              <a:rPr lang="en-GB" sz="2800" dirty="0">
                <a:latin typeface="Lora" pitchFamily="2" charset="77"/>
              </a:rPr>
              <a:t> del </a:t>
            </a:r>
            <a:r>
              <a:rPr lang="en-GB" sz="2800" dirty="0" err="1">
                <a:latin typeface="Lora" pitchFamily="2" charset="77"/>
              </a:rPr>
              <a:t>migrante</a:t>
            </a:r>
            <a:r>
              <a:rPr lang="en-GB" sz="2800" dirty="0">
                <a:latin typeface="Lora" pitchFamily="2" charset="77"/>
              </a:rPr>
              <a:t> </a:t>
            </a:r>
            <a:r>
              <a:rPr lang="en-GB" sz="2800" dirty="0" err="1">
                <a:latin typeface="Lora" pitchFamily="2" charset="77"/>
              </a:rPr>
              <a:t>sono</a:t>
            </a:r>
            <a:r>
              <a:rPr lang="en-GB" sz="2800" dirty="0">
                <a:latin typeface="Lora" pitchFamily="2" charset="77"/>
              </a:rPr>
              <a:t> per lo </a:t>
            </a:r>
            <a:r>
              <a:rPr lang="en-GB" sz="2800" dirty="0" err="1">
                <a:latin typeface="Lora" pitchFamily="2" charset="77"/>
              </a:rPr>
              <a:t>più</a:t>
            </a:r>
            <a:r>
              <a:rPr lang="en-GB" sz="2800" dirty="0">
                <a:latin typeface="Lora" pitchFamily="2" charset="77"/>
              </a:rPr>
              <a:t> legate al </a:t>
            </a:r>
            <a:r>
              <a:rPr lang="en-GB" sz="2800" dirty="0" err="1">
                <a:latin typeface="Lora" pitchFamily="2" charset="77"/>
              </a:rPr>
              <a:t>lavoro</a:t>
            </a:r>
            <a:endParaRPr lang="en-GB" sz="2800" dirty="0">
              <a:latin typeface="Lora" pitchFamily="2" charset="77"/>
            </a:endParaRPr>
          </a:p>
        </p:txBody>
      </p:sp>
    </p:spTree>
    <p:extLst>
      <p:ext uri="{BB962C8B-B14F-4D97-AF65-F5344CB8AC3E}">
        <p14:creationId xmlns:p14="http://schemas.microsoft.com/office/powerpoint/2010/main" val="945802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86A37711-062E-D807-C533-A92764F3A0DC}"/>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34CB62E6-A2EF-E1F3-BDFC-946EFC01F0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16" name="CasellaDiTesto 15">
            <a:extLst>
              <a:ext uri="{FF2B5EF4-FFF2-40B4-BE49-F238E27FC236}">
                <a16:creationId xmlns:a16="http://schemas.microsoft.com/office/drawing/2014/main" id="{72B232E3-CB03-368B-12D1-DFB0A7FC3227}"/>
              </a:ext>
            </a:extLst>
          </p:cNvPr>
          <p:cNvSpPr txBox="1"/>
          <p:nvPr/>
        </p:nvSpPr>
        <p:spPr>
          <a:xfrm>
            <a:off x="584200" y="339905"/>
            <a:ext cx="9144000" cy="1156342"/>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it-IT" altLang="it-IT" sz="5263" dirty="0">
                <a:solidFill>
                  <a:srgbClr val="000000"/>
                </a:solidFill>
                <a:latin typeface="Segoe UI Variable Display Semib" pitchFamily="2" charset="0"/>
              </a:rPr>
              <a:t>Focus su Malattie Infettive</a:t>
            </a:r>
          </a:p>
        </p:txBody>
      </p:sp>
      <p:pic>
        <p:nvPicPr>
          <p:cNvPr id="2" name="Immagine 1" descr="Immagine che contiene aria aperta, cielo, Veicolo terrestre, veicolo&#10;&#10;Il contenuto generato dall'IA potrebbe non essere corretto.">
            <a:extLst>
              <a:ext uri="{FF2B5EF4-FFF2-40B4-BE49-F238E27FC236}">
                <a16:creationId xmlns:a16="http://schemas.microsoft.com/office/drawing/2014/main" id="{0D48604D-25C5-1997-56EE-869A16EE76E5}"/>
              </a:ext>
            </a:extLst>
          </p:cNvPr>
          <p:cNvPicPr>
            <a:picLocks noChangeAspect="1"/>
          </p:cNvPicPr>
          <p:nvPr/>
        </p:nvPicPr>
        <p:blipFill>
          <a:blip r:embed="rId3" cstate="print"/>
          <a:srcRect t="45598" b="17777"/>
          <a:stretch>
            <a:fillRect/>
          </a:stretch>
        </p:blipFill>
        <p:spPr>
          <a:xfrm>
            <a:off x="11023603" y="5981700"/>
            <a:ext cx="8270058" cy="4038600"/>
          </a:xfrm>
          <a:prstGeom prst="rect">
            <a:avLst/>
          </a:prstGeom>
        </p:spPr>
      </p:pic>
      <p:pic>
        <p:nvPicPr>
          <p:cNvPr id="3" name="Immagine 2" descr="Immagine che contiene cielo, aria aperta, nuvola, erba&#10;&#10;Il contenuto generato dall'IA potrebbe non essere corretto.">
            <a:extLst>
              <a:ext uri="{FF2B5EF4-FFF2-40B4-BE49-F238E27FC236}">
                <a16:creationId xmlns:a16="http://schemas.microsoft.com/office/drawing/2014/main" id="{024FB927-A420-97F9-1BD6-ADDE3B0C589B}"/>
              </a:ext>
            </a:extLst>
          </p:cNvPr>
          <p:cNvPicPr>
            <a:picLocks noChangeAspect="1"/>
          </p:cNvPicPr>
          <p:nvPr/>
        </p:nvPicPr>
        <p:blipFill>
          <a:blip r:embed="rId4" cstate="print"/>
          <a:srcRect t="31019" b="32356"/>
          <a:stretch>
            <a:fillRect/>
          </a:stretch>
        </p:blipFill>
        <p:spPr>
          <a:xfrm>
            <a:off x="8915400" y="2717800"/>
            <a:ext cx="7469064" cy="3647444"/>
          </a:xfrm>
          <a:prstGeom prst="rect">
            <a:avLst/>
          </a:prstGeom>
        </p:spPr>
      </p:pic>
      <p:sp>
        <p:nvSpPr>
          <p:cNvPr id="6" name="CasellaDiTesto 5">
            <a:extLst>
              <a:ext uri="{FF2B5EF4-FFF2-40B4-BE49-F238E27FC236}">
                <a16:creationId xmlns:a16="http://schemas.microsoft.com/office/drawing/2014/main" id="{D0261D1C-88CC-75B8-A3F3-60BE7C43FA43}"/>
              </a:ext>
            </a:extLst>
          </p:cNvPr>
          <p:cNvSpPr txBox="1"/>
          <p:nvPr/>
        </p:nvSpPr>
        <p:spPr>
          <a:xfrm>
            <a:off x="584200" y="3086100"/>
            <a:ext cx="7264400" cy="6863289"/>
          </a:xfrm>
          <a:prstGeom prst="rect">
            <a:avLst/>
          </a:prstGeom>
          <a:noFill/>
        </p:spPr>
        <p:txBody>
          <a:bodyPr wrap="square">
            <a:spAutoFit/>
          </a:bodyPr>
          <a:lstStyle/>
          <a:p>
            <a:pPr indent="0" algn="just">
              <a:lnSpc>
                <a:spcPct val="200000"/>
              </a:lnSpc>
              <a:buNone/>
            </a:pPr>
            <a:r>
              <a:rPr lang="it-IT" sz="2800" dirty="0">
                <a:solidFill>
                  <a:srgbClr val="434343"/>
                </a:solidFill>
                <a:latin typeface="Lora" pitchFamily="2" charset="77"/>
                <a:sym typeface="Raleway"/>
              </a:rPr>
              <a:t>Studio osservazionale cross-</a:t>
            </a:r>
            <a:r>
              <a:rPr lang="it-IT" sz="2800" dirty="0" err="1">
                <a:solidFill>
                  <a:srgbClr val="434343"/>
                </a:solidFill>
                <a:latin typeface="Lora" pitchFamily="2" charset="77"/>
                <a:sym typeface="Raleway"/>
              </a:rPr>
              <a:t>sectional</a:t>
            </a:r>
            <a:r>
              <a:rPr lang="it-IT" sz="2800" dirty="0">
                <a:solidFill>
                  <a:srgbClr val="434343"/>
                </a:solidFill>
                <a:latin typeface="Lora" pitchFamily="2" charset="77"/>
                <a:sym typeface="Raleway"/>
              </a:rPr>
              <a:t> condotto presso il centro di accoglienza «Casa Sankara» di San Severo e Ghetto Pista di Borgo Mezzanone. </a:t>
            </a:r>
          </a:p>
          <a:p>
            <a:pPr indent="0" algn="just">
              <a:lnSpc>
                <a:spcPct val="200000"/>
              </a:lnSpc>
              <a:buNone/>
            </a:pPr>
            <a:r>
              <a:rPr lang="it-IT" sz="2800" dirty="0">
                <a:solidFill>
                  <a:srgbClr val="434343"/>
                </a:solidFill>
                <a:latin typeface="Lora" pitchFamily="2" charset="77"/>
                <a:sym typeface="Raleway"/>
              </a:rPr>
              <a:t>In collaborazione con DIMEPRE-J, DIMEV, DIM, CUAMM, ISS, IRCSS Don Calabria (Negrar), IZS Foggia, Ghetto-out, Misericordia Borgo Mezzanone</a:t>
            </a:r>
          </a:p>
        </p:txBody>
      </p:sp>
    </p:spTree>
    <p:extLst>
      <p:ext uri="{BB962C8B-B14F-4D97-AF65-F5344CB8AC3E}">
        <p14:creationId xmlns:p14="http://schemas.microsoft.com/office/powerpoint/2010/main" val="110556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7">
          <a:extLst>
            <a:ext uri="{FF2B5EF4-FFF2-40B4-BE49-F238E27FC236}">
              <a16:creationId xmlns:a16="http://schemas.microsoft.com/office/drawing/2014/main" id="{0A5B76BC-16B2-956F-91B6-A8F4D439A290}"/>
            </a:ext>
          </a:extLst>
        </p:cNvPr>
        <p:cNvGrpSpPr/>
        <p:nvPr/>
      </p:nvGrpSpPr>
      <p:grpSpPr>
        <a:xfrm>
          <a:off x="0" y="0"/>
          <a:ext cx="0" cy="0"/>
          <a:chOff x="0" y="0"/>
          <a:chExt cx="0" cy="0"/>
        </a:xfrm>
      </p:grpSpPr>
      <p:sp>
        <p:nvSpPr>
          <p:cNvPr id="269" name="Google Shape;269;p37">
            <a:extLst>
              <a:ext uri="{FF2B5EF4-FFF2-40B4-BE49-F238E27FC236}">
                <a16:creationId xmlns:a16="http://schemas.microsoft.com/office/drawing/2014/main" id="{AB222C6B-6428-C400-2455-25B3B49DD9BA}"/>
              </a:ext>
            </a:extLst>
          </p:cNvPr>
          <p:cNvSpPr txBox="1">
            <a:spLocks noGrp="1"/>
          </p:cNvSpPr>
          <p:nvPr>
            <p:ph type="subTitle" idx="1"/>
          </p:nvPr>
        </p:nvSpPr>
        <p:spPr>
          <a:xfrm>
            <a:off x="2288896" y="3913304"/>
            <a:ext cx="4230772" cy="2092820"/>
          </a:xfrm>
          <a:prstGeom prst="rect">
            <a:avLst/>
          </a:prstGeom>
        </p:spPr>
        <p:txBody>
          <a:bodyPr spcFirstLastPara="1" vert="horz" wrap="square" lIns="182850" tIns="182850" rIns="182850" bIns="182850" rtlCol="0" anchor="ctr" anchorCtr="0">
            <a:noAutofit/>
          </a:bodyPr>
          <a:lstStyle/>
          <a:p>
            <a:pPr marL="0" indent="0"/>
            <a:r>
              <a:rPr lang="it-IT" sz="2800" dirty="0">
                <a:solidFill>
                  <a:schemeClr val="tx2">
                    <a:lumMod val="50000"/>
                  </a:schemeClr>
                </a:solidFill>
                <a:latin typeface="Lora" pitchFamily="2" charset="77"/>
              </a:rPr>
              <a:t>E</a:t>
            </a:r>
            <a:r>
              <a:rPr lang="en" sz="2800" dirty="0">
                <a:solidFill>
                  <a:schemeClr val="tx2">
                    <a:lumMod val="50000"/>
                  </a:schemeClr>
                </a:solidFill>
                <a:latin typeface="Lora" pitchFamily="2" charset="77"/>
              </a:rPr>
              <a:t>mocromo completo, glicemia, elettroliti, funzionalità epatica e renale e profilo lipidico</a:t>
            </a:r>
            <a:endParaRPr sz="2800" dirty="0">
              <a:solidFill>
                <a:schemeClr val="tx2">
                  <a:lumMod val="50000"/>
                </a:schemeClr>
              </a:solidFill>
              <a:latin typeface="Lora" pitchFamily="2" charset="77"/>
            </a:endParaRPr>
          </a:p>
        </p:txBody>
      </p:sp>
      <p:sp>
        <p:nvSpPr>
          <p:cNvPr id="270" name="Google Shape;270;p37">
            <a:extLst>
              <a:ext uri="{FF2B5EF4-FFF2-40B4-BE49-F238E27FC236}">
                <a16:creationId xmlns:a16="http://schemas.microsoft.com/office/drawing/2014/main" id="{5703C243-33C2-E729-8581-00147D9B66B1}"/>
              </a:ext>
            </a:extLst>
          </p:cNvPr>
          <p:cNvSpPr txBox="1">
            <a:spLocks noGrp="1"/>
          </p:cNvSpPr>
          <p:nvPr>
            <p:ph type="subTitle" idx="2"/>
          </p:nvPr>
        </p:nvSpPr>
        <p:spPr>
          <a:xfrm>
            <a:off x="7535615" y="4386273"/>
            <a:ext cx="4303778" cy="800158"/>
          </a:xfrm>
          <a:prstGeom prst="rect">
            <a:avLst/>
          </a:prstGeom>
        </p:spPr>
        <p:txBody>
          <a:bodyPr spcFirstLastPara="1" vert="horz" wrap="square" lIns="182850" tIns="182850" rIns="182850" bIns="182850" rtlCol="0" anchor="ctr" anchorCtr="0">
            <a:noAutofit/>
          </a:bodyPr>
          <a:lstStyle/>
          <a:p>
            <a:pPr marL="0" indent="0"/>
            <a:r>
              <a:rPr lang="en" sz="2800" dirty="0">
                <a:solidFill>
                  <a:schemeClr val="tx2">
                    <a:lumMod val="50000"/>
                  </a:schemeClr>
                </a:solidFill>
                <a:latin typeface="Lora" pitchFamily="2" charset="77"/>
              </a:rPr>
              <a:t>Sierologia</a:t>
            </a:r>
            <a:r>
              <a:rPr lang="en" dirty="0">
                <a:solidFill>
                  <a:schemeClr val="tx2">
                    <a:lumMod val="50000"/>
                  </a:schemeClr>
                </a:solidFill>
                <a:latin typeface="Lora" pitchFamily="2" charset="77"/>
              </a:rPr>
              <a:t> </a:t>
            </a:r>
            <a:endParaRPr dirty="0">
              <a:solidFill>
                <a:schemeClr val="tx2">
                  <a:lumMod val="50000"/>
                </a:schemeClr>
              </a:solidFill>
              <a:latin typeface="Lora" pitchFamily="2" charset="77"/>
            </a:endParaRPr>
          </a:p>
        </p:txBody>
      </p:sp>
      <p:sp>
        <p:nvSpPr>
          <p:cNvPr id="271" name="Google Shape;271;p37">
            <a:extLst>
              <a:ext uri="{FF2B5EF4-FFF2-40B4-BE49-F238E27FC236}">
                <a16:creationId xmlns:a16="http://schemas.microsoft.com/office/drawing/2014/main" id="{13D4F122-5B26-92B7-0B47-B86F0C660DC1}"/>
              </a:ext>
            </a:extLst>
          </p:cNvPr>
          <p:cNvSpPr txBox="1">
            <a:spLocks noGrp="1"/>
          </p:cNvSpPr>
          <p:nvPr>
            <p:ph type="subTitle" idx="3"/>
          </p:nvPr>
        </p:nvSpPr>
        <p:spPr>
          <a:xfrm>
            <a:off x="2217608" y="7224366"/>
            <a:ext cx="4230668" cy="1675952"/>
          </a:xfrm>
          <a:prstGeom prst="rect">
            <a:avLst/>
          </a:prstGeom>
        </p:spPr>
        <p:txBody>
          <a:bodyPr spcFirstLastPara="1" vert="horz" wrap="square" lIns="182850" tIns="182850" rIns="182850" bIns="182850" rtlCol="0" anchor="ctr" anchorCtr="0">
            <a:noAutofit/>
          </a:bodyPr>
          <a:lstStyle/>
          <a:p>
            <a:pPr marL="0" indent="0"/>
            <a:r>
              <a:rPr lang="en" sz="2800" dirty="0">
                <a:solidFill>
                  <a:schemeClr val="tx2">
                    <a:lumMod val="50000"/>
                  </a:schemeClr>
                </a:solidFill>
                <a:latin typeface="Lora" pitchFamily="2" charset="77"/>
              </a:rPr>
              <a:t>Tecnica di sedimentazione secondo Baermann</a:t>
            </a:r>
            <a:endParaRPr sz="2800" dirty="0">
              <a:solidFill>
                <a:schemeClr val="tx2">
                  <a:lumMod val="50000"/>
                </a:schemeClr>
              </a:solidFill>
              <a:latin typeface="Lora" pitchFamily="2" charset="77"/>
            </a:endParaRPr>
          </a:p>
        </p:txBody>
      </p:sp>
      <p:sp>
        <p:nvSpPr>
          <p:cNvPr id="272" name="Google Shape;272;p37">
            <a:extLst>
              <a:ext uri="{FF2B5EF4-FFF2-40B4-BE49-F238E27FC236}">
                <a16:creationId xmlns:a16="http://schemas.microsoft.com/office/drawing/2014/main" id="{4AC34FFC-92E7-2EBC-A3EA-41DD36CDA76B}"/>
              </a:ext>
            </a:extLst>
          </p:cNvPr>
          <p:cNvSpPr txBox="1">
            <a:spLocks noGrp="1"/>
          </p:cNvSpPr>
          <p:nvPr>
            <p:ph type="subTitle" idx="4"/>
          </p:nvPr>
        </p:nvSpPr>
        <p:spPr>
          <a:xfrm>
            <a:off x="7535615" y="7686030"/>
            <a:ext cx="4303686" cy="1661932"/>
          </a:xfrm>
          <a:prstGeom prst="rect">
            <a:avLst/>
          </a:prstGeom>
        </p:spPr>
        <p:txBody>
          <a:bodyPr spcFirstLastPara="1" vert="horz" wrap="square" lIns="182850" tIns="182850" rIns="182850" bIns="182850" rtlCol="0" anchor="ctr" anchorCtr="0">
            <a:noAutofit/>
          </a:bodyPr>
          <a:lstStyle/>
          <a:p>
            <a:pPr marL="0" indent="0"/>
            <a:r>
              <a:rPr lang="en" sz="2800" dirty="0">
                <a:solidFill>
                  <a:schemeClr val="tx2">
                    <a:lumMod val="50000"/>
                  </a:schemeClr>
                </a:solidFill>
                <a:latin typeface="Lora" pitchFamily="2" charset="77"/>
              </a:rPr>
              <a:t>Sedimentazione </a:t>
            </a:r>
            <a:r>
              <a:rPr lang="en" sz="2800" dirty="0" err="1">
                <a:solidFill>
                  <a:schemeClr val="tx2">
                    <a:lumMod val="50000"/>
                  </a:schemeClr>
                </a:solidFill>
                <a:latin typeface="Lora" pitchFamily="2" charset="77"/>
              </a:rPr>
              <a:t>delle</a:t>
            </a:r>
            <a:r>
              <a:rPr lang="en" sz="2800" dirty="0">
                <a:solidFill>
                  <a:schemeClr val="tx2">
                    <a:lumMod val="50000"/>
                  </a:schemeClr>
                </a:solidFill>
                <a:latin typeface="Lora" pitchFamily="2" charset="77"/>
              </a:rPr>
              <a:t> </a:t>
            </a:r>
            <a:r>
              <a:rPr lang="en" sz="2800" dirty="0" err="1">
                <a:solidFill>
                  <a:schemeClr val="tx2">
                    <a:lumMod val="50000"/>
                  </a:schemeClr>
                </a:solidFill>
                <a:latin typeface="Lora" pitchFamily="2" charset="77"/>
              </a:rPr>
              <a:t>feci</a:t>
            </a:r>
            <a:r>
              <a:rPr lang="en" sz="2800" dirty="0">
                <a:solidFill>
                  <a:schemeClr val="tx2">
                    <a:lumMod val="50000"/>
                  </a:schemeClr>
                </a:solidFill>
                <a:latin typeface="Lora" pitchFamily="2" charset="77"/>
              </a:rPr>
              <a:t> / </a:t>
            </a:r>
            <a:r>
              <a:rPr lang="en" sz="2800" dirty="0" err="1">
                <a:solidFill>
                  <a:schemeClr val="tx2">
                    <a:lumMod val="50000"/>
                  </a:schemeClr>
                </a:solidFill>
                <a:latin typeface="Lora" pitchFamily="2" charset="77"/>
              </a:rPr>
              <a:t>Filtrazione</a:t>
            </a:r>
            <a:r>
              <a:rPr lang="en" sz="2800" dirty="0">
                <a:solidFill>
                  <a:schemeClr val="tx2">
                    <a:lumMod val="50000"/>
                  </a:schemeClr>
                </a:solidFill>
                <a:latin typeface="Lora" pitchFamily="2" charset="77"/>
              </a:rPr>
              <a:t> delle urine</a:t>
            </a:r>
            <a:endParaRPr sz="2800" dirty="0">
              <a:solidFill>
                <a:schemeClr val="tx2">
                  <a:lumMod val="50000"/>
                </a:schemeClr>
              </a:solidFill>
              <a:latin typeface="Lora" pitchFamily="2" charset="77"/>
            </a:endParaRPr>
          </a:p>
        </p:txBody>
      </p:sp>
      <p:sp>
        <p:nvSpPr>
          <p:cNvPr id="273" name="Google Shape;273;p37">
            <a:extLst>
              <a:ext uri="{FF2B5EF4-FFF2-40B4-BE49-F238E27FC236}">
                <a16:creationId xmlns:a16="http://schemas.microsoft.com/office/drawing/2014/main" id="{C537B806-79F3-CDAB-025F-70E424A3240A}"/>
              </a:ext>
            </a:extLst>
          </p:cNvPr>
          <p:cNvSpPr txBox="1">
            <a:spLocks noGrp="1"/>
          </p:cNvSpPr>
          <p:nvPr>
            <p:ph type="subTitle" idx="7"/>
          </p:nvPr>
        </p:nvSpPr>
        <p:spPr>
          <a:xfrm>
            <a:off x="2288894" y="2620704"/>
            <a:ext cx="4230772" cy="1292600"/>
          </a:xfrm>
          <a:prstGeom prst="rect">
            <a:avLst/>
          </a:prstGeom>
        </p:spPr>
        <p:txBody>
          <a:bodyPr spcFirstLastPara="1" vert="horz" wrap="square" lIns="182850" tIns="182850" rIns="182850" bIns="182850" rtlCol="0" anchor="ctr" anchorCtr="0">
            <a:noAutofit/>
          </a:bodyPr>
          <a:lstStyle/>
          <a:p>
            <a:pPr marL="0" indent="0"/>
            <a:r>
              <a:rPr lang="en" sz="3000" b="1" dirty="0">
                <a:solidFill>
                  <a:schemeClr val="tx2">
                    <a:lumMod val="50000"/>
                  </a:schemeClr>
                </a:solidFill>
                <a:latin typeface="Lora" pitchFamily="2" charset="77"/>
              </a:rPr>
              <a:t>Esami ematochimici di routine</a:t>
            </a:r>
            <a:endParaRPr sz="3000" b="1" dirty="0">
              <a:solidFill>
                <a:schemeClr val="tx2">
                  <a:lumMod val="50000"/>
                </a:schemeClr>
              </a:solidFill>
              <a:latin typeface="Lora" pitchFamily="2" charset="77"/>
            </a:endParaRPr>
          </a:p>
        </p:txBody>
      </p:sp>
      <p:sp>
        <p:nvSpPr>
          <p:cNvPr id="274" name="Google Shape;274;p37">
            <a:extLst>
              <a:ext uri="{FF2B5EF4-FFF2-40B4-BE49-F238E27FC236}">
                <a16:creationId xmlns:a16="http://schemas.microsoft.com/office/drawing/2014/main" id="{EA1175AD-2EED-325A-1DAF-06865C482C12}"/>
              </a:ext>
            </a:extLst>
          </p:cNvPr>
          <p:cNvSpPr txBox="1">
            <a:spLocks noGrp="1"/>
          </p:cNvSpPr>
          <p:nvPr>
            <p:ph type="subTitle" idx="8"/>
          </p:nvPr>
        </p:nvSpPr>
        <p:spPr>
          <a:xfrm>
            <a:off x="7535617" y="2637891"/>
            <a:ext cx="4303778" cy="1754266"/>
          </a:xfrm>
          <a:prstGeom prst="rect">
            <a:avLst/>
          </a:prstGeom>
        </p:spPr>
        <p:txBody>
          <a:bodyPr spcFirstLastPara="1" vert="horz" wrap="square" lIns="182850" tIns="182850" rIns="182850" bIns="182850" rtlCol="0" anchor="ctr" anchorCtr="0">
            <a:noAutofit/>
          </a:bodyPr>
          <a:lstStyle/>
          <a:p>
            <a:pPr marL="0" indent="0"/>
            <a:r>
              <a:rPr lang="en" sz="3000" b="1" dirty="0">
                <a:solidFill>
                  <a:schemeClr val="tx2">
                    <a:lumMod val="50000"/>
                  </a:schemeClr>
                </a:solidFill>
                <a:latin typeface="Lora" pitchFamily="2" charset="77"/>
              </a:rPr>
              <a:t>HBV, HCV, HIV, </a:t>
            </a:r>
            <a:r>
              <a:rPr lang="en" sz="3000" b="1" dirty="0" err="1">
                <a:solidFill>
                  <a:schemeClr val="tx2">
                    <a:lumMod val="50000"/>
                  </a:schemeClr>
                </a:solidFill>
                <a:latin typeface="Lora" pitchFamily="2" charset="77"/>
              </a:rPr>
              <a:t>Sifilide</a:t>
            </a:r>
            <a:r>
              <a:rPr lang="en" sz="3000" b="1" dirty="0">
                <a:solidFill>
                  <a:schemeClr val="tx2">
                    <a:lumMod val="50000"/>
                  </a:schemeClr>
                </a:solidFill>
                <a:latin typeface="Lora" pitchFamily="2" charset="77"/>
              </a:rPr>
              <a:t>, </a:t>
            </a:r>
            <a:r>
              <a:rPr lang="en" sz="3000" b="1" i="1" dirty="0">
                <a:solidFill>
                  <a:schemeClr val="tx2">
                    <a:lumMod val="50000"/>
                  </a:schemeClr>
                </a:solidFill>
                <a:latin typeface="Lora" pitchFamily="2" charset="77"/>
              </a:rPr>
              <a:t>Schistosoma spp</a:t>
            </a:r>
            <a:r>
              <a:rPr lang="en" sz="3000" b="1" dirty="0">
                <a:solidFill>
                  <a:schemeClr val="tx2">
                    <a:lumMod val="50000"/>
                  </a:schemeClr>
                </a:solidFill>
                <a:latin typeface="Lora" pitchFamily="2" charset="77"/>
              </a:rPr>
              <a:t>., </a:t>
            </a:r>
            <a:r>
              <a:rPr lang="en" sz="3000" b="1" i="1" dirty="0">
                <a:solidFill>
                  <a:schemeClr val="tx2">
                    <a:lumMod val="50000"/>
                  </a:schemeClr>
                </a:solidFill>
                <a:latin typeface="Lora" pitchFamily="2" charset="77"/>
              </a:rPr>
              <a:t>S. </a:t>
            </a:r>
            <a:r>
              <a:rPr lang="en" sz="3000" b="1" i="1" dirty="0" err="1">
                <a:solidFill>
                  <a:schemeClr val="tx2">
                    <a:lumMod val="50000"/>
                  </a:schemeClr>
                </a:solidFill>
                <a:latin typeface="Lora" pitchFamily="2" charset="77"/>
              </a:rPr>
              <a:t>stercoralis</a:t>
            </a:r>
            <a:endParaRPr sz="3000" b="1" i="1" dirty="0">
              <a:solidFill>
                <a:schemeClr val="tx2">
                  <a:lumMod val="50000"/>
                </a:schemeClr>
              </a:solidFill>
              <a:latin typeface="Lora" pitchFamily="2" charset="77"/>
            </a:endParaRPr>
          </a:p>
        </p:txBody>
      </p:sp>
      <p:sp>
        <p:nvSpPr>
          <p:cNvPr id="275" name="Google Shape;275;p37">
            <a:extLst>
              <a:ext uri="{FF2B5EF4-FFF2-40B4-BE49-F238E27FC236}">
                <a16:creationId xmlns:a16="http://schemas.microsoft.com/office/drawing/2014/main" id="{AEDFE372-4E74-A67A-EB8D-1D28587485B1}"/>
              </a:ext>
            </a:extLst>
          </p:cNvPr>
          <p:cNvSpPr txBox="1">
            <a:spLocks noGrp="1"/>
          </p:cNvSpPr>
          <p:nvPr>
            <p:ph type="subTitle" idx="9"/>
          </p:nvPr>
        </p:nvSpPr>
        <p:spPr>
          <a:xfrm>
            <a:off x="12852239" y="2687514"/>
            <a:ext cx="3921378" cy="830936"/>
          </a:xfrm>
          <a:prstGeom prst="rect">
            <a:avLst/>
          </a:prstGeom>
        </p:spPr>
        <p:txBody>
          <a:bodyPr spcFirstLastPara="1" vert="horz" wrap="square" lIns="182850" tIns="182850" rIns="182850" bIns="182850" rtlCol="0" anchor="ctr" anchorCtr="0">
            <a:noAutofit/>
          </a:bodyPr>
          <a:lstStyle/>
          <a:p>
            <a:pPr marL="0" indent="0"/>
            <a:r>
              <a:rPr lang="en" sz="3000" b="1" dirty="0">
                <a:solidFill>
                  <a:schemeClr val="tx2">
                    <a:lumMod val="50000"/>
                  </a:schemeClr>
                </a:solidFill>
                <a:latin typeface="Lora" pitchFamily="2" charset="77"/>
              </a:rPr>
              <a:t>Geoelminti</a:t>
            </a:r>
            <a:endParaRPr sz="3000" b="1" dirty="0">
              <a:solidFill>
                <a:schemeClr val="tx2">
                  <a:lumMod val="50000"/>
                </a:schemeClr>
              </a:solidFill>
              <a:latin typeface="Lora" pitchFamily="2" charset="77"/>
            </a:endParaRPr>
          </a:p>
        </p:txBody>
      </p:sp>
      <p:sp>
        <p:nvSpPr>
          <p:cNvPr id="276" name="Google Shape;276;p37">
            <a:extLst>
              <a:ext uri="{FF2B5EF4-FFF2-40B4-BE49-F238E27FC236}">
                <a16:creationId xmlns:a16="http://schemas.microsoft.com/office/drawing/2014/main" id="{9AEA223B-EF8C-4889-49E5-849AD0C9AF4F}"/>
              </a:ext>
            </a:extLst>
          </p:cNvPr>
          <p:cNvSpPr txBox="1">
            <a:spLocks noGrp="1"/>
          </p:cNvSpPr>
          <p:nvPr>
            <p:ph type="subTitle" idx="5"/>
          </p:nvPr>
        </p:nvSpPr>
        <p:spPr>
          <a:xfrm>
            <a:off x="12852240" y="3515022"/>
            <a:ext cx="3921376" cy="2523708"/>
          </a:xfrm>
          <a:prstGeom prst="rect">
            <a:avLst/>
          </a:prstGeom>
        </p:spPr>
        <p:txBody>
          <a:bodyPr spcFirstLastPara="1" vert="horz" wrap="square" lIns="182850" tIns="182850" rIns="182850" bIns="182850" rtlCol="0" anchor="ctr" anchorCtr="0">
            <a:noAutofit/>
          </a:bodyPr>
          <a:lstStyle/>
          <a:p>
            <a:pPr marL="0" indent="0"/>
            <a:r>
              <a:rPr lang="it-IT" sz="2800" dirty="0">
                <a:solidFill>
                  <a:schemeClr val="tx2">
                    <a:lumMod val="50000"/>
                  </a:schemeClr>
                </a:solidFill>
                <a:latin typeface="Lora" pitchFamily="2" charset="77"/>
              </a:rPr>
              <a:t>Esame coproparassitologico con tecnica di concentrazione per flottazione</a:t>
            </a:r>
            <a:endParaRPr sz="2800" dirty="0">
              <a:solidFill>
                <a:schemeClr val="tx2">
                  <a:lumMod val="50000"/>
                </a:schemeClr>
              </a:solidFill>
              <a:latin typeface="Lora" pitchFamily="2" charset="77"/>
            </a:endParaRPr>
          </a:p>
        </p:txBody>
      </p:sp>
      <p:sp>
        <p:nvSpPr>
          <p:cNvPr id="277" name="Google Shape;277;p37">
            <a:extLst>
              <a:ext uri="{FF2B5EF4-FFF2-40B4-BE49-F238E27FC236}">
                <a16:creationId xmlns:a16="http://schemas.microsoft.com/office/drawing/2014/main" id="{27CF4137-0A68-31BB-A781-E942AAA7282E}"/>
              </a:ext>
            </a:extLst>
          </p:cNvPr>
          <p:cNvSpPr txBox="1">
            <a:spLocks noGrp="1"/>
          </p:cNvSpPr>
          <p:nvPr>
            <p:ph type="subTitle" idx="6"/>
          </p:nvPr>
        </p:nvSpPr>
        <p:spPr>
          <a:xfrm>
            <a:off x="12853818" y="7224366"/>
            <a:ext cx="3994200" cy="2092820"/>
          </a:xfrm>
          <a:prstGeom prst="rect">
            <a:avLst/>
          </a:prstGeom>
        </p:spPr>
        <p:txBody>
          <a:bodyPr spcFirstLastPara="1" vert="horz" wrap="square" lIns="182850" tIns="182850" rIns="182850" bIns="182850" rtlCol="0" anchor="ctr" anchorCtr="0">
            <a:noAutofit/>
          </a:bodyPr>
          <a:lstStyle/>
          <a:p>
            <a:pPr marL="0" indent="0"/>
            <a:r>
              <a:rPr lang="en" sz="2800" dirty="0" err="1">
                <a:solidFill>
                  <a:schemeClr val="tx2">
                    <a:lumMod val="50000"/>
                  </a:schemeClr>
                </a:solidFill>
                <a:latin typeface="Lora" pitchFamily="2" charset="77"/>
              </a:rPr>
              <a:t>Esame</a:t>
            </a:r>
            <a:r>
              <a:rPr lang="en" sz="2800" dirty="0">
                <a:solidFill>
                  <a:schemeClr val="tx2">
                    <a:lumMod val="50000"/>
                  </a:schemeClr>
                </a:solidFill>
                <a:latin typeface="Lora" pitchFamily="2" charset="77"/>
              </a:rPr>
              <a:t> </a:t>
            </a:r>
            <a:r>
              <a:rPr lang="en" sz="2800" dirty="0" err="1">
                <a:solidFill>
                  <a:schemeClr val="tx2">
                    <a:lumMod val="50000"/>
                  </a:schemeClr>
                </a:solidFill>
                <a:latin typeface="Lora" pitchFamily="2" charset="77"/>
              </a:rPr>
              <a:t>microscopico</a:t>
            </a:r>
            <a:r>
              <a:rPr lang="en" sz="2800" dirty="0">
                <a:solidFill>
                  <a:schemeClr val="tx2">
                    <a:lumMod val="50000"/>
                  </a:schemeClr>
                </a:solidFill>
                <a:latin typeface="Lora" pitchFamily="2" charset="77"/>
              </a:rPr>
              <a:t> </a:t>
            </a:r>
            <a:r>
              <a:rPr lang="en" sz="2800" dirty="0" err="1">
                <a:solidFill>
                  <a:schemeClr val="tx2">
                    <a:lumMod val="50000"/>
                  </a:schemeClr>
                </a:solidFill>
                <a:latin typeface="Lora" pitchFamily="2" charset="77"/>
              </a:rPr>
              <a:t>su</a:t>
            </a:r>
            <a:r>
              <a:rPr lang="en" sz="2800" dirty="0">
                <a:solidFill>
                  <a:schemeClr val="tx2">
                    <a:lumMod val="50000"/>
                  </a:schemeClr>
                </a:solidFill>
                <a:latin typeface="Lora" pitchFamily="2" charset="77"/>
              </a:rPr>
              <a:t> </a:t>
            </a:r>
            <a:r>
              <a:rPr lang="en" sz="2800" dirty="0" err="1">
                <a:solidFill>
                  <a:schemeClr val="tx2">
                    <a:lumMod val="50000"/>
                  </a:schemeClr>
                </a:solidFill>
                <a:latin typeface="Lora" pitchFamily="2" charset="77"/>
              </a:rPr>
              <a:t>goccia</a:t>
            </a:r>
            <a:r>
              <a:rPr lang="en" sz="2800" dirty="0">
                <a:solidFill>
                  <a:schemeClr val="tx2">
                    <a:lumMod val="50000"/>
                  </a:schemeClr>
                </a:solidFill>
                <a:latin typeface="Lora" pitchFamily="2" charset="77"/>
              </a:rPr>
              <a:t> </a:t>
            </a:r>
            <a:r>
              <a:rPr lang="en" sz="2800" dirty="0" err="1">
                <a:solidFill>
                  <a:schemeClr val="tx2">
                    <a:lumMod val="50000"/>
                  </a:schemeClr>
                </a:solidFill>
                <a:latin typeface="Lora" pitchFamily="2" charset="77"/>
              </a:rPr>
              <a:t>spessa</a:t>
            </a:r>
            <a:r>
              <a:rPr lang="en" sz="2800" dirty="0">
                <a:solidFill>
                  <a:schemeClr val="tx2">
                    <a:lumMod val="50000"/>
                  </a:schemeClr>
                </a:solidFill>
                <a:latin typeface="Lora" pitchFamily="2" charset="77"/>
              </a:rPr>
              <a:t> </a:t>
            </a:r>
            <a:br>
              <a:rPr lang="en" sz="2800" dirty="0">
                <a:solidFill>
                  <a:schemeClr val="tx2">
                    <a:lumMod val="50000"/>
                  </a:schemeClr>
                </a:solidFill>
                <a:latin typeface="Lora" pitchFamily="2" charset="77"/>
              </a:rPr>
            </a:br>
            <a:r>
              <a:rPr lang="en" sz="2800" dirty="0">
                <a:solidFill>
                  <a:schemeClr val="tx2">
                    <a:lumMod val="50000"/>
                  </a:schemeClr>
                </a:solidFill>
                <a:latin typeface="Lora" pitchFamily="2" charset="77"/>
              </a:rPr>
              <a:t>e </a:t>
            </a:r>
            <a:r>
              <a:rPr lang="en" sz="2800" dirty="0" err="1">
                <a:solidFill>
                  <a:schemeClr val="tx2">
                    <a:lumMod val="50000"/>
                  </a:schemeClr>
                </a:solidFill>
                <a:latin typeface="Lora" pitchFamily="2" charset="77"/>
              </a:rPr>
              <a:t>su</a:t>
            </a:r>
            <a:r>
              <a:rPr lang="en" sz="2800" dirty="0">
                <a:solidFill>
                  <a:schemeClr val="tx2">
                    <a:lumMod val="50000"/>
                  </a:schemeClr>
                </a:solidFill>
                <a:latin typeface="Lora" pitchFamily="2" charset="77"/>
              </a:rPr>
              <a:t> </a:t>
            </a:r>
            <a:r>
              <a:rPr lang="en" sz="2800" dirty="0" err="1">
                <a:solidFill>
                  <a:schemeClr val="tx2">
                    <a:lumMod val="50000"/>
                  </a:schemeClr>
                </a:solidFill>
                <a:latin typeface="Lora" pitchFamily="2" charset="77"/>
              </a:rPr>
              <a:t>striscio</a:t>
            </a:r>
            <a:r>
              <a:rPr lang="en" sz="2800" dirty="0">
                <a:solidFill>
                  <a:schemeClr val="tx2">
                    <a:lumMod val="50000"/>
                  </a:schemeClr>
                </a:solidFill>
                <a:latin typeface="Lora" pitchFamily="2" charset="77"/>
              </a:rPr>
              <a:t> </a:t>
            </a:r>
            <a:r>
              <a:rPr lang="en" sz="2800" dirty="0" err="1">
                <a:solidFill>
                  <a:schemeClr val="tx2">
                    <a:lumMod val="50000"/>
                  </a:schemeClr>
                </a:solidFill>
                <a:latin typeface="Lora" pitchFamily="2" charset="77"/>
              </a:rPr>
              <a:t>sottile</a:t>
            </a:r>
            <a:br>
              <a:rPr lang="en" sz="2800" dirty="0">
                <a:solidFill>
                  <a:schemeClr val="tx2">
                    <a:lumMod val="50000"/>
                  </a:schemeClr>
                </a:solidFill>
                <a:latin typeface="Lora" pitchFamily="2" charset="77"/>
              </a:rPr>
            </a:br>
            <a:r>
              <a:rPr lang="en" sz="2800" dirty="0">
                <a:solidFill>
                  <a:schemeClr val="tx2">
                    <a:lumMod val="50000"/>
                  </a:schemeClr>
                </a:solidFill>
                <a:latin typeface="Lora" pitchFamily="2" charset="77"/>
              </a:rPr>
              <a:t>Nested-PCR</a:t>
            </a:r>
            <a:endParaRPr sz="2800" dirty="0">
              <a:solidFill>
                <a:schemeClr val="tx2">
                  <a:lumMod val="50000"/>
                </a:schemeClr>
              </a:solidFill>
              <a:latin typeface="Lora" pitchFamily="2" charset="77"/>
            </a:endParaRPr>
          </a:p>
        </p:txBody>
      </p:sp>
      <p:sp>
        <p:nvSpPr>
          <p:cNvPr id="278" name="Google Shape;278;p37">
            <a:extLst>
              <a:ext uri="{FF2B5EF4-FFF2-40B4-BE49-F238E27FC236}">
                <a16:creationId xmlns:a16="http://schemas.microsoft.com/office/drawing/2014/main" id="{D96EEF16-BF42-80C3-8207-088A4C09AE34}"/>
              </a:ext>
            </a:extLst>
          </p:cNvPr>
          <p:cNvSpPr txBox="1">
            <a:spLocks noGrp="1"/>
          </p:cNvSpPr>
          <p:nvPr>
            <p:ph type="subTitle" idx="13"/>
          </p:nvPr>
        </p:nvSpPr>
        <p:spPr>
          <a:xfrm>
            <a:off x="2217700" y="6393432"/>
            <a:ext cx="4230668" cy="830936"/>
          </a:xfrm>
          <a:prstGeom prst="rect">
            <a:avLst/>
          </a:prstGeom>
        </p:spPr>
        <p:txBody>
          <a:bodyPr spcFirstLastPara="1" vert="horz" wrap="square" lIns="182850" tIns="182850" rIns="182850" bIns="182850" rtlCol="0" anchor="ctr" anchorCtr="0">
            <a:noAutofit/>
          </a:bodyPr>
          <a:lstStyle/>
          <a:p>
            <a:pPr marL="0" indent="0"/>
            <a:r>
              <a:rPr lang="en" sz="3000" b="1" i="1" dirty="0">
                <a:solidFill>
                  <a:schemeClr val="tx2">
                    <a:lumMod val="50000"/>
                  </a:schemeClr>
                </a:solidFill>
                <a:latin typeface="Lora" pitchFamily="2" charset="77"/>
              </a:rPr>
              <a:t>S. stercoralis</a:t>
            </a:r>
            <a:endParaRPr sz="3000" b="1" i="1" dirty="0">
              <a:solidFill>
                <a:schemeClr val="tx2">
                  <a:lumMod val="50000"/>
                </a:schemeClr>
              </a:solidFill>
              <a:latin typeface="Lora" pitchFamily="2" charset="77"/>
            </a:endParaRPr>
          </a:p>
        </p:txBody>
      </p:sp>
      <p:sp>
        <p:nvSpPr>
          <p:cNvPr id="279" name="Google Shape;279;p37">
            <a:extLst>
              <a:ext uri="{FF2B5EF4-FFF2-40B4-BE49-F238E27FC236}">
                <a16:creationId xmlns:a16="http://schemas.microsoft.com/office/drawing/2014/main" id="{F0BC4F69-BB13-8BE3-DE3E-31C00C174487}"/>
              </a:ext>
            </a:extLst>
          </p:cNvPr>
          <p:cNvSpPr txBox="1">
            <a:spLocks noGrp="1"/>
          </p:cNvSpPr>
          <p:nvPr>
            <p:ph type="subTitle" idx="14"/>
          </p:nvPr>
        </p:nvSpPr>
        <p:spPr>
          <a:xfrm>
            <a:off x="7535659" y="6393430"/>
            <a:ext cx="4303686" cy="1292600"/>
          </a:xfrm>
          <a:prstGeom prst="rect">
            <a:avLst/>
          </a:prstGeom>
        </p:spPr>
        <p:txBody>
          <a:bodyPr spcFirstLastPara="1" vert="horz" wrap="square" lIns="182850" tIns="182850" rIns="182850" bIns="182850" rtlCol="0" anchor="ctr" anchorCtr="0">
            <a:noAutofit/>
          </a:bodyPr>
          <a:lstStyle/>
          <a:p>
            <a:pPr marL="0" indent="0"/>
            <a:r>
              <a:rPr lang="en" sz="3000" b="1" i="1" dirty="0">
                <a:solidFill>
                  <a:schemeClr val="tx2">
                    <a:lumMod val="50000"/>
                  </a:schemeClr>
                </a:solidFill>
                <a:latin typeface="Lora" pitchFamily="2" charset="77"/>
              </a:rPr>
              <a:t>S. </a:t>
            </a:r>
            <a:r>
              <a:rPr lang="it-IT" sz="3000" b="1" i="1" dirty="0">
                <a:solidFill>
                  <a:schemeClr val="tx2">
                    <a:lumMod val="50000"/>
                  </a:schemeClr>
                </a:solidFill>
                <a:latin typeface="Lora" pitchFamily="2" charset="77"/>
              </a:rPr>
              <a:t>m</a:t>
            </a:r>
            <a:r>
              <a:rPr lang="en" sz="3000" b="1" i="1" dirty="0">
                <a:solidFill>
                  <a:schemeClr val="tx2">
                    <a:lumMod val="50000"/>
                  </a:schemeClr>
                </a:solidFill>
                <a:latin typeface="Lora" pitchFamily="2" charset="77"/>
              </a:rPr>
              <a:t>ansoni </a:t>
            </a:r>
            <a:r>
              <a:rPr lang="en" sz="3000" b="1" dirty="0">
                <a:solidFill>
                  <a:schemeClr val="tx2">
                    <a:lumMod val="50000"/>
                  </a:schemeClr>
                </a:solidFill>
                <a:latin typeface="Lora" pitchFamily="2" charset="77"/>
              </a:rPr>
              <a:t>/ </a:t>
            </a:r>
          </a:p>
          <a:p>
            <a:pPr marL="0" indent="0"/>
            <a:r>
              <a:rPr lang="en" sz="3000" b="1" i="1" dirty="0">
                <a:solidFill>
                  <a:schemeClr val="tx2">
                    <a:lumMod val="50000"/>
                  </a:schemeClr>
                </a:solidFill>
                <a:latin typeface="Lora" pitchFamily="2" charset="77"/>
              </a:rPr>
              <a:t>S. haematobium</a:t>
            </a:r>
            <a:endParaRPr sz="3000" b="1" i="1" dirty="0">
              <a:solidFill>
                <a:schemeClr val="tx2">
                  <a:lumMod val="50000"/>
                </a:schemeClr>
              </a:solidFill>
              <a:latin typeface="Lora" pitchFamily="2" charset="77"/>
            </a:endParaRPr>
          </a:p>
        </p:txBody>
      </p:sp>
      <p:sp>
        <p:nvSpPr>
          <p:cNvPr id="280" name="Google Shape;280;p37">
            <a:extLst>
              <a:ext uri="{FF2B5EF4-FFF2-40B4-BE49-F238E27FC236}">
                <a16:creationId xmlns:a16="http://schemas.microsoft.com/office/drawing/2014/main" id="{9857081C-F5E3-6887-5789-DE2DA97963F9}"/>
              </a:ext>
            </a:extLst>
          </p:cNvPr>
          <p:cNvSpPr txBox="1">
            <a:spLocks noGrp="1"/>
          </p:cNvSpPr>
          <p:nvPr>
            <p:ph type="subTitle" idx="15"/>
          </p:nvPr>
        </p:nvSpPr>
        <p:spPr>
          <a:xfrm>
            <a:off x="12853818" y="6393430"/>
            <a:ext cx="3994200" cy="830936"/>
          </a:xfrm>
          <a:prstGeom prst="rect">
            <a:avLst/>
          </a:prstGeom>
        </p:spPr>
        <p:txBody>
          <a:bodyPr spcFirstLastPara="1" vert="horz" wrap="square" lIns="182850" tIns="182850" rIns="182850" bIns="182850" rtlCol="0" anchor="ctr" anchorCtr="0">
            <a:noAutofit/>
          </a:bodyPr>
          <a:lstStyle/>
          <a:p>
            <a:pPr marL="0" indent="0"/>
            <a:r>
              <a:rPr lang="en" sz="3000" b="1" i="1" dirty="0">
                <a:solidFill>
                  <a:schemeClr val="tx2">
                    <a:lumMod val="50000"/>
                  </a:schemeClr>
                </a:solidFill>
                <a:latin typeface="Lora" pitchFamily="2" charset="77"/>
              </a:rPr>
              <a:t>Plasmodium spp.</a:t>
            </a:r>
            <a:endParaRPr sz="3000" b="1" i="1" dirty="0">
              <a:solidFill>
                <a:schemeClr val="tx2">
                  <a:lumMod val="50000"/>
                </a:schemeClr>
              </a:solidFill>
              <a:latin typeface="Lora" pitchFamily="2" charset="77"/>
            </a:endParaRPr>
          </a:p>
        </p:txBody>
      </p:sp>
      <p:sp>
        <p:nvSpPr>
          <p:cNvPr id="5" name="Google Shape;199;p34">
            <a:extLst>
              <a:ext uri="{FF2B5EF4-FFF2-40B4-BE49-F238E27FC236}">
                <a16:creationId xmlns:a16="http://schemas.microsoft.com/office/drawing/2014/main" id="{9C842622-40AF-5557-BA5D-F6685BAC7396}"/>
              </a:ext>
            </a:extLst>
          </p:cNvPr>
          <p:cNvSpPr txBox="1">
            <a:spLocks/>
          </p:cNvSpPr>
          <p:nvPr/>
        </p:nvSpPr>
        <p:spPr>
          <a:xfrm>
            <a:off x="1440000" y="890050"/>
            <a:ext cx="15408000" cy="1145400"/>
          </a:xfrm>
          <a:prstGeom prst="rect">
            <a:avLst/>
          </a:prstGeom>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it-IT" sz="5263" dirty="0">
                <a:latin typeface="Segoe UI Variable Display Semib" pitchFamily="2" charset="0"/>
                <a:ea typeface="+mn-ea"/>
                <a:cs typeface="+mn-cs"/>
                <a:sym typeface="Domine SemiBold"/>
              </a:rPr>
              <a:t>ANALISI DEI CAMPIONI</a:t>
            </a:r>
          </a:p>
        </p:txBody>
      </p:sp>
      <p:pic>
        <p:nvPicPr>
          <p:cNvPr id="3" name="Picture 2" descr="Tutti i corsi | Elearning UniBA">
            <a:extLst>
              <a:ext uri="{FF2B5EF4-FFF2-40B4-BE49-F238E27FC236}">
                <a16:creationId xmlns:a16="http://schemas.microsoft.com/office/drawing/2014/main" id="{86993AD7-3444-45DA-7DA3-9892ED60F7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604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8B3F150C-5A05-0241-F759-B439942403AB}"/>
            </a:ext>
          </a:extLst>
        </p:cNvPr>
        <p:cNvGrpSpPr/>
        <p:nvPr/>
      </p:nvGrpSpPr>
      <p:grpSpPr>
        <a:xfrm>
          <a:off x="0" y="0"/>
          <a:ext cx="0" cy="0"/>
          <a:chOff x="0" y="0"/>
          <a:chExt cx="0" cy="0"/>
        </a:xfrm>
      </p:grpSpPr>
      <p:pic>
        <p:nvPicPr>
          <p:cNvPr id="10" name="Immagine 9" descr="Immagine che contiene interno, persona, vestiti, Strumento scientifico&#10;&#10;Il contenuto generato dall'IA potrebbe non essere corretto.">
            <a:extLst>
              <a:ext uri="{FF2B5EF4-FFF2-40B4-BE49-F238E27FC236}">
                <a16:creationId xmlns:a16="http://schemas.microsoft.com/office/drawing/2014/main" id="{4E2402B9-C1A1-E195-6DE4-7FE70DB1C2EF}"/>
              </a:ext>
            </a:extLst>
          </p:cNvPr>
          <p:cNvPicPr>
            <a:picLocks noChangeAspect="1"/>
          </p:cNvPicPr>
          <p:nvPr/>
        </p:nvPicPr>
        <p:blipFill>
          <a:blip r:embed="rId2" cstate="print">
            <a:extLst>
              <a:ext uri="{28A0092B-C50C-407E-A947-70E740481C1C}">
                <a14:useLocalDpi xmlns:a14="http://schemas.microsoft.com/office/drawing/2010/main" val="0"/>
              </a:ext>
            </a:extLst>
          </a:blip>
          <a:srcRect t="45833" b="-3787"/>
          <a:stretch>
            <a:fillRect/>
          </a:stretch>
        </p:blipFill>
        <p:spPr>
          <a:xfrm>
            <a:off x="10820400" y="4267200"/>
            <a:ext cx="7543800" cy="5829300"/>
          </a:xfrm>
          <a:prstGeom prst="rect">
            <a:avLst/>
          </a:prstGeom>
        </p:spPr>
      </p:pic>
      <p:pic>
        <p:nvPicPr>
          <p:cNvPr id="17" name="Picture 2" descr="Tutti i corsi | Elearning UniBA">
            <a:extLst>
              <a:ext uri="{FF2B5EF4-FFF2-40B4-BE49-F238E27FC236}">
                <a16:creationId xmlns:a16="http://schemas.microsoft.com/office/drawing/2014/main" id="{A58AD3E8-905F-D665-71B4-544E071164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descr="Immagine che contiene persona, vestiti, interno, Arte bambini&#10;&#10;Il contenuto generato dall'IA potrebbe non essere corretto.">
            <a:extLst>
              <a:ext uri="{FF2B5EF4-FFF2-40B4-BE49-F238E27FC236}">
                <a16:creationId xmlns:a16="http://schemas.microsoft.com/office/drawing/2014/main" id="{25134D8B-A9D8-F1A6-9499-B40B9D3D24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0700" y="1113441"/>
            <a:ext cx="6438900" cy="8585200"/>
          </a:xfrm>
          <a:prstGeom prst="rect">
            <a:avLst/>
          </a:prstGeom>
        </p:spPr>
      </p:pic>
      <p:pic>
        <p:nvPicPr>
          <p:cNvPr id="8" name="Immagine 7" descr="Immagine che contiene persona, vestiti, interno, muro&#10;&#10;Il contenuto generato dall'IA potrebbe non essere corretto.">
            <a:extLst>
              <a:ext uri="{FF2B5EF4-FFF2-40B4-BE49-F238E27FC236}">
                <a16:creationId xmlns:a16="http://schemas.microsoft.com/office/drawing/2014/main" id="{F5637D30-7462-CF28-2D6F-4BCAD88F37F5}"/>
              </a:ext>
            </a:extLst>
          </p:cNvPr>
          <p:cNvPicPr>
            <a:picLocks noChangeAspect="1"/>
          </p:cNvPicPr>
          <p:nvPr/>
        </p:nvPicPr>
        <p:blipFill>
          <a:blip r:embed="rId5" cstate="print">
            <a:extLst>
              <a:ext uri="{28A0092B-C50C-407E-A947-70E740481C1C}">
                <a14:useLocalDpi xmlns:a14="http://schemas.microsoft.com/office/drawing/2010/main" val="0"/>
              </a:ext>
            </a:extLst>
          </a:blip>
          <a:srcRect l="17157" t="9440"/>
          <a:stretch>
            <a:fillRect/>
          </a:stretch>
        </p:blipFill>
        <p:spPr>
          <a:xfrm>
            <a:off x="-838200" y="1113441"/>
            <a:ext cx="6438900" cy="5279041"/>
          </a:xfrm>
          <a:prstGeom prst="rect">
            <a:avLst/>
          </a:prstGeom>
        </p:spPr>
      </p:pic>
    </p:spTree>
    <p:extLst>
      <p:ext uri="{BB962C8B-B14F-4D97-AF65-F5344CB8AC3E}">
        <p14:creationId xmlns:p14="http://schemas.microsoft.com/office/powerpoint/2010/main" val="2407187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E680B19B-2954-A1E4-17D7-626A4E941913}"/>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0CF847DA-E272-7591-EF4A-3FC67F89268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ella 1">
            <a:extLst>
              <a:ext uri="{FF2B5EF4-FFF2-40B4-BE49-F238E27FC236}">
                <a16:creationId xmlns:a16="http://schemas.microsoft.com/office/drawing/2014/main" id="{0787BEA4-D08B-D89D-BF4B-54A51D8EE0E7}"/>
              </a:ext>
            </a:extLst>
          </p:cNvPr>
          <p:cNvGraphicFramePr>
            <a:graphicFrameLocks noGrp="1"/>
          </p:cNvGraphicFramePr>
          <p:nvPr>
            <p:extLst>
              <p:ext uri="{D42A27DB-BD31-4B8C-83A1-F6EECF244321}">
                <p14:modId xmlns:p14="http://schemas.microsoft.com/office/powerpoint/2010/main" val="713329299"/>
              </p:ext>
            </p:extLst>
          </p:nvPr>
        </p:nvGraphicFramePr>
        <p:xfrm>
          <a:off x="609600" y="3486341"/>
          <a:ext cx="7704001" cy="6244860"/>
        </p:xfrm>
        <a:graphic>
          <a:graphicData uri="http://schemas.openxmlformats.org/drawingml/2006/table">
            <a:tbl>
              <a:tblPr firstRow="1" firstCol="1" bandRow="1">
                <a:tableStyleId>{0E3FDE45-AF77-4B5C-9715-49D594BDF05E}</a:tableStyleId>
              </a:tblPr>
              <a:tblGrid>
                <a:gridCol w="3326951">
                  <a:extLst>
                    <a:ext uri="{9D8B030D-6E8A-4147-A177-3AD203B41FA5}">
                      <a16:colId xmlns:a16="http://schemas.microsoft.com/office/drawing/2014/main" val="3775966398"/>
                    </a:ext>
                  </a:extLst>
                </a:gridCol>
                <a:gridCol w="2130518">
                  <a:extLst>
                    <a:ext uri="{9D8B030D-6E8A-4147-A177-3AD203B41FA5}">
                      <a16:colId xmlns:a16="http://schemas.microsoft.com/office/drawing/2014/main" val="2305119702"/>
                    </a:ext>
                  </a:extLst>
                </a:gridCol>
                <a:gridCol w="2246532">
                  <a:extLst>
                    <a:ext uri="{9D8B030D-6E8A-4147-A177-3AD203B41FA5}">
                      <a16:colId xmlns:a16="http://schemas.microsoft.com/office/drawing/2014/main" val="3484791556"/>
                    </a:ext>
                  </a:extLst>
                </a:gridCol>
              </a:tblGrid>
              <a:tr h="643590">
                <a:tc gridSpan="3">
                  <a:txBody>
                    <a:bodyPr/>
                    <a:lstStyle/>
                    <a:p>
                      <a:pPr algn="ctr">
                        <a:lnSpc>
                          <a:spcPct val="107000"/>
                        </a:lnSpc>
                        <a:spcAft>
                          <a:spcPts val="800"/>
                        </a:spcAft>
                        <a:buNone/>
                      </a:pPr>
                      <a:r>
                        <a:rPr lang="it-IT" sz="2800" b="1" u="none" strike="noStrike" kern="0" cap="none" dirty="0">
                          <a:solidFill>
                            <a:srgbClr val="000000"/>
                          </a:solidFill>
                          <a:effectLst/>
                          <a:latin typeface="Lora" pitchFamily="2" charset="77"/>
                          <a:sym typeface="Arial"/>
                        </a:rPr>
                        <a:t>Infezioni</a:t>
                      </a:r>
                      <a:r>
                        <a:rPr lang="it-IT" sz="2800" b="1" kern="100" dirty="0">
                          <a:solidFill>
                            <a:srgbClr val="000000"/>
                          </a:solidFill>
                          <a:effectLst/>
                          <a:latin typeface="Lora" pitchFamily="2" charset="77"/>
                        </a:rPr>
                        <a:t> Sessualmente Trasmesse</a:t>
                      </a:r>
                      <a:endParaRPr lang="it-IT" sz="20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214695423"/>
                  </a:ext>
                </a:extLst>
              </a:tr>
              <a:tr h="569631">
                <a:tc gridSpan="2">
                  <a:txBody>
                    <a:bodyPr/>
                    <a:lstStyle/>
                    <a:p>
                      <a:pPr algn="l">
                        <a:lnSpc>
                          <a:spcPct val="107000"/>
                        </a:lnSpc>
                        <a:spcAft>
                          <a:spcPts val="800"/>
                        </a:spcAft>
                        <a:buNone/>
                      </a:pPr>
                      <a:r>
                        <a:rPr lang="it-IT" sz="2400" b="1" kern="0" dirty="0">
                          <a:solidFill>
                            <a:srgbClr val="000000"/>
                          </a:solidFill>
                          <a:effectLst/>
                          <a:latin typeface="Lora" pitchFamily="2" charset="77"/>
                        </a:rPr>
                        <a:t>Variabile</a:t>
                      </a:r>
                      <a:endParaRPr lang="it-IT" sz="24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nchor="ctr"/>
                </a:tc>
                <a:tc hMerge="1">
                  <a:txBody>
                    <a:bodyPr/>
                    <a:lstStyle/>
                    <a:p>
                      <a:endParaRPr lang="it-IT"/>
                    </a:p>
                  </a:txBody>
                  <a:tcPr/>
                </a:tc>
                <a:tc>
                  <a:txBody>
                    <a:bodyPr/>
                    <a:lstStyle/>
                    <a:p>
                      <a:pPr algn="l">
                        <a:lnSpc>
                          <a:spcPct val="107000"/>
                        </a:lnSpc>
                        <a:spcAft>
                          <a:spcPts val="800"/>
                        </a:spcAft>
                        <a:buNone/>
                      </a:pPr>
                      <a:r>
                        <a:rPr lang="it-IT" sz="2400" b="1" kern="0" dirty="0">
                          <a:solidFill>
                            <a:srgbClr val="000000"/>
                          </a:solidFill>
                          <a:effectLst/>
                          <a:latin typeface="Lora" pitchFamily="2" charset="77"/>
                        </a:rPr>
                        <a:t>N (%)</a:t>
                      </a:r>
                      <a:endParaRPr lang="it-IT" sz="32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nchor="ctr"/>
                </a:tc>
                <a:extLst>
                  <a:ext uri="{0D108BD9-81ED-4DB2-BD59-A6C34878D82A}">
                    <a16:rowId xmlns:a16="http://schemas.microsoft.com/office/drawing/2014/main" val="1271822164"/>
                  </a:ext>
                </a:extLst>
              </a:tr>
              <a:tr h="557751">
                <a:tc rowSpan="2">
                  <a:txBody>
                    <a:bodyPr/>
                    <a:lstStyle/>
                    <a:p>
                      <a:pPr algn="l">
                        <a:lnSpc>
                          <a:spcPct val="107000"/>
                        </a:lnSpc>
                        <a:spcAft>
                          <a:spcPts val="800"/>
                        </a:spcAft>
                        <a:buNone/>
                      </a:pPr>
                      <a:r>
                        <a:rPr lang="it-IT" sz="2400" b="1" kern="0" dirty="0">
                          <a:effectLst/>
                          <a:latin typeface="Lora" pitchFamily="2" charset="77"/>
                        </a:rPr>
                        <a:t>Sifilide: VDRL-TPHA</a:t>
                      </a:r>
                      <a:endParaRPr lang="it-IT" sz="32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effectLst/>
                          <a:latin typeface="Lora" pitchFamily="2" charset="77"/>
                        </a:rPr>
                        <a:t>Positivo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effectLst/>
                          <a:latin typeface="Lora" pitchFamily="2" charset="77"/>
                        </a:rPr>
                        <a:t>3 </a:t>
                      </a:r>
                      <a:r>
                        <a:rPr lang="it-IT" sz="2000" b="1" kern="0" dirty="0">
                          <a:effectLst/>
                          <a:latin typeface="Lora" pitchFamily="2" charset="77"/>
                        </a:rPr>
                        <a:t>(3,3)</a:t>
                      </a:r>
                      <a:endParaRPr lang="it-IT" sz="2800" b="1"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687817607"/>
                  </a:ext>
                </a:extLst>
              </a:tr>
              <a:tr h="557751">
                <a:tc vMerge="1">
                  <a:txBody>
                    <a:bodyPr/>
                    <a:lstStyle/>
                    <a:p>
                      <a:endParaRPr lang="it-IT"/>
                    </a:p>
                  </a:txBody>
                  <a:tcPr/>
                </a:tc>
                <a:tc>
                  <a:txBody>
                    <a:bodyPr/>
                    <a:lstStyle/>
                    <a:p>
                      <a:pPr algn="l">
                        <a:lnSpc>
                          <a:spcPct val="107000"/>
                        </a:lnSpc>
                        <a:spcAft>
                          <a:spcPts val="800"/>
                        </a:spcAft>
                        <a:buNone/>
                      </a:pPr>
                      <a:r>
                        <a:rPr lang="it-IT" sz="2000" kern="0" dirty="0">
                          <a:effectLst/>
                          <a:latin typeface="Lora" pitchFamily="2" charset="77"/>
                        </a:rPr>
                        <a:t>Negativo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a:effectLst/>
                          <a:latin typeface="Lora" pitchFamily="2" charset="77"/>
                        </a:rPr>
                        <a:t>86 (96,6)</a:t>
                      </a:r>
                      <a:endParaRPr lang="it-IT" sz="2800" kern="10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2294035608"/>
                  </a:ext>
                </a:extLst>
              </a:tr>
              <a:tr h="557751">
                <a:tc rowSpan="2">
                  <a:txBody>
                    <a:bodyPr/>
                    <a:lstStyle/>
                    <a:p>
                      <a:pPr algn="l">
                        <a:lnSpc>
                          <a:spcPct val="107000"/>
                        </a:lnSpc>
                        <a:spcAft>
                          <a:spcPts val="800"/>
                        </a:spcAft>
                        <a:buNone/>
                      </a:pPr>
                      <a:r>
                        <a:rPr lang="it-IT" sz="2400" b="1" kern="0" dirty="0">
                          <a:solidFill>
                            <a:srgbClr val="000000"/>
                          </a:solidFill>
                          <a:effectLst/>
                          <a:latin typeface="Lora" pitchFamily="2" charset="77"/>
                        </a:rPr>
                        <a:t>HIV (ELISA)</a:t>
                      </a:r>
                      <a:endParaRPr lang="it-IT" sz="32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solidFill>
                            <a:srgbClr val="000000"/>
                          </a:solidFill>
                          <a:effectLst/>
                          <a:latin typeface="Lora" pitchFamily="2" charset="77"/>
                        </a:rPr>
                        <a:t>Positivo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solidFill>
                            <a:srgbClr val="000000"/>
                          </a:solidFill>
                          <a:effectLst/>
                          <a:latin typeface="Lora" pitchFamily="2" charset="77"/>
                        </a:rPr>
                        <a:t>1 (1,1)</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3342717743"/>
                  </a:ext>
                </a:extLst>
              </a:tr>
              <a:tr h="557751">
                <a:tc vMerge="1">
                  <a:txBody>
                    <a:bodyPr/>
                    <a:lstStyle/>
                    <a:p>
                      <a:endParaRPr lang="it-IT"/>
                    </a:p>
                  </a:txBody>
                  <a:tcPr/>
                </a:tc>
                <a:tc>
                  <a:txBody>
                    <a:bodyPr/>
                    <a:lstStyle/>
                    <a:p>
                      <a:pPr algn="l">
                        <a:lnSpc>
                          <a:spcPct val="107000"/>
                        </a:lnSpc>
                        <a:spcAft>
                          <a:spcPts val="800"/>
                        </a:spcAft>
                        <a:buNone/>
                      </a:pPr>
                      <a:r>
                        <a:rPr lang="it-IT" sz="2000" kern="0" dirty="0">
                          <a:solidFill>
                            <a:srgbClr val="000000"/>
                          </a:solidFill>
                          <a:effectLst/>
                          <a:latin typeface="Lora" pitchFamily="2" charset="77"/>
                        </a:rPr>
                        <a:t>Negativo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solidFill>
                            <a:srgbClr val="000000"/>
                          </a:solidFill>
                          <a:effectLst/>
                          <a:latin typeface="Lora" pitchFamily="2" charset="77"/>
                        </a:rPr>
                        <a:t>88 (98,9)</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3361513110"/>
                  </a:ext>
                </a:extLst>
              </a:tr>
              <a:tr h="557751">
                <a:tc rowSpan="2">
                  <a:txBody>
                    <a:bodyPr/>
                    <a:lstStyle/>
                    <a:p>
                      <a:pPr algn="l">
                        <a:lnSpc>
                          <a:spcPct val="107000"/>
                        </a:lnSpc>
                        <a:spcAft>
                          <a:spcPts val="800"/>
                        </a:spcAft>
                        <a:buNone/>
                      </a:pPr>
                      <a:r>
                        <a:rPr lang="it-IT" sz="2400" b="1" kern="0" dirty="0">
                          <a:effectLst/>
                          <a:latin typeface="Lora" pitchFamily="2" charset="77"/>
                        </a:rPr>
                        <a:t>HCV (</a:t>
                      </a:r>
                      <a:r>
                        <a:rPr lang="it-IT" sz="2400" b="1" kern="0" dirty="0" err="1">
                          <a:effectLst/>
                          <a:latin typeface="Lora" pitchFamily="2" charset="77"/>
                        </a:rPr>
                        <a:t>eCLIA</a:t>
                      </a:r>
                      <a:r>
                        <a:rPr lang="it-IT" sz="2400" b="1" kern="0" dirty="0">
                          <a:effectLst/>
                          <a:latin typeface="Lora" pitchFamily="2" charset="77"/>
                        </a:rPr>
                        <a:t>)</a:t>
                      </a:r>
                      <a:endParaRPr lang="it-IT" sz="32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effectLst/>
                          <a:latin typeface="Lora" pitchFamily="2" charset="77"/>
                        </a:rPr>
                        <a:t>Positivo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effectLst/>
                          <a:latin typeface="Lora" pitchFamily="2" charset="77"/>
                        </a:rPr>
                        <a:t>1 (1,1)</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1337328409"/>
                  </a:ext>
                </a:extLst>
              </a:tr>
              <a:tr h="557751">
                <a:tc vMerge="1">
                  <a:txBody>
                    <a:bodyPr/>
                    <a:lstStyle/>
                    <a:p>
                      <a:endParaRPr lang="it-IT"/>
                    </a:p>
                  </a:txBody>
                  <a:tcPr/>
                </a:tc>
                <a:tc>
                  <a:txBody>
                    <a:bodyPr/>
                    <a:lstStyle/>
                    <a:p>
                      <a:pPr algn="l">
                        <a:lnSpc>
                          <a:spcPct val="107000"/>
                        </a:lnSpc>
                        <a:spcAft>
                          <a:spcPts val="800"/>
                        </a:spcAft>
                        <a:buNone/>
                      </a:pPr>
                      <a:r>
                        <a:rPr lang="it-IT" sz="2000" kern="0">
                          <a:effectLst/>
                          <a:latin typeface="Lora" pitchFamily="2" charset="77"/>
                        </a:rPr>
                        <a:t>Negativo</a:t>
                      </a:r>
                      <a:endParaRPr lang="it-IT" sz="2800" kern="10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effectLst/>
                          <a:latin typeface="Lora" pitchFamily="2" charset="77"/>
                        </a:rPr>
                        <a:t>88 (98,9)</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1460482101"/>
                  </a:ext>
                </a:extLst>
              </a:tr>
              <a:tr h="557751">
                <a:tc rowSpan="2">
                  <a:txBody>
                    <a:bodyPr/>
                    <a:lstStyle/>
                    <a:p>
                      <a:pPr algn="l">
                        <a:lnSpc>
                          <a:spcPct val="107000"/>
                        </a:lnSpc>
                        <a:spcAft>
                          <a:spcPts val="800"/>
                        </a:spcAft>
                        <a:buNone/>
                      </a:pPr>
                      <a:r>
                        <a:rPr lang="it-IT" sz="2400" b="1" kern="0" dirty="0">
                          <a:solidFill>
                            <a:srgbClr val="000000"/>
                          </a:solidFill>
                          <a:effectLst/>
                          <a:latin typeface="Lora" pitchFamily="2" charset="77"/>
                        </a:rPr>
                        <a:t>HBV: </a:t>
                      </a:r>
                      <a:r>
                        <a:rPr lang="it-IT" sz="2400" b="1" kern="0" dirty="0" err="1">
                          <a:solidFill>
                            <a:srgbClr val="000000"/>
                          </a:solidFill>
                          <a:effectLst/>
                          <a:latin typeface="Lora" pitchFamily="2" charset="77"/>
                        </a:rPr>
                        <a:t>HBsAg</a:t>
                      </a:r>
                      <a:r>
                        <a:rPr lang="it-IT" sz="2400" b="1" kern="0" dirty="0">
                          <a:solidFill>
                            <a:srgbClr val="000000"/>
                          </a:solidFill>
                          <a:effectLst/>
                          <a:latin typeface="Lora" pitchFamily="2" charset="77"/>
                        </a:rPr>
                        <a:t> (ELFA)</a:t>
                      </a:r>
                      <a:endParaRPr lang="it-IT" sz="32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a:solidFill>
                            <a:srgbClr val="000000"/>
                          </a:solidFill>
                          <a:effectLst/>
                          <a:latin typeface="Lora" pitchFamily="2" charset="77"/>
                        </a:rPr>
                        <a:t>Positivo</a:t>
                      </a:r>
                      <a:endParaRPr lang="it-IT" sz="2800" kern="10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solidFill>
                            <a:srgbClr val="000000"/>
                          </a:solidFill>
                          <a:effectLst/>
                          <a:latin typeface="Lora" pitchFamily="2" charset="77"/>
                        </a:rPr>
                        <a:t>9 </a:t>
                      </a:r>
                      <a:r>
                        <a:rPr lang="it-IT" sz="2000" b="1" kern="0" dirty="0">
                          <a:solidFill>
                            <a:srgbClr val="000000"/>
                          </a:solidFill>
                          <a:effectLst/>
                          <a:latin typeface="Lora" pitchFamily="2" charset="77"/>
                        </a:rPr>
                        <a:t>(10,1)</a:t>
                      </a:r>
                      <a:endParaRPr lang="it-IT" sz="2800" b="1"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3862137790"/>
                  </a:ext>
                </a:extLst>
              </a:tr>
              <a:tr h="557751">
                <a:tc vMerge="1">
                  <a:txBody>
                    <a:bodyPr/>
                    <a:lstStyle/>
                    <a:p>
                      <a:endParaRPr lang="it-IT"/>
                    </a:p>
                  </a:txBody>
                  <a:tcPr/>
                </a:tc>
                <a:tc>
                  <a:txBody>
                    <a:bodyPr/>
                    <a:lstStyle/>
                    <a:p>
                      <a:pPr algn="l">
                        <a:lnSpc>
                          <a:spcPct val="107000"/>
                        </a:lnSpc>
                        <a:spcAft>
                          <a:spcPts val="800"/>
                        </a:spcAft>
                        <a:buNone/>
                      </a:pPr>
                      <a:r>
                        <a:rPr lang="it-IT" sz="2000" kern="0" dirty="0">
                          <a:solidFill>
                            <a:srgbClr val="000000"/>
                          </a:solidFill>
                          <a:effectLst/>
                          <a:latin typeface="Lora" pitchFamily="2" charset="77"/>
                        </a:rPr>
                        <a:t>Negativo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spcAft>
                          <a:spcPts val="800"/>
                        </a:spcAft>
                        <a:buNone/>
                      </a:pPr>
                      <a:r>
                        <a:rPr lang="it-IT" sz="2000" kern="0" dirty="0">
                          <a:solidFill>
                            <a:srgbClr val="000000"/>
                          </a:solidFill>
                          <a:effectLst/>
                          <a:latin typeface="Lora" pitchFamily="2" charset="77"/>
                        </a:rPr>
                        <a:t>80 (89,9)</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16499950"/>
                  </a:ext>
                </a:extLst>
              </a:tr>
              <a:tr h="569631">
                <a:tc>
                  <a:txBody>
                    <a:bodyPr/>
                    <a:lstStyle/>
                    <a:p>
                      <a:pPr algn="l">
                        <a:lnSpc>
                          <a:spcPct val="107000"/>
                        </a:lnSpc>
                        <a:spcAft>
                          <a:spcPts val="800"/>
                        </a:spcAft>
                        <a:buNone/>
                      </a:pPr>
                      <a:r>
                        <a:rPr lang="it-IT" sz="2400" b="1" kern="0" dirty="0">
                          <a:solidFill>
                            <a:srgbClr val="000000"/>
                          </a:solidFill>
                          <a:effectLst/>
                          <a:latin typeface="Lora" pitchFamily="2" charset="77"/>
                        </a:rPr>
                        <a:t>Vaccinazione HBV</a:t>
                      </a:r>
                      <a:endParaRPr lang="it-IT" sz="3200"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tc>
                  <a:txBody>
                    <a:bodyPr/>
                    <a:lstStyle/>
                    <a:p>
                      <a:pPr algn="l">
                        <a:lnSpc>
                          <a:spcPct val="107000"/>
                        </a:lnSpc>
                        <a:buNone/>
                      </a:pPr>
                      <a:endParaRPr lang="it-IT" sz="2800" kern="100">
                        <a:effectLst/>
                        <a:latin typeface="Lora" pitchFamily="2" charset="77"/>
                      </a:endParaRPr>
                    </a:p>
                  </a:txBody>
                  <a:tcPr marL="33020" marR="33020" marT="22225" marB="22225"/>
                </a:tc>
                <a:tc>
                  <a:txBody>
                    <a:bodyPr/>
                    <a:lstStyle/>
                    <a:p>
                      <a:pPr algn="l">
                        <a:lnSpc>
                          <a:spcPct val="107000"/>
                        </a:lnSpc>
                        <a:spcAft>
                          <a:spcPts val="800"/>
                        </a:spcAft>
                        <a:buNone/>
                      </a:pPr>
                      <a:r>
                        <a:rPr lang="it-IT" sz="2000" kern="0" dirty="0">
                          <a:solidFill>
                            <a:srgbClr val="000000"/>
                          </a:solidFill>
                          <a:effectLst/>
                          <a:latin typeface="Lora" pitchFamily="2" charset="77"/>
                        </a:rPr>
                        <a:t>31 </a:t>
                      </a:r>
                      <a:r>
                        <a:rPr lang="it-IT" sz="2000" b="1" kern="0" dirty="0">
                          <a:solidFill>
                            <a:srgbClr val="000000"/>
                          </a:solidFill>
                          <a:effectLst/>
                          <a:latin typeface="Lora" pitchFamily="2" charset="77"/>
                        </a:rPr>
                        <a:t>(34,8)</a:t>
                      </a:r>
                      <a:endParaRPr lang="it-IT" sz="2800" b="1" kern="100" dirty="0">
                        <a:effectLst/>
                        <a:latin typeface="Lora" pitchFamily="2" charset="77"/>
                        <a:ea typeface="Aptos" panose="020B0004020202020204" pitchFamily="34" charset="0"/>
                        <a:cs typeface="Times New Roman" panose="02020603050405020304" pitchFamily="18" charset="0"/>
                      </a:endParaRPr>
                    </a:p>
                  </a:txBody>
                  <a:tcPr marL="33020" marR="33020" marT="22225" marB="22225"/>
                </a:tc>
                <a:extLst>
                  <a:ext uri="{0D108BD9-81ED-4DB2-BD59-A6C34878D82A}">
                    <a16:rowId xmlns:a16="http://schemas.microsoft.com/office/drawing/2014/main" val="1821448301"/>
                  </a:ext>
                </a:extLst>
              </a:tr>
            </a:tbl>
          </a:graphicData>
        </a:graphic>
      </p:graphicFrame>
      <p:sp>
        <p:nvSpPr>
          <p:cNvPr id="3" name="Google Shape;407;p47">
            <a:extLst>
              <a:ext uri="{FF2B5EF4-FFF2-40B4-BE49-F238E27FC236}">
                <a16:creationId xmlns:a16="http://schemas.microsoft.com/office/drawing/2014/main" id="{EECAEC10-E137-29D4-BE98-8C9E0D612A0E}"/>
              </a:ext>
            </a:extLst>
          </p:cNvPr>
          <p:cNvSpPr txBox="1">
            <a:spLocks/>
          </p:cNvSpPr>
          <p:nvPr/>
        </p:nvSpPr>
        <p:spPr>
          <a:xfrm>
            <a:off x="1414600" y="649291"/>
            <a:ext cx="7704000" cy="5727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it-IT" sz="5263" dirty="0">
                <a:solidFill>
                  <a:srgbClr val="000000"/>
                </a:solidFill>
                <a:latin typeface="Segoe UI Variable Display Semib" pitchFamily="2" charset="0"/>
                <a:ea typeface="+mn-ea"/>
                <a:cs typeface="+mn-cs"/>
                <a:sym typeface="Arial"/>
              </a:rPr>
              <a:t>RISULTATI – </a:t>
            </a:r>
            <a:br>
              <a:rPr lang="it-IT" sz="5263" dirty="0">
                <a:solidFill>
                  <a:srgbClr val="000000"/>
                </a:solidFill>
                <a:latin typeface="Segoe UI Variable Display Semib" pitchFamily="2" charset="0"/>
                <a:ea typeface="+mn-ea"/>
                <a:cs typeface="+mn-cs"/>
                <a:sym typeface="Arial"/>
              </a:rPr>
            </a:br>
            <a:r>
              <a:rPr lang="it-IT" sz="5263" dirty="0">
                <a:solidFill>
                  <a:srgbClr val="000000"/>
                </a:solidFill>
                <a:latin typeface="Segoe UI Variable Display Semib" pitchFamily="2" charset="0"/>
                <a:ea typeface="+mn-ea"/>
                <a:cs typeface="+mn-cs"/>
                <a:sym typeface="Arial"/>
              </a:rPr>
              <a:t>interim analysis</a:t>
            </a:r>
          </a:p>
        </p:txBody>
      </p:sp>
      <p:graphicFrame>
        <p:nvGraphicFramePr>
          <p:cNvPr id="4" name="Tabella 3">
            <a:extLst>
              <a:ext uri="{FF2B5EF4-FFF2-40B4-BE49-F238E27FC236}">
                <a16:creationId xmlns:a16="http://schemas.microsoft.com/office/drawing/2014/main" id="{E1E832E7-20DA-E5E3-DE5E-32A36DB5DA5B}"/>
              </a:ext>
            </a:extLst>
          </p:cNvPr>
          <p:cNvGraphicFramePr>
            <a:graphicFrameLocks noGrp="1"/>
          </p:cNvGraphicFramePr>
          <p:nvPr>
            <p:extLst>
              <p:ext uri="{D42A27DB-BD31-4B8C-83A1-F6EECF244321}">
                <p14:modId xmlns:p14="http://schemas.microsoft.com/office/powerpoint/2010/main" val="1520075277"/>
              </p:ext>
            </p:extLst>
          </p:nvPr>
        </p:nvGraphicFramePr>
        <p:xfrm>
          <a:off x="8709052" y="2237974"/>
          <a:ext cx="9448799" cy="7788312"/>
        </p:xfrm>
        <a:graphic>
          <a:graphicData uri="http://schemas.openxmlformats.org/drawingml/2006/table">
            <a:tbl>
              <a:tblPr firstRow="1" firstCol="1" bandRow="1">
                <a:tableStyleId>{0E3FDE45-AF77-4B5C-9715-49D594BDF05E}</a:tableStyleId>
              </a:tblPr>
              <a:tblGrid>
                <a:gridCol w="2538602">
                  <a:extLst>
                    <a:ext uri="{9D8B030D-6E8A-4147-A177-3AD203B41FA5}">
                      <a16:colId xmlns:a16="http://schemas.microsoft.com/office/drawing/2014/main" val="3425941269"/>
                    </a:ext>
                  </a:extLst>
                </a:gridCol>
                <a:gridCol w="1686997">
                  <a:extLst>
                    <a:ext uri="{9D8B030D-6E8A-4147-A177-3AD203B41FA5}">
                      <a16:colId xmlns:a16="http://schemas.microsoft.com/office/drawing/2014/main" val="604934559"/>
                    </a:ext>
                  </a:extLst>
                </a:gridCol>
                <a:gridCol w="1075136">
                  <a:extLst>
                    <a:ext uri="{9D8B030D-6E8A-4147-A177-3AD203B41FA5}">
                      <a16:colId xmlns:a16="http://schemas.microsoft.com/office/drawing/2014/main" val="1102869471"/>
                    </a:ext>
                  </a:extLst>
                </a:gridCol>
                <a:gridCol w="3073803">
                  <a:extLst>
                    <a:ext uri="{9D8B030D-6E8A-4147-A177-3AD203B41FA5}">
                      <a16:colId xmlns:a16="http://schemas.microsoft.com/office/drawing/2014/main" val="2137880082"/>
                    </a:ext>
                  </a:extLst>
                </a:gridCol>
                <a:gridCol w="1074261">
                  <a:extLst>
                    <a:ext uri="{9D8B030D-6E8A-4147-A177-3AD203B41FA5}">
                      <a16:colId xmlns:a16="http://schemas.microsoft.com/office/drawing/2014/main" val="3988619162"/>
                    </a:ext>
                  </a:extLst>
                </a:gridCol>
              </a:tblGrid>
              <a:tr h="297397">
                <a:tc gridSpan="5">
                  <a:txBody>
                    <a:bodyPr/>
                    <a:lstStyle/>
                    <a:p>
                      <a:pPr algn="ctr">
                        <a:lnSpc>
                          <a:spcPct val="107000"/>
                        </a:lnSpc>
                        <a:spcAft>
                          <a:spcPts val="800"/>
                        </a:spcAft>
                        <a:buNone/>
                      </a:pPr>
                      <a:r>
                        <a:rPr lang="it-IT" sz="2400" b="1" kern="0" dirty="0">
                          <a:solidFill>
                            <a:srgbClr val="000000"/>
                          </a:solidFill>
                          <a:effectLst/>
                          <a:latin typeface="Lora" pitchFamily="2" charset="77"/>
                        </a:rPr>
                        <a:t>Risultati degli esami ematochimici</a:t>
                      </a:r>
                      <a:endParaRPr lang="it-IT" sz="24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nchor="ct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57362569"/>
                  </a:ext>
                </a:extLst>
              </a:tr>
              <a:tr h="373422">
                <a:tc gridSpan="2">
                  <a:txBody>
                    <a:bodyPr/>
                    <a:lstStyle/>
                    <a:p>
                      <a:pPr algn="l">
                        <a:lnSpc>
                          <a:spcPct val="107000"/>
                        </a:lnSpc>
                        <a:spcAft>
                          <a:spcPts val="800"/>
                        </a:spcAft>
                        <a:buNone/>
                      </a:pPr>
                      <a:r>
                        <a:rPr lang="it-IT" sz="2000" b="1" kern="0" dirty="0">
                          <a:solidFill>
                            <a:srgbClr val="000000"/>
                          </a:solidFill>
                          <a:effectLst/>
                          <a:latin typeface="Lora" pitchFamily="2" charset="77"/>
                        </a:rPr>
                        <a:t>Variabile</a:t>
                      </a:r>
                      <a:endParaRPr lang="it-IT" sz="24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nchor="ctr"/>
                </a:tc>
                <a:tc hMerge="1">
                  <a:txBody>
                    <a:bodyPr/>
                    <a:lstStyle/>
                    <a:p>
                      <a:endParaRPr lang="it-IT"/>
                    </a:p>
                  </a:txBody>
                  <a:tcPr/>
                </a:tc>
                <a:tc>
                  <a:txBody>
                    <a:bodyPr/>
                    <a:lstStyle/>
                    <a:p>
                      <a:pPr algn="l">
                        <a:lnSpc>
                          <a:spcPct val="107000"/>
                        </a:lnSpc>
                        <a:spcAft>
                          <a:spcPts val="800"/>
                        </a:spcAft>
                        <a:buNone/>
                      </a:pPr>
                      <a:r>
                        <a:rPr lang="it-IT" sz="2000" b="1" kern="0" dirty="0">
                          <a:solidFill>
                            <a:srgbClr val="000000"/>
                          </a:solidFill>
                          <a:effectLst/>
                          <a:latin typeface="Lora" pitchFamily="2" charset="77"/>
                        </a:rPr>
                        <a:t>N (%)</a:t>
                      </a:r>
                      <a:endParaRPr lang="it-IT" sz="24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nchor="ctr"/>
                </a:tc>
                <a:tc>
                  <a:txBody>
                    <a:bodyPr/>
                    <a:lstStyle/>
                    <a:p>
                      <a:pPr algn="l">
                        <a:lnSpc>
                          <a:spcPct val="107000"/>
                        </a:lnSpc>
                        <a:spcAft>
                          <a:spcPts val="800"/>
                        </a:spcAft>
                        <a:buNone/>
                      </a:pPr>
                      <a:r>
                        <a:rPr lang="it-IT" sz="2000" b="1" kern="0" dirty="0">
                          <a:solidFill>
                            <a:srgbClr val="000000"/>
                          </a:solidFill>
                          <a:effectLst/>
                          <a:latin typeface="Lora" pitchFamily="2" charset="77"/>
                        </a:rPr>
                        <a:t>Variabile</a:t>
                      </a:r>
                      <a:endParaRPr lang="it-IT" sz="16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nchor="ctr"/>
                </a:tc>
                <a:tc>
                  <a:txBody>
                    <a:bodyPr/>
                    <a:lstStyle/>
                    <a:p>
                      <a:pPr algn="l">
                        <a:lnSpc>
                          <a:spcPct val="107000"/>
                        </a:lnSpc>
                        <a:spcAft>
                          <a:spcPts val="800"/>
                        </a:spcAft>
                        <a:buNone/>
                      </a:pPr>
                      <a:r>
                        <a:rPr lang="it-IT" sz="2000" b="1" kern="0" dirty="0">
                          <a:solidFill>
                            <a:srgbClr val="000000"/>
                          </a:solidFill>
                          <a:effectLst/>
                          <a:latin typeface="Lora" pitchFamily="2" charset="77"/>
                        </a:rPr>
                        <a:t>N (%)</a:t>
                      </a:r>
                      <a:endParaRPr lang="it-IT" sz="16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nchor="ctr"/>
                </a:tc>
                <a:extLst>
                  <a:ext uri="{0D108BD9-81ED-4DB2-BD59-A6C34878D82A}">
                    <a16:rowId xmlns:a16="http://schemas.microsoft.com/office/drawing/2014/main" val="1132592181"/>
                  </a:ext>
                </a:extLst>
              </a:tr>
              <a:tr h="241110">
                <a:tc rowSpan="5">
                  <a:txBody>
                    <a:bodyPr/>
                    <a:lstStyle/>
                    <a:p>
                      <a:pPr algn="l">
                        <a:lnSpc>
                          <a:spcPct val="107000"/>
                        </a:lnSpc>
                        <a:spcAft>
                          <a:spcPts val="800"/>
                        </a:spcAft>
                        <a:buNone/>
                      </a:pPr>
                      <a:r>
                        <a:rPr lang="it-IT" sz="1800" b="1" kern="0" dirty="0">
                          <a:effectLst/>
                          <a:latin typeface="Lora" pitchFamily="2" charset="77"/>
                        </a:rPr>
                        <a:t>Anemia</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rowSpan="3">
                  <a:txBody>
                    <a:bodyPr/>
                    <a:lstStyle/>
                    <a:p>
                      <a:pPr algn="l">
                        <a:lnSpc>
                          <a:spcPct val="107000"/>
                        </a:lnSpc>
                        <a:spcAft>
                          <a:spcPts val="800"/>
                        </a:spcAft>
                        <a:buNone/>
                      </a:pPr>
                      <a:r>
                        <a:rPr lang="it-IT" sz="1800" kern="0" dirty="0">
                          <a:effectLst/>
                          <a:latin typeface="Lora" pitchFamily="2" charset="77"/>
                        </a:rPr>
                        <a:t>Sì</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rowSpan="3">
                  <a:txBody>
                    <a:bodyPr/>
                    <a:lstStyle/>
                    <a:p>
                      <a:pPr algn="l">
                        <a:lnSpc>
                          <a:spcPct val="107000"/>
                        </a:lnSpc>
                        <a:spcAft>
                          <a:spcPts val="800"/>
                        </a:spcAft>
                        <a:buNone/>
                      </a:pPr>
                      <a:r>
                        <a:rPr lang="it-IT" sz="1800" kern="0" dirty="0">
                          <a:effectLst/>
                          <a:latin typeface="Lora" pitchFamily="2" charset="77"/>
                        </a:rPr>
                        <a:t>6 (6,7)</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effectLst/>
                          <a:latin typeface="Lora" pitchFamily="2" charset="77"/>
                        </a:rPr>
                        <a:t>Lieve (</a:t>
                      </a:r>
                      <a:r>
                        <a:rPr lang="it-IT" sz="1800" kern="0" dirty="0" err="1">
                          <a:effectLst/>
                          <a:latin typeface="Lora" pitchFamily="2" charset="77"/>
                        </a:rPr>
                        <a:t>Hgb</a:t>
                      </a:r>
                      <a:r>
                        <a:rPr lang="it-IT" sz="1800" kern="0" dirty="0">
                          <a:effectLst/>
                          <a:latin typeface="Lora" pitchFamily="2" charset="77"/>
                        </a:rPr>
                        <a:t> 10.0-12.0 g/</a:t>
                      </a:r>
                      <a:r>
                        <a:rPr lang="it-IT" sz="1800" kern="0" dirty="0" err="1">
                          <a:effectLst/>
                          <a:latin typeface="Lora" pitchFamily="2" charset="77"/>
                        </a:rPr>
                        <a:t>dL</a:t>
                      </a:r>
                      <a:r>
                        <a:rPr lang="it-IT" sz="1800" kern="0" dirty="0">
                          <a:effectLst/>
                          <a:latin typeface="Lora" pitchFamily="2" charset="77"/>
                        </a:rPr>
                        <a:t>)</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r>
                        <a:rPr lang="it-IT" sz="1800" kern="0" dirty="0">
                          <a:effectLst/>
                          <a:latin typeface="Lora" pitchFamily="2" charset="77"/>
                        </a:rPr>
                        <a:t>4 (4,5)</a:t>
                      </a:r>
                      <a:endParaRPr lang="it-IT" sz="1800" dirty="0">
                        <a:latin typeface="Lora" pitchFamily="2" charset="77"/>
                      </a:endParaRPr>
                    </a:p>
                  </a:txBody>
                  <a:tcPr marL="14446" marR="14446" marT="9631" marB="9631"/>
                </a:tc>
                <a:extLst>
                  <a:ext uri="{0D108BD9-81ED-4DB2-BD59-A6C34878D82A}">
                    <a16:rowId xmlns:a16="http://schemas.microsoft.com/office/drawing/2014/main" val="1717091161"/>
                  </a:ext>
                </a:extLst>
              </a:tr>
              <a:tr h="241110">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a:lnSpc>
                          <a:spcPct val="107000"/>
                        </a:lnSpc>
                        <a:spcAft>
                          <a:spcPts val="800"/>
                        </a:spcAft>
                        <a:buNone/>
                      </a:pPr>
                      <a:r>
                        <a:rPr lang="it-IT" sz="1800" kern="0">
                          <a:effectLst/>
                          <a:latin typeface="Lora" pitchFamily="2" charset="77"/>
                        </a:rPr>
                        <a:t>Moderata (Hgb 8.0-10.0 g/dL)</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r>
                        <a:rPr lang="it-IT" sz="1800" kern="0">
                          <a:effectLst/>
                          <a:latin typeface="Lora" pitchFamily="2" charset="77"/>
                        </a:rPr>
                        <a:t>1 (1,1)</a:t>
                      </a:r>
                      <a:endParaRPr lang="it-IT" sz="1800">
                        <a:latin typeface="Lora" pitchFamily="2" charset="77"/>
                      </a:endParaRPr>
                    </a:p>
                  </a:txBody>
                  <a:tcPr marL="14446" marR="14446" marT="9631" marB="9631"/>
                </a:tc>
                <a:extLst>
                  <a:ext uri="{0D108BD9-81ED-4DB2-BD59-A6C34878D82A}">
                    <a16:rowId xmlns:a16="http://schemas.microsoft.com/office/drawing/2014/main" val="3420401539"/>
                  </a:ext>
                </a:extLst>
              </a:tr>
              <a:tr h="241110">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a:lnSpc>
                          <a:spcPct val="107000"/>
                        </a:lnSpc>
                        <a:spcAft>
                          <a:spcPts val="800"/>
                        </a:spcAft>
                        <a:buNone/>
                      </a:pPr>
                      <a:r>
                        <a:rPr lang="it-IT" sz="1800" kern="0" dirty="0">
                          <a:effectLst/>
                          <a:latin typeface="Lora" pitchFamily="2" charset="77"/>
                        </a:rPr>
                        <a:t>Severa (</a:t>
                      </a:r>
                      <a:r>
                        <a:rPr lang="it-IT" sz="1800" kern="0" dirty="0" err="1">
                          <a:effectLst/>
                          <a:latin typeface="Lora" pitchFamily="2" charset="77"/>
                        </a:rPr>
                        <a:t>Hgb</a:t>
                      </a:r>
                      <a:r>
                        <a:rPr lang="it-IT" sz="1800" kern="0" dirty="0">
                          <a:effectLst/>
                          <a:latin typeface="Lora" pitchFamily="2" charset="77"/>
                        </a:rPr>
                        <a:t> &lt;8.0 g/</a:t>
                      </a:r>
                      <a:r>
                        <a:rPr lang="it-IT" sz="1800" kern="0" dirty="0" err="1">
                          <a:effectLst/>
                          <a:latin typeface="Lora" pitchFamily="2" charset="77"/>
                        </a:rPr>
                        <a:t>dL</a:t>
                      </a:r>
                      <a:r>
                        <a:rPr lang="it-IT" sz="1800" kern="0" dirty="0">
                          <a:effectLst/>
                          <a:latin typeface="Lora" pitchFamily="2" charset="77"/>
                        </a:rPr>
                        <a:t>)</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r>
                        <a:rPr lang="it-IT" sz="1800" kern="0" dirty="0">
                          <a:effectLst/>
                          <a:latin typeface="Lora" pitchFamily="2" charset="77"/>
                        </a:rPr>
                        <a:t>1 (1,1)</a:t>
                      </a:r>
                      <a:endParaRPr lang="it-IT" sz="1800" dirty="0">
                        <a:latin typeface="Lora" pitchFamily="2" charset="77"/>
                      </a:endParaRPr>
                    </a:p>
                  </a:txBody>
                  <a:tcPr marL="14446" marR="14446" marT="9631" marB="9631"/>
                </a:tc>
                <a:extLst>
                  <a:ext uri="{0D108BD9-81ED-4DB2-BD59-A6C34878D82A}">
                    <a16:rowId xmlns:a16="http://schemas.microsoft.com/office/drawing/2014/main" val="2244524451"/>
                  </a:ext>
                </a:extLst>
              </a:tr>
              <a:tr h="241110">
                <a:tc vMerge="1">
                  <a:txBody>
                    <a:bodyPr/>
                    <a:lstStyle/>
                    <a:p>
                      <a:endParaRPr lang="it-IT"/>
                    </a:p>
                  </a:txBody>
                  <a:tcPr/>
                </a:tc>
                <a:tc>
                  <a:txBody>
                    <a:bodyPr/>
                    <a:lstStyle/>
                    <a:p>
                      <a:pPr algn="l">
                        <a:lnSpc>
                          <a:spcPct val="107000"/>
                        </a:lnSpc>
                        <a:spcAft>
                          <a:spcPts val="800"/>
                        </a:spcAft>
                        <a:buNone/>
                      </a:pPr>
                      <a:r>
                        <a:rPr lang="it-IT" sz="1800" kern="0" dirty="0">
                          <a:effectLst/>
                          <a:latin typeface="Lora" pitchFamily="2" charset="77"/>
                        </a:rPr>
                        <a:t>No</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effectLst/>
                          <a:latin typeface="Lora" pitchFamily="2" charset="77"/>
                        </a:rPr>
                        <a:t>81 (91)</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a:effectLst/>
                        <a:latin typeface="Lora" pitchFamily="2" charset="77"/>
                      </a:endParaRPr>
                    </a:p>
                  </a:txBody>
                  <a:tcPr marL="14446" marR="14446" marT="9631" marB="9631"/>
                </a:tc>
                <a:extLst>
                  <a:ext uri="{0D108BD9-81ED-4DB2-BD59-A6C34878D82A}">
                    <a16:rowId xmlns:a16="http://schemas.microsoft.com/office/drawing/2014/main" val="2691973198"/>
                  </a:ext>
                </a:extLst>
              </a:tr>
              <a:tr h="241110">
                <a:tc vMerge="1">
                  <a:txBody>
                    <a:bodyPr/>
                    <a:lstStyle/>
                    <a:p>
                      <a:endParaRPr lang="it-IT"/>
                    </a:p>
                  </a:txBody>
                  <a:tcPr/>
                </a:tc>
                <a:tc>
                  <a:txBody>
                    <a:bodyPr/>
                    <a:lstStyle/>
                    <a:p>
                      <a:pPr algn="l">
                        <a:lnSpc>
                          <a:spcPct val="107000"/>
                        </a:lnSpc>
                        <a:spcAft>
                          <a:spcPts val="800"/>
                        </a:spcAft>
                        <a:buNone/>
                      </a:pPr>
                      <a:r>
                        <a:rPr lang="it-IT" sz="1800" kern="0" dirty="0">
                          <a:effectLst/>
                          <a:latin typeface="Lora" pitchFamily="2" charset="77"/>
                        </a:rPr>
                        <a:t>Dato mancante</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effectLst/>
                          <a:latin typeface="Lora" pitchFamily="2" charset="77"/>
                        </a:rPr>
                        <a:t>2 (2,2)</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extLst>
                  <a:ext uri="{0D108BD9-81ED-4DB2-BD59-A6C34878D82A}">
                    <a16:rowId xmlns:a16="http://schemas.microsoft.com/office/drawing/2014/main" val="4206467113"/>
                  </a:ext>
                </a:extLst>
              </a:tr>
              <a:tr h="241110">
                <a:tc rowSpan="4">
                  <a:txBody>
                    <a:bodyPr/>
                    <a:lstStyle/>
                    <a:p>
                      <a:pPr algn="l">
                        <a:lnSpc>
                          <a:spcPct val="107000"/>
                        </a:lnSpc>
                        <a:spcAft>
                          <a:spcPts val="800"/>
                        </a:spcAft>
                        <a:buNone/>
                      </a:pPr>
                      <a:r>
                        <a:rPr lang="it-IT" sz="1800" b="1" kern="0" dirty="0">
                          <a:solidFill>
                            <a:srgbClr val="000000"/>
                          </a:solidFill>
                          <a:effectLst/>
                          <a:latin typeface="Lora" pitchFamily="2" charset="77"/>
                        </a:rPr>
                        <a:t>Aumento eosinofili</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rowSpan="2">
                  <a:txBody>
                    <a:bodyPr/>
                    <a:lstStyle/>
                    <a:p>
                      <a:pPr algn="l">
                        <a:lnSpc>
                          <a:spcPct val="107000"/>
                        </a:lnSpc>
                        <a:spcAft>
                          <a:spcPts val="800"/>
                        </a:spcAft>
                        <a:buNone/>
                      </a:pPr>
                      <a:r>
                        <a:rPr lang="it-IT" sz="1800" kern="0" dirty="0">
                          <a:solidFill>
                            <a:srgbClr val="000000"/>
                          </a:solidFill>
                          <a:effectLst/>
                          <a:latin typeface="Lora" pitchFamily="2" charset="77"/>
                        </a:rPr>
                        <a:t>Sì</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rowSpan="2">
                  <a:txBody>
                    <a:bodyPr/>
                    <a:lstStyle/>
                    <a:p>
                      <a:pPr algn="l">
                        <a:lnSpc>
                          <a:spcPct val="107000"/>
                        </a:lnSpc>
                        <a:spcAft>
                          <a:spcPts val="800"/>
                        </a:spcAft>
                        <a:buNone/>
                      </a:pPr>
                      <a:r>
                        <a:rPr lang="it-IT" sz="1800" kern="0" dirty="0">
                          <a:solidFill>
                            <a:srgbClr val="000000"/>
                          </a:solidFill>
                          <a:effectLst/>
                          <a:latin typeface="Lora" pitchFamily="2" charset="77"/>
                        </a:rPr>
                        <a:t>9 (10,1)</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solidFill>
                            <a:srgbClr val="000000"/>
                          </a:solidFill>
                          <a:effectLst/>
                          <a:latin typeface="Lora" pitchFamily="2" charset="77"/>
                        </a:rPr>
                        <a:t>Eosinofilia (&gt;0.5x10^3/</a:t>
                      </a:r>
                      <a:r>
                        <a:rPr lang="it-IT" sz="1800" kern="0" dirty="0" err="1">
                          <a:solidFill>
                            <a:srgbClr val="000000"/>
                          </a:solidFill>
                          <a:effectLst/>
                          <a:latin typeface="Lora" pitchFamily="2" charset="77"/>
                        </a:rPr>
                        <a:t>uL</a:t>
                      </a:r>
                      <a:r>
                        <a:rPr lang="it-IT" sz="1800" kern="0" dirty="0">
                          <a:solidFill>
                            <a:srgbClr val="000000"/>
                          </a:solidFill>
                          <a:effectLst/>
                          <a:latin typeface="Lora" pitchFamily="2" charset="77"/>
                        </a:rPr>
                        <a:t>)</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solidFill>
                            <a:srgbClr val="000000"/>
                          </a:solidFill>
                          <a:effectLst/>
                          <a:latin typeface="Lora" pitchFamily="2" charset="77"/>
                        </a:rPr>
                        <a:t>8 (9)</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extLst>
                  <a:ext uri="{0D108BD9-81ED-4DB2-BD59-A6C34878D82A}">
                    <a16:rowId xmlns:a16="http://schemas.microsoft.com/office/drawing/2014/main" val="1445466019"/>
                  </a:ext>
                </a:extLst>
              </a:tr>
              <a:tr h="241110">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a:lnSpc>
                          <a:spcPct val="107000"/>
                        </a:lnSpc>
                        <a:spcAft>
                          <a:spcPts val="800"/>
                        </a:spcAft>
                        <a:buNone/>
                      </a:pPr>
                      <a:r>
                        <a:rPr lang="it-IT" sz="1800" kern="0" dirty="0" err="1">
                          <a:solidFill>
                            <a:srgbClr val="000000"/>
                          </a:solidFill>
                          <a:effectLst/>
                          <a:latin typeface="Lora" pitchFamily="2" charset="77"/>
                        </a:rPr>
                        <a:t>Ipereosinofilia</a:t>
                      </a:r>
                      <a:r>
                        <a:rPr lang="it-IT" sz="1800" kern="0" dirty="0">
                          <a:solidFill>
                            <a:srgbClr val="000000"/>
                          </a:solidFill>
                          <a:effectLst/>
                          <a:latin typeface="Lora" pitchFamily="2" charset="77"/>
                        </a:rPr>
                        <a:t> (&gt;1.5x10^3/</a:t>
                      </a:r>
                      <a:r>
                        <a:rPr lang="it-IT" sz="1800" kern="0" dirty="0" err="1">
                          <a:solidFill>
                            <a:srgbClr val="000000"/>
                          </a:solidFill>
                          <a:effectLst/>
                          <a:latin typeface="Lora" pitchFamily="2" charset="77"/>
                        </a:rPr>
                        <a:t>uL</a:t>
                      </a:r>
                      <a:r>
                        <a:rPr lang="it-IT" sz="1800" kern="0" dirty="0">
                          <a:solidFill>
                            <a:srgbClr val="000000"/>
                          </a:solidFill>
                          <a:effectLst/>
                          <a:latin typeface="Lora" pitchFamily="2" charset="77"/>
                        </a:rPr>
                        <a:t>)</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solidFill>
                            <a:srgbClr val="000000"/>
                          </a:solidFill>
                          <a:effectLst/>
                          <a:latin typeface="Lora" pitchFamily="2" charset="77"/>
                        </a:rPr>
                        <a:t>1 (1,1)</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extLst>
                  <a:ext uri="{0D108BD9-81ED-4DB2-BD59-A6C34878D82A}">
                    <a16:rowId xmlns:a16="http://schemas.microsoft.com/office/drawing/2014/main" val="3276405758"/>
                  </a:ext>
                </a:extLst>
              </a:tr>
              <a:tr h="424726">
                <a:tc vMerge="1">
                  <a:txBody>
                    <a:bodyPr/>
                    <a:lstStyle/>
                    <a:p>
                      <a:endParaRPr lang="it-IT"/>
                    </a:p>
                  </a:txBody>
                  <a:tcPr/>
                </a:tc>
                <a:tc>
                  <a:txBody>
                    <a:bodyPr/>
                    <a:lstStyle/>
                    <a:p>
                      <a:pPr algn="l">
                        <a:lnSpc>
                          <a:spcPct val="107000"/>
                        </a:lnSpc>
                        <a:spcAft>
                          <a:spcPts val="800"/>
                        </a:spcAft>
                        <a:buNone/>
                      </a:pPr>
                      <a:r>
                        <a:rPr lang="it-IT" sz="1800" kern="0" dirty="0">
                          <a:solidFill>
                            <a:srgbClr val="000000"/>
                          </a:solidFill>
                          <a:effectLst/>
                          <a:latin typeface="Lora" pitchFamily="2" charset="77"/>
                        </a:rPr>
                        <a:t>No</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solidFill>
                            <a:srgbClr val="000000"/>
                          </a:solidFill>
                          <a:effectLst/>
                          <a:latin typeface="Lora" pitchFamily="2" charset="77"/>
                        </a:rPr>
                        <a:t>78 (87,6)</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extLst>
                  <a:ext uri="{0D108BD9-81ED-4DB2-BD59-A6C34878D82A}">
                    <a16:rowId xmlns:a16="http://schemas.microsoft.com/office/drawing/2014/main" val="2849671596"/>
                  </a:ext>
                </a:extLst>
              </a:tr>
              <a:tr h="241110">
                <a:tc vMerge="1">
                  <a:txBody>
                    <a:bodyPr/>
                    <a:lstStyle/>
                    <a:p>
                      <a:endParaRPr lang="it-IT"/>
                    </a:p>
                  </a:txBody>
                  <a:tcPr/>
                </a:tc>
                <a:tc>
                  <a:txBody>
                    <a:bodyPr/>
                    <a:lstStyle/>
                    <a:p>
                      <a:pPr algn="l">
                        <a:lnSpc>
                          <a:spcPct val="107000"/>
                        </a:lnSpc>
                        <a:spcAft>
                          <a:spcPts val="800"/>
                        </a:spcAft>
                        <a:buNone/>
                      </a:pPr>
                      <a:r>
                        <a:rPr lang="it-IT" sz="1800" kern="0" dirty="0">
                          <a:solidFill>
                            <a:srgbClr val="000000"/>
                          </a:solidFill>
                          <a:effectLst/>
                          <a:latin typeface="Lora" pitchFamily="2" charset="77"/>
                        </a:rPr>
                        <a:t>Dato mancante</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solidFill>
                            <a:srgbClr val="000000"/>
                          </a:solidFill>
                          <a:effectLst/>
                          <a:latin typeface="Lora" pitchFamily="2" charset="77"/>
                        </a:rPr>
                        <a:t>2 (2,2)</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extLst>
                  <a:ext uri="{0D108BD9-81ED-4DB2-BD59-A6C34878D82A}">
                    <a16:rowId xmlns:a16="http://schemas.microsoft.com/office/drawing/2014/main" val="982646307"/>
                  </a:ext>
                </a:extLst>
              </a:tr>
              <a:tr h="241110">
                <a:tc rowSpan="3">
                  <a:txBody>
                    <a:bodyPr/>
                    <a:lstStyle/>
                    <a:p>
                      <a:pPr algn="l">
                        <a:lnSpc>
                          <a:spcPct val="107000"/>
                        </a:lnSpc>
                        <a:spcAft>
                          <a:spcPts val="800"/>
                        </a:spcAft>
                        <a:buNone/>
                      </a:pPr>
                      <a:r>
                        <a:rPr lang="it-IT" sz="1800" b="1" kern="0" dirty="0">
                          <a:effectLst/>
                          <a:latin typeface="Lora" pitchFamily="2" charset="77"/>
                        </a:rPr>
                        <a:t>Iperglicemia (misurazione casuale &gt;200mg/dl)</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effectLst/>
                          <a:latin typeface="Lora" pitchFamily="2" charset="77"/>
                        </a:rPr>
                        <a:t>Sì</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effectLst/>
                          <a:latin typeface="Lora" pitchFamily="2" charset="77"/>
                        </a:rPr>
                        <a:t>2 (2,2)</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a:effectLst/>
                        <a:latin typeface="Lora" pitchFamily="2" charset="77"/>
                      </a:endParaRPr>
                    </a:p>
                  </a:txBody>
                  <a:tcPr marL="14446" marR="14446" marT="9631" marB="9631"/>
                </a:tc>
                <a:extLst>
                  <a:ext uri="{0D108BD9-81ED-4DB2-BD59-A6C34878D82A}">
                    <a16:rowId xmlns:a16="http://schemas.microsoft.com/office/drawing/2014/main" val="2719951871"/>
                  </a:ext>
                </a:extLst>
              </a:tr>
              <a:tr h="241110">
                <a:tc vMerge="1">
                  <a:txBody>
                    <a:bodyPr/>
                    <a:lstStyle/>
                    <a:p>
                      <a:endParaRPr lang="it-IT"/>
                    </a:p>
                  </a:txBody>
                  <a:tcPr/>
                </a:tc>
                <a:tc>
                  <a:txBody>
                    <a:bodyPr/>
                    <a:lstStyle/>
                    <a:p>
                      <a:pPr algn="l">
                        <a:lnSpc>
                          <a:spcPct val="107000"/>
                        </a:lnSpc>
                        <a:spcAft>
                          <a:spcPts val="800"/>
                        </a:spcAft>
                        <a:buNone/>
                      </a:pPr>
                      <a:r>
                        <a:rPr lang="it-IT" sz="1800" kern="0">
                          <a:effectLst/>
                          <a:latin typeface="Lora" pitchFamily="2" charset="77"/>
                        </a:rPr>
                        <a:t>No</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effectLst/>
                          <a:latin typeface="Lora" pitchFamily="2" charset="77"/>
                        </a:rPr>
                        <a:t>85 (95,5)</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a:effectLst/>
                        <a:latin typeface="Lora" pitchFamily="2" charset="77"/>
                      </a:endParaRPr>
                    </a:p>
                  </a:txBody>
                  <a:tcPr marL="14446" marR="14446" marT="9631" marB="9631"/>
                </a:tc>
                <a:extLst>
                  <a:ext uri="{0D108BD9-81ED-4DB2-BD59-A6C34878D82A}">
                    <a16:rowId xmlns:a16="http://schemas.microsoft.com/office/drawing/2014/main" val="1620861947"/>
                  </a:ext>
                </a:extLst>
              </a:tr>
              <a:tr h="362895">
                <a:tc vMerge="1">
                  <a:txBody>
                    <a:bodyPr/>
                    <a:lstStyle/>
                    <a:p>
                      <a:endParaRPr lang="it-IT"/>
                    </a:p>
                  </a:txBody>
                  <a:tcPr/>
                </a:tc>
                <a:tc>
                  <a:txBody>
                    <a:bodyPr/>
                    <a:lstStyle/>
                    <a:p>
                      <a:pPr algn="l">
                        <a:lnSpc>
                          <a:spcPct val="107000"/>
                        </a:lnSpc>
                        <a:spcAft>
                          <a:spcPts val="800"/>
                        </a:spcAft>
                        <a:buNone/>
                      </a:pPr>
                      <a:r>
                        <a:rPr lang="it-IT" sz="1800" kern="0">
                          <a:effectLst/>
                          <a:latin typeface="Lora" pitchFamily="2" charset="77"/>
                        </a:rPr>
                        <a:t>Dato mancante</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effectLst/>
                          <a:latin typeface="Lora" pitchFamily="2" charset="77"/>
                        </a:rPr>
                        <a:t>2 (2,2)</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a:effectLst/>
                        <a:latin typeface="Lora" pitchFamily="2" charset="77"/>
                      </a:endParaRPr>
                    </a:p>
                  </a:txBody>
                  <a:tcPr marL="14446" marR="14446" marT="9631" marB="9631"/>
                </a:tc>
                <a:extLst>
                  <a:ext uri="{0D108BD9-81ED-4DB2-BD59-A6C34878D82A}">
                    <a16:rowId xmlns:a16="http://schemas.microsoft.com/office/drawing/2014/main" val="737982956"/>
                  </a:ext>
                </a:extLst>
              </a:tr>
              <a:tr h="241110">
                <a:tc rowSpan="4">
                  <a:txBody>
                    <a:bodyPr/>
                    <a:lstStyle/>
                    <a:p>
                      <a:pPr algn="l">
                        <a:lnSpc>
                          <a:spcPct val="107000"/>
                        </a:lnSpc>
                        <a:spcAft>
                          <a:spcPts val="800"/>
                        </a:spcAft>
                        <a:buNone/>
                      </a:pPr>
                      <a:r>
                        <a:rPr lang="it-IT" sz="1800" b="1" kern="0" dirty="0" err="1">
                          <a:solidFill>
                            <a:srgbClr val="000000"/>
                          </a:solidFill>
                          <a:effectLst/>
                          <a:latin typeface="Lora" pitchFamily="2" charset="77"/>
                        </a:rPr>
                        <a:t>Ipertransaminasemia</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rowSpan="2">
                  <a:txBody>
                    <a:bodyPr/>
                    <a:lstStyle/>
                    <a:p>
                      <a:pPr algn="l">
                        <a:lnSpc>
                          <a:spcPct val="107000"/>
                        </a:lnSpc>
                        <a:spcAft>
                          <a:spcPts val="800"/>
                        </a:spcAft>
                        <a:buNone/>
                      </a:pPr>
                      <a:r>
                        <a:rPr lang="it-IT" sz="1800" kern="0">
                          <a:solidFill>
                            <a:srgbClr val="000000"/>
                          </a:solidFill>
                          <a:effectLst/>
                          <a:latin typeface="Lora" pitchFamily="2" charset="77"/>
                        </a:rPr>
                        <a:t>Sì</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rowSpan="2">
                  <a:txBody>
                    <a:bodyPr/>
                    <a:lstStyle/>
                    <a:p>
                      <a:pPr algn="l">
                        <a:lnSpc>
                          <a:spcPct val="107000"/>
                        </a:lnSpc>
                        <a:spcAft>
                          <a:spcPts val="800"/>
                        </a:spcAft>
                        <a:buNone/>
                      </a:pPr>
                      <a:r>
                        <a:rPr lang="it-IT" sz="1800" kern="0" dirty="0">
                          <a:solidFill>
                            <a:srgbClr val="000000"/>
                          </a:solidFill>
                          <a:effectLst/>
                          <a:latin typeface="Lora" pitchFamily="2" charset="77"/>
                        </a:rPr>
                        <a:t>30 (33,7)</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solidFill>
                            <a:srgbClr val="000000"/>
                          </a:solidFill>
                          <a:effectLst/>
                          <a:latin typeface="Lora" pitchFamily="2" charset="77"/>
                        </a:rPr>
                        <a:t>AST, ALT ≤2xULN</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solidFill>
                            <a:srgbClr val="000000"/>
                          </a:solidFill>
                          <a:effectLst/>
                          <a:latin typeface="Lora" pitchFamily="2" charset="77"/>
                        </a:rPr>
                        <a:t>27 (30)</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extLst>
                  <a:ext uri="{0D108BD9-81ED-4DB2-BD59-A6C34878D82A}">
                    <a16:rowId xmlns:a16="http://schemas.microsoft.com/office/drawing/2014/main" val="1955021143"/>
                  </a:ext>
                </a:extLst>
              </a:tr>
              <a:tr h="241110">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a:lnSpc>
                          <a:spcPct val="107000"/>
                        </a:lnSpc>
                        <a:spcAft>
                          <a:spcPts val="800"/>
                        </a:spcAft>
                        <a:buNone/>
                      </a:pPr>
                      <a:r>
                        <a:rPr lang="it-IT" sz="1800" kern="0" dirty="0">
                          <a:solidFill>
                            <a:srgbClr val="000000"/>
                          </a:solidFill>
                          <a:effectLst/>
                          <a:latin typeface="Lora" pitchFamily="2" charset="77"/>
                        </a:rPr>
                        <a:t>AST, ALT &gt;2xULN</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solidFill>
                            <a:srgbClr val="000000"/>
                          </a:solidFill>
                          <a:effectLst/>
                          <a:latin typeface="Lora" pitchFamily="2" charset="77"/>
                        </a:rPr>
                        <a:t>3 (3,7)</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extLst>
                  <a:ext uri="{0D108BD9-81ED-4DB2-BD59-A6C34878D82A}">
                    <a16:rowId xmlns:a16="http://schemas.microsoft.com/office/drawing/2014/main" val="1708788325"/>
                  </a:ext>
                </a:extLst>
              </a:tr>
              <a:tr h="241110">
                <a:tc vMerge="1">
                  <a:txBody>
                    <a:bodyPr/>
                    <a:lstStyle/>
                    <a:p>
                      <a:endParaRPr lang="it-IT"/>
                    </a:p>
                  </a:txBody>
                  <a:tcPr/>
                </a:tc>
                <a:tc>
                  <a:txBody>
                    <a:bodyPr/>
                    <a:lstStyle/>
                    <a:p>
                      <a:pPr algn="l">
                        <a:lnSpc>
                          <a:spcPct val="107000"/>
                        </a:lnSpc>
                        <a:spcAft>
                          <a:spcPts val="800"/>
                        </a:spcAft>
                        <a:buNone/>
                      </a:pPr>
                      <a:r>
                        <a:rPr lang="it-IT" sz="1800" kern="0" dirty="0">
                          <a:solidFill>
                            <a:srgbClr val="000000"/>
                          </a:solidFill>
                          <a:effectLst/>
                          <a:latin typeface="Lora" pitchFamily="2" charset="77"/>
                        </a:rPr>
                        <a:t>No</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solidFill>
                            <a:srgbClr val="000000"/>
                          </a:solidFill>
                          <a:effectLst/>
                          <a:latin typeface="Lora" pitchFamily="2" charset="77"/>
                        </a:rPr>
                        <a:t>57 (64,0)</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extLst>
                  <a:ext uri="{0D108BD9-81ED-4DB2-BD59-A6C34878D82A}">
                    <a16:rowId xmlns:a16="http://schemas.microsoft.com/office/drawing/2014/main" val="3839488745"/>
                  </a:ext>
                </a:extLst>
              </a:tr>
              <a:tr h="241110">
                <a:tc vMerge="1">
                  <a:txBody>
                    <a:bodyPr/>
                    <a:lstStyle/>
                    <a:p>
                      <a:endParaRPr lang="it-IT"/>
                    </a:p>
                  </a:txBody>
                  <a:tcPr/>
                </a:tc>
                <a:tc>
                  <a:txBody>
                    <a:bodyPr/>
                    <a:lstStyle/>
                    <a:p>
                      <a:pPr algn="l">
                        <a:lnSpc>
                          <a:spcPct val="107000"/>
                        </a:lnSpc>
                        <a:spcAft>
                          <a:spcPts val="800"/>
                        </a:spcAft>
                        <a:buNone/>
                      </a:pPr>
                      <a:r>
                        <a:rPr lang="it-IT" sz="1800" kern="0">
                          <a:solidFill>
                            <a:srgbClr val="000000"/>
                          </a:solidFill>
                          <a:effectLst/>
                          <a:latin typeface="Lora" pitchFamily="2" charset="77"/>
                        </a:rPr>
                        <a:t>Dato mancante</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solidFill>
                            <a:srgbClr val="000000"/>
                          </a:solidFill>
                          <a:effectLst/>
                          <a:latin typeface="Lora" pitchFamily="2" charset="77"/>
                        </a:rPr>
                        <a:t>2 (2,2)</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extLst>
                  <a:ext uri="{0D108BD9-81ED-4DB2-BD59-A6C34878D82A}">
                    <a16:rowId xmlns:a16="http://schemas.microsoft.com/office/drawing/2014/main" val="3931501922"/>
                  </a:ext>
                </a:extLst>
              </a:tr>
              <a:tr h="241110">
                <a:tc rowSpan="4">
                  <a:txBody>
                    <a:bodyPr/>
                    <a:lstStyle/>
                    <a:p>
                      <a:pPr algn="l">
                        <a:lnSpc>
                          <a:spcPct val="107000"/>
                        </a:lnSpc>
                        <a:spcAft>
                          <a:spcPts val="800"/>
                        </a:spcAft>
                        <a:buNone/>
                      </a:pPr>
                      <a:r>
                        <a:rPr lang="it-IT" sz="1800" b="1" kern="0" dirty="0">
                          <a:effectLst/>
                          <a:latin typeface="Lora" pitchFamily="2" charset="77"/>
                        </a:rPr>
                        <a:t>Dislipidemia</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rowSpan="2">
                  <a:txBody>
                    <a:bodyPr/>
                    <a:lstStyle/>
                    <a:p>
                      <a:pPr algn="l">
                        <a:lnSpc>
                          <a:spcPct val="107000"/>
                        </a:lnSpc>
                        <a:spcAft>
                          <a:spcPts val="800"/>
                        </a:spcAft>
                        <a:buNone/>
                      </a:pPr>
                      <a:r>
                        <a:rPr lang="it-IT" sz="1800" kern="0">
                          <a:effectLst/>
                          <a:latin typeface="Lora" pitchFamily="2" charset="77"/>
                        </a:rPr>
                        <a:t>Sì</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rowSpan="2">
                  <a:txBody>
                    <a:bodyPr/>
                    <a:lstStyle/>
                    <a:p>
                      <a:pPr algn="l">
                        <a:lnSpc>
                          <a:spcPct val="107000"/>
                        </a:lnSpc>
                        <a:spcAft>
                          <a:spcPts val="800"/>
                        </a:spcAft>
                        <a:buNone/>
                      </a:pPr>
                      <a:r>
                        <a:rPr lang="it-IT" sz="1800" kern="0">
                          <a:effectLst/>
                          <a:latin typeface="Lora" pitchFamily="2" charset="77"/>
                        </a:rPr>
                        <a:t>35 (39,3)</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effectLst/>
                          <a:latin typeface="Lora" pitchFamily="2" charset="77"/>
                        </a:rPr>
                        <a:t>TG &gt;150 mg/dl</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effectLst/>
                          <a:latin typeface="Lora" pitchFamily="2" charset="77"/>
                        </a:rPr>
                        <a:t>28 (31,5)</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extLst>
                  <a:ext uri="{0D108BD9-81ED-4DB2-BD59-A6C34878D82A}">
                    <a16:rowId xmlns:a16="http://schemas.microsoft.com/office/drawing/2014/main" val="388811004"/>
                  </a:ext>
                </a:extLst>
              </a:tr>
              <a:tr h="241110">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l">
                        <a:lnSpc>
                          <a:spcPct val="107000"/>
                        </a:lnSpc>
                        <a:spcAft>
                          <a:spcPts val="800"/>
                        </a:spcAft>
                        <a:buNone/>
                      </a:pPr>
                      <a:r>
                        <a:rPr lang="it-IT" sz="1800" kern="0" dirty="0">
                          <a:effectLst/>
                          <a:latin typeface="Lora" pitchFamily="2" charset="77"/>
                        </a:rPr>
                        <a:t>CHO tot. &gt;200 mg/dl</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dirty="0">
                          <a:effectLst/>
                          <a:latin typeface="Lora" pitchFamily="2" charset="77"/>
                        </a:rPr>
                        <a:t>21 (23,6)</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extLst>
                  <a:ext uri="{0D108BD9-81ED-4DB2-BD59-A6C34878D82A}">
                    <a16:rowId xmlns:a16="http://schemas.microsoft.com/office/drawing/2014/main" val="1431270679"/>
                  </a:ext>
                </a:extLst>
              </a:tr>
              <a:tr h="241110">
                <a:tc vMerge="1">
                  <a:txBody>
                    <a:bodyPr/>
                    <a:lstStyle/>
                    <a:p>
                      <a:endParaRPr lang="it-IT"/>
                    </a:p>
                  </a:txBody>
                  <a:tcPr/>
                </a:tc>
                <a:tc>
                  <a:txBody>
                    <a:bodyPr/>
                    <a:lstStyle/>
                    <a:p>
                      <a:pPr algn="l">
                        <a:lnSpc>
                          <a:spcPct val="107000"/>
                        </a:lnSpc>
                        <a:spcAft>
                          <a:spcPts val="800"/>
                        </a:spcAft>
                        <a:buNone/>
                      </a:pPr>
                      <a:r>
                        <a:rPr lang="it-IT" sz="1800" kern="0">
                          <a:effectLst/>
                          <a:latin typeface="Lora" pitchFamily="2" charset="77"/>
                        </a:rPr>
                        <a:t>No</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effectLst/>
                          <a:latin typeface="Lora" pitchFamily="2" charset="77"/>
                        </a:rPr>
                        <a:t>52 (58,4)</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extLst>
                  <a:ext uri="{0D108BD9-81ED-4DB2-BD59-A6C34878D82A}">
                    <a16:rowId xmlns:a16="http://schemas.microsoft.com/office/drawing/2014/main" val="675205401"/>
                  </a:ext>
                </a:extLst>
              </a:tr>
              <a:tr h="241110">
                <a:tc vMerge="1">
                  <a:txBody>
                    <a:bodyPr/>
                    <a:lstStyle/>
                    <a:p>
                      <a:endParaRPr lang="it-IT"/>
                    </a:p>
                  </a:txBody>
                  <a:tcPr/>
                </a:tc>
                <a:tc>
                  <a:txBody>
                    <a:bodyPr/>
                    <a:lstStyle/>
                    <a:p>
                      <a:pPr algn="l">
                        <a:lnSpc>
                          <a:spcPct val="107000"/>
                        </a:lnSpc>
                        <a:spcAft>
                          <a:spcPts val="800"/>
                        </a:spcAft>
                        <a:buNone/>
                      </a:pPr>
                      <a:r>
                        <a:rPr lang="it-IT" sz="1800" kern="0" dirty="0">
                          <a:effectLst/>
                          <a:latin typeface="Lora" pitchFamily="2" charset="77"/>
                        </a:rPr>
                        <a:t>Dato mancante</a:t>
                      </a:r>
                      <a:endParaRPr lang="it-IT" sz="1800" kern="100" dirty="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spcAft>
                          <a:spcPts val="800"/>
                        </a:spcAft>
                        <a:buNone/>
                      </a:pPr>
                      <a:r>
                        <a:rPr lang="it-IT" sz="1800" kern="0">
                          <a:effectLst/>
                          <a:latin typeface="Lora" pitchFamily="2" charset="77"/>
                        </a:rPr>
                        <a:t>2 (2,2)</a:t>
                      </a:r>
                      <a:endParaRPr lang="it-IT" sz="1800" kern="100">
                        <a:effectLst/>
                        <a:latin typeface="Lora" pitchFamily="2" charset="77"/>
                        <a:ea typeface="Aptos" panose="020B0004020202020204" pitchFamily="34" charset="0"/>
                        <a:cs typeface="Times New Roman" panose="02020603050405020304" pitchFamily="18" charset="0"/>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tc>
                  <a:txBody>
                    <a:bodyPr/>
                    <a:lstStyle/>
                    <a:p>
                      <a:pPr algn="l">
                        <a:lnSpc>
                          <a:spcPct val="107000"/>
                        </a:lnSpc>
                        <a:buNone/>
                      </a:pPr>
                      <a:endParaRPr lang="it-IT" sz="1800" kern="100" dirty="0">
                        <a:effectLst/>
                        <a:latin typeface="Lora" pitchFamily="2" charset="77"/>
                      </a:endParaRPr>
                    </a:p>
                  </a:txBody>
                  <a:tcPr marL="14446" marR="14446" marT="9631" marB="9631"/>
                </a:tc>
                <a:extLst>
                  <a:ext uri="{0D108BD9-81ED-4DB2-BD59-A6C34878D82A}">
                    <a16:rowId xmlns:a16="http://schemas.microsoft.com/office/drawing/2014/main" val="3197317173"/>
                  </a:ext>
                </a:extLst>
              </a:tr>
            </a:tbl>
          </a:graphicData>
        </a:graphic>
      </p:graphicFrame>
    </p:spTree>
    <p:extLst>
      <p:ext uri="{BB962C8B-B14F-4D97-AF65-F5344CB8AC3E}">
        <p14:creationId xmlns:p14="http://schemas.microsoft.com/office/powerpoint/2010/main" val="494860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01F7B5F6-B7D9-ECFE-5722-4EB0389F265C}"/>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AEC2FEFD-EFFA-41EC-87EB-4A7365F3FD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407;p47">
            <a:extLst>
              <a:ext uri="{FF2B5EF4-FFF2-40B4-BE49-F238E27FC236}">
                <a16:creationId xmlns:a16="http://schemas.microsoft.com/office/drawing/2014/main" id="{1F67945C-A94C-E64E-7A9A-B18A95AB434F}"/>
              </a:ext>
            </a:extLst>
          </p:cNvPr>
          <p:cNvSpPr txBox="1">
            <a:spLocks/>
          </p:cNvSpPr>
          <p:nvPr/>
        </p:nvSpPr>
        <p:spPr>
          <a:xfrm>
            <a:off x="1414600" y="649291"/>
            <a:ext cx="7704000" cy="5727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it-IT" sz="5263" dirty="0">
                <a:solidFill>
                  <a:srgbClr val="000000"/>
                </a:solidFill>
                <a:latin typeface="Segoe UI Variable Display Semib" pitchFamily="2" charset="0"/>
                <a:ea typeface="+mn-ea"/>
                <a:cs typeface="+mn-cs"/>
                <a:sym typeface="Arial"/>
              </a:rPr>
              <a:t>RISULTATI – </a:t>
            </a:r>
            <a:br>
              <a:rPr lang="it-IT" sz="5263" dirty="0">
                <a:solidFill>
                  <a:srgbClr val="000000"/>
                </a:solidFill>
                <a:latin typeface="Segoe UI Variable Display Semib" pitchFamily="2" charset="0"/>
                <a:ea typeface="+mn-ea"/>
                <a:cs typeface="+mn-cs"/>
                <a:sym typeface="Arial"/>
              </a:rPr>
            </a:br>
            <a:r>
              <a:rPr lang="it-IT" sz="5263" dirty="0">
                <a:solidFill>
                  <a:srgbClr val="000000"/>
                </a:solidFill>
                <a:latin typeface="Segoe UI Variable Display Semib" pitchFamily="2" charset="0"/>
                <a:ea typeface="+mn-ea"/>
                <a:cs typeface="+mn-cs"/>
                <a:sym typeface="Arial"/>
              </a:rPr>
              <a:t>interim analysis</a:t>
            </a:r>
          </a:p>
        </p:txBody>
      </p:sp>
      <p:graphicFrame>
        <p:nvGraphicFramePr>
          <p:cNvPr id="5" name="Tabella 4">
            <a:extLst>
              <a:ext uri="{FF2B5EF4-FFF2-40B4-BE49-F238E27FC236}">
                <a16:creationId xmlns:a16="http://schemas.microsoft.com/office/drawing/2014/main" id="{4AD6DAEE-C5A8-E53A-CF95-7A6B4575B16A}"/>
              </a:ext>
            </a:extLst>
          </p:cNvPr>
          <p:cNvGraphicFramePr>
            <a:graphicFrameLocks noGrp="1"/>
          </p:cNvGraphicFramePr>
          <p:nvPr>
            <p:extLst>
              <p:ext uri="{D42A27DB-BD31-4B8C-83A1-F6EECF244321}">
                <p14:modId xmlns:p14="http://schemas.microsoft.com/office/powerpoint/2010/main" val="2065656720"/>
              </p:ext>
            </p:extLst>
          </p:nvPr>
        </p:nvGraphicFramePr>
        <p:xfrm>
          <a:off x="1438617" y="3238500"/>
          <a:ext cx="15410765" cy="5395053"/>
        </p:xfrm>
        <a:graphic>
          <a:graphicData uri="http://schemas.openxmlformats.org/drawingml/2006/table">
            <a:tbl>
              <a:tblPr firstRow="1" firstCol="1" bandRow="1">
                <a:tableStyleId>{0E3FDE45-AF77-4B5C-9715-49D594BDF05E}</a:tableStyleId>
              </a:tblPr>
              <a:tblGrid>
                <a:gridCol w="8341599">
                  <a:extLst>
                    <a:ext uri="{9D8B030D-6E8A-4147-A177-3AD203B41FA5}">
                      <a16:colId xmlns:a16="http://schemas.microsoft.com/office/drawing/2014/main" val="462024724"/>
                    </a:ext>
                  </a:extLst>
                </a:gridCol>
                <a:gridCol w="4267561">
                  <a:extLst>
                    <a:ext uri="{9D8B030D-6E8A-4147-A177-3AD203B41FA5}">
                      <a16:colId xmlns:a16="http://schemas.microsoft.com/office/drawing/2014/main" val="3639428314"/>
                    </a:ext>
                  </a:extLst>
                </a:gridCol>
                <a:gridCol w="2801605">
                  <a:extLst>
                    <a:ext uri="{9D8B030D-6E8A-4147-A177-3AD203B41FA5}">
                      <a16:colId xmlns:a16="http://schemas.microsoft.com/office/drawing/2014/main" val="3338095674"/>
                    </a:ext>
                  </a:extLst>
                </a:gridCol>
              </a:tblGrid>
              <a:tr h="511742">
                <a:tc gridSpan="3">
                  <a:txBody>
                    <a:bodyPr/>
                    <a:lstStyle/>
                    <a:p>
                      <a:pPr algn="ctr">
                        <a:lnSpc>
                          <a:spcPct val="107000"/>
                        </a:lnSpc>
                        <a:spcAft>
                          <a:spcPts val="800"/>
                        </a:spcAft>
                        <a:buNone/>
                      </a:pPr>
                      <a:r>
                        <a:rPr lang="it-IT" sz="3200" b="1" kern="0" dirty="0">
                          <a:solidFill>
                            <a:srgbClr val="000000"/>
                          </a:solidFill>
                          <a:effectLst/>
                          <a:latin typeface="Lora" pitchFamily="2" charset="77"/>
                        </a:rPr>
                        <a:t>Malaria e altre parassitosi</a:t>
                      </a:r>
                      <a:endParaRPr lang="it-IT" sz="24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051333329"/>
                  </a:ext>
                </a:extLst>
              </a:tr>
              <a:tr h="405305">
                <a:tc gridSpan="2">
                  <a:txBody>
                    <a:bodyPr/>
                    <a:lstStyle/>
                    <a:p>
                      <a:pPr algn="l">
                        <a:lnSpc>
                          <a:spcPct val="107000"/>
                        </a:lnSpc>
                        <a:spcAft>
                          <a:spcPts val="800"/>
                        </a:spcAft>
                        <a:buNone/>
                      </a:pPr>
                      <a:r>
                        <a:rPr lang="it-IT" sz="2800" b="1" kern="0" dirty="0">
                          <a:solidFill>
                            <a:srgbClr val="000000"/>
                          </a:solidFill>
                          <a:effectLst/>
                          <a:latin typeface="Lora" pitchFamily="2" charset="77"/>
                        </a:rPr>
                        <a:t>Variabile</a:t>
                      </a:r>
                      <a:endParaRPr lang="it-IT" sz="16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nchor="ctr"/>
                </a:tc>
                <a:tc hMerge="1">
                  <a:txBody>
                    <a:bodyPr/>
                    <a:lstStyle/>
                    <a:p>
                      <a:endParaRPr lang="it-IT"/>
                    </a:p>
                  </a:txBody>
                  <a:tcPr/>
                </a:tc>
                <a:tc>
                  <a:txBody>
                    <a:bodyPr/>
                    <a:lstStyle/>
                    <a:p>
                      <a:pPr algn="l">
                        <a:lnSpc>
                          <a:spcPct val="107000"/>
                        </a:lnSpc>
                        <a:spcAft>
                          <a:spcPts val="800"/>
                        </a:spcAft>
                        <a:buNone/>
                      </a:pPr>
                      <a:r>
                        <a:rPr lang="it-IT" sz="2800" b="1" kern="0" dirty="0">
                          <a:solidFill>
                            <a:srgbClr val="000000"/>
                          </a:solidFill>
                          <a:effectLst/>
                          <a:latin typeface="Lora" pitchFamily="2" charset="77"/>
                        </a:rPr>
                        <a:t>N (%)</a:t>
                      </a:r>
                      <a:endParaRPr lang="it-IT" sz="32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nchor="ctr"/>
                </a:tc>
                <a:extLst>
                  <a:ext uri="{0D108BD9-81ED-4DB2-BD59-A6C34878D82A}">
                    <a16:rowId xmlns:a16="http://schemas.microsoft.com/office/drawing/2014/main" val="3658267498"/>
                  </a:ext>
                </a:extLst>
              </a:tr>
              <a:tr h="421051">
                <a:tc rowSpan="2">
                  <a:txBody>
                    <a:bodyPr/>
                    <a:lstStyle/>
                    <a:p>
                      <a:pPr algn="l">
                        <a:lnSpc>
                          <a:spcPct val="107000"/>
                        </a:lnSpc>
                        <a:spcAft>
                          <a:spcPts val="800"/>
                        </a:spcAft>
                        <a:buNone/>
                      </a:pPr>
                      <a:r>
                        <a:rPr lang="it-IT" sz="2800" b="1" u="none" strike="noStrike" kern="0" cap="none" dirty="0">
                          <a:solidFill>
                            <a:srgbClr val="000000"/>
                          </a:solidFill>
                          <a:effectLst/>
                          <a:latin typeface="Lora" pitchFamily="2" charset="77"/>
                          <a:sym typeface="Arial"/>
                        </a:rPr>
                        <a:t>Schistosoma spp. </a:t>
                      </a:r>
                      <a:r>
                        <a:rPr lang="it-IT" sz="2800" b="1" kern="0" dirty="0">
                          <a:effectLst/>
                          <a:latin typeface="Lora" pitchFamily="2" charset="77"/>
                        </a:rPr>
                        <a:t>(ELISA)</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effectLst/>
                          <a:latin typeface="Lora" pitchFamily="2" charset="77"/>
                        </a:rPr>
                        <a:t>Positivo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effectLst/>
                          <a:latin typeface="Lora" pitchFamily="2" charset="77"/>
                        </a:rPr>
                        <a:t>5 (5,6)</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874013505"/>
                  </a:ext>
                </a:extLst>
              </a:tr>
              <a:tr h="421051">
                <a:tc vMerge="1">
                  <a:txBody>
                    <a:bodyPr/>
                    <a:lstStyle/>
                    <a:p>
                      <a:endParaRPr lang="it-IT"/>
                    </a:p>
                  </a:txBody>
                  <a:tcPr/>
                </a:tc>
                <a:tc>
                  <a:txBody>
                    <a:bodyPr/>
                    <a:lstStyle/>
                    <a:p>
                      <a:pPr algn="l">
                        <a:lnSpc>
                          <a:spcPct val="107000"/>
                        </a:lnSpc>
                        <a:spcAft>
                          <a:spcPts val="800"/>
                        </a:spcAft>
                        <a:buNone/>
                      </a:pPr>
                      <a:r>
                        <a:rPr lang="it-IT" sz="2800" kern="0" dirty="0">
                          <a:effectLst/>
                          <a:latin typeface="Lora" pitchFamily="2" charset="77"/>
                        </a:rPr>
                        <a:t>Negativo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a:effectLst/>
                          <a:latin typeface="Lora" pitchFamily="2" charset="77"/>
                        </a:rPr>
                        <a:t>84 (94,4)</a:t>
                      </a:r>
                      <a:endParaRPr lang="it-IT" sz="2800" kern="10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3396070155"/>
                  </a:ext>
                </a:extLst>
              </a:tr>
              <a:tr h="421051">
                <a:tc rowSpan="2">
                  <a:txBody>
                    <a:bodyPr/>
                    <a:lstStyle/>
                    <a:p>
                      <a:pPr algn="l">
                        <a:lnSpc>
                          <a:spcPct val="107000"/>
                        </a:lnSpc>
                        <a:spcAft>
                          <a:spcPts val="800"/>
                        </a:spcAft>
                        <a:buNone/>
                      </a:pPr>
                      <a:r>
                        <a:rPr lang="it-IT" sz="2800" b="1" u="none" strike="noStrike" kern="0" cap="none" dirty="0">
                          <a:solidFill>
                            <a:srgbClr val="000000"/>
                          </a:solidFill>
                          <a:effectLst/>
                          <a:latin typeface="Lora" pitchFamily="2" charset="77"/>
                          <a:sym typeface="Arial"/>
                        </a:rPr>
                        <a:t>Strongyloides</a:t>
                      </a:r>
                      <a:r>
                        <a:rPr lang="it-IT" sz="2800" b="1" kern="0" dirty="0">
                          <a:solidFill>
                            <a:srgbClr val="000000"/>
                          </a:solidFill>
                          <a:effectLst/>
                          <a:latin typeface="Lora" pitchFamily="2" charset="77"/>
                        </a:rPr>
                        <a:t> (ELISA)</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solidFill>
                            <a:srgbClr val="000000"/>
                          </a:solidFill>
                          <a:effectLst/>
                          <a:latin typeface="Lora" pitchFamily="2" charset="77"/>
                        </a:rPr>
                        <a:t>Positivo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solidFill>
                            <a:srgbClr val="000000"/>
                          </a:solidFill>
                          <a:effectLst/>
                          <a:latin typeface="Lora" pitchFamily="2" charset="77"/>
                        </a:rPr>
                        <a:t>4 (4,5)</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328284969"/>
                  </a:ext>
                </a:extLst>
              </a:tr>
              <a:tr h="421051">
                <a:tc vMerge="1">
                  <a:txBody>
                    <a:bodyPr/>
                    <a:lstStyle/>
                    <a:p>
                      <a:endParaRPr lang="it-IT"/>
                    </a:p>
                  </a:txBody>
                  <a:tcPr/>
                </a:tc>
                <a:tc>
                  <a:txBody>
                    <a:bodyPr/>
                    <a:lstStyle/>
                    <a:p>
                      <a:pPr algn="l">
                        <a:lnSpc>
                          <a:spcPct val="107000"/>
                        </a:lnSpc>
                        <a:spcAft>
                          <a:spcPts val="800"/>
                        </a:spcAft>
                        <a:buNone/>
                      </a:pPr>
                      <a:r>
                        <a:rPr lang="it-IT" sz="2800" kern="0" dirty="0">
                          <a:solidFill>
                            <a:srgbClr val="000000"/>
                          </a:solidFill>
                          <a:effectLst/>
                          <a:latin typeface="Lora" pitchFamily="2" charset="77"/>
                        </a:rPr>
                        <a:t>Negativo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solidFill>
                            <a:srgbClr val="000000"/>
                          </a:solidFill>
                          <a:effectLst/>
                          <a:latin typeface="Lora" pitchFamily="2" charset="77"/>
                        </a:rPr>
                        <a:t>85 (95,5)</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24810858"/>
                  </a:ext>
                </a:extLst>
              </a:tr>
              <a:tr h="421051">
                <a:tc rowSpan="4">
                  <a:txBody>
                    <a:bodyPr/>
                    <a:lstStyle/>
                    <a:p>
                      <a:pPr algn="l">
                        <a:lnSpc>
                          <a:spcPct val="107000"/>
                        </a:lnSpc>
                        <a:spcAft>
                          <a:spcPts val="800"/>
                        </a:spcAft>
                        <a:buNone/>
                      </a:pPr>
                      <a:r>
                        <a:rPr lang="it-IT" sz="2800" b="1" kern="0" dirty="0">
                          <a:effectLst/>
                          <a:latin typeface="Lora" pitchFamily="2" charset="77"/>
                        </a:rPr>
                        <a:t>Malaria (NESTED PCR)</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effectLst/>
                          <a:latin typeface="Lora" pitchFamily="2" charset="77"/>
                        </a:rPr>
                        <a:t>Positivo</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effectLst/>
                          <a:latin typeface="Lora" pitchFamily="2" charset="77"/>
                        </a:rPr>
                        <a:t>2 (2,2)</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3057733362"/>
                  </a:ext>
                </a:extLst>
              </a:tr>
              <a:tr h="421051">
                <a:tc vMerge="1">
                  <a:txBody>
                    <a:bodyPr/>
                    <a:lstStyle/>
                    <a:p>
                      <a:endParaRPr lang="it-IT"/>
                    </a:p>
                  </a:txBody>
                  <a:tcPr/>
                </a:tc>
                <a:tc>
                  <a:txBody>
                    <a:bodyPr/>
                    <a:lstStyle/>
                    <a:p>
                      <a:pPr algn="l">
                        <a:lnSpc>
                          <a:spcPct val="107000"/>
                        </a:lnSpc>
                        <a:spcAft>
                          <a:spcPts val="800"/>
                        </a:spcAft>
                        <a:buNone/>
                      </a:pPr>
                      <a:r>
                        <a:rPr lang="it-IT" sz="2800" i="1" kern="0" dirty="0" err="1">
                          <a:effectLst/>
                          <a:latin typeface="Lora" pitchFamily="2" charset="77"/>
                        </a:rPr>
                        <a:t>P.malariae</a:t>
                      </a:r>
                      <a:endParaRPr lang="it-IT" sz="2800" i="1"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effectLst/>
                          <a:latin typeface="Lora" pitchFamily="2" charset="77"/>
                        </a:rPr>
                        <a:t>1 (1,1)</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2750220024"/>
                  </a:ext>
                </a:extLst>
              </a:tr>
              <a:tr h="421051">
                <a:tc vMerge="1">
                  <a:txBody>
                    <a:bodyPr/>
                    <a:lstStyle/>
                    <a:p>
                      <a:endParaRPr lang="it-IT"/>
                    </a:p>
                  </a:txBody>
                  <a:tcPr/>
                </a:tc>
                <a:tc>
                  <a:txBody>
                    <a:bodyPr/>
                    <a:lstStyle/>
                    <a:p>
                      <a:pPr algn="l">
                        <a:lnSpc>
                          <a:spcPct val="107000"/>
                        </a:lnSpc>
                        <a:spcAft>
                          <a:spcPts val="800"/>
                        </a:spcAft>
                        <a:buNone/>
                      </a:pPr>
                      <a:r>
                        <a:rPr lang="it-IT" sz="2800" i="1" kern="0" dirty="0" err="1">
                          <a:effectLst/>
                          <a:latin typeface="Lora" pitchFamily="2" charset="77"/>
                        </a:rPr>
                        <a:t>P.malariae</a:t>
                      </a:r>
                      <a:r>
                        <a:rPr lang="it-IT" sz="2800" i="1" kern="0" dirty="0">
                          <a:effectLst/>
                          <a:latin typeface="Lora" pitchFamily="2" charset="77"/>
                        </a:rPr>
                        <a:t> + </a:t>
                      </a:r>
                      <a:r>
                        <a:rPr lang="it-IT" sz="2800" i="1" kern="0" dirty="0" err="1">
                          <a:effectLst/>
                          <a:latin typeface="Lora" pitchFamily="2" charset="77"/>
                        </a:rPr>
                        <a:t>P.vivax</a:t>
                      </a:r>
                      <a:endParaRPr lang="it-IT" sz="2800" i="1"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effectLst/>
                          <a:latin typeface="Lora" pitchFamily="2" charset="77"/>
                        </a:rPr>
                        <a:t>1 (1,1)</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1465498811"/>
                  </a:ext>
                </a:extLst>
              </a:tr>
              <a:tr h="421051">
                <a:tc vMerge="1">
                  <a:txBody>
                    <a:bodyPr/>
                    <a:lstStyle/>
                    <a:p>
                      <a:endParaRPr lang="it-IT"/>
                    </a:p>
                  </a:txBody>
                  <a:tcPr/>
                </a:tc>
                <a:tc>
                  <a:txBody>
                    <a:bodyPr/>
                    <a:lstStyle/>
                    <a:p>
                      <a:pPr algn="l">
                        <a:lnSpc>
                          <a:spcPct val="107000"/>
                        </a:lnSpc>
                        <a:spcAft>
                          <a:spcPts val="800"/>
                        </a:spcAft>
                        <a:buNone/>
                      </a:pPr>
                      <a:r>
                        <a:rPr lang="it-IT" sz="2800" kern="0">
                          <a:effectLst/>
                          <a:latin typeface="Lora" pitchFamily="2" charset="77"/>
                        </a:rPr>
                        <a:t>Negativo</a:t>
                      </a:r>
                      <a:endParaRPr lang="it-IT" sz="2800" kern="100">
                        <a:effectLst/>
                        <a:latin typeface="Lora" pitchFamily="2" charset="77"/>
                        <a:ea typeface="Aptos" panose="020B0004020202020204" pitchFamily="34" charset="0"/>
                        <a:cs typeface="Times New Roman" panose="02020603050405020304" pitchFamily="18" charset="0"/>
                      </a:endParaRPr>
                    </a:p>
                  </a:txBody>
                  <a:tcPr marL="20970" marR="20970" marT="13980" marB="13980"/>
                </a:tc>
                <a:tc>
                  <a:txBody>
                    <a:bodyPr/>
                    <a:lstStyle/>
                    <a:p>
                      <a:pPr algn="l">
                        <a:lnSpc>
                          <a:spcPct val="107000"/>
                        </a:lnSpc>
                        <a:spcAft>
                          <a:spcPts val="800"/>
                        </a:spcAft>
                        <a:buNone/>
                      </a:pPr>
                      <a:r>
                        <a:rPr lang="it-IT" sz="2800" kern="0" dirty="0">
                          <a:effectLst/>
                          <a:latin typeface="Lora" pitchFamily="2" charset="77"/>
                        </a:rPr>
                        <a:t>87 (75,8)</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2735385398"/>
                  </a:ext>
                </a:extLst>
              </a:tr>
              <a:tr h="427244">
                <a:tc>
                  <a:txBody>
                    <a:bodyPr/>
                    <a:lstStyle/>
                    <a:p>
                      <a:pPr algn="l">
                        <a:lnSpc>
                          <a:spcPct val="107000"/>
                        </a:lnSpc>
                        <a:spcAft>
                          <a:spcPts val="800"/>
                        </a:spcAft>
                        <a:buNone/>
                      </a:pPr>
                      <a:r>
                        <a:rPr lang="it-IT" sz="2800" b="1" kern="0" dirty="0">
                          <a:solidFill>
                            <a:srgbClr val="000000"/>
                          </a:solidFill>
                          <a:effectLst/>
                          <a:latin typeface="Lora" pitchFamily="2" charset="77"/>
                        </a:rPr>
                        <a:t>Prevalenza parassitaria complessiva</a:t>
                      </a:r>
                      <a:endParaRPr lang="it-IT" sz="2800" kern="100" dirty="0">
                        <a:effectLst/>
                        <a:latin typeface="Lora" pitchFamily="2" charset="77"/>
                        <a:ea typeface="Aptos" panose="020B0004020202020204" pitchFamily="34" charset="0"/>
                        <a:cs typeface="Times New Roman" panose="02020603050405020304" pitchFamily="18" charset="0"/>
                      </a:endParaRPr>
                    </a:p>
                  </a:txBody>
                  <a:tcPr marL="0" marR="0" marT="13980" marB="13980"/>
                </a:tc>
                <a:tc>
                  <a:txBody>
                    <a:bodyPr/>
                    <a:lstStyle/>
                    <a:p>
                      <a:pPr algn="l">
                        <a:lnSpc>
                          <a:spcPct val="107000"/>
                        </a:lnSpc>
                        <a:buNone/>
                      </a:pPr>
                      <a:endParaRPr lang="it-IT" sz="2800" kern="100" dirty="0">
                        <a:effectLst/>
                        <a:latin typeface="Lora" pitchFamily="2" charset="77"/>
                      </a:endParaRPr>
                    </a:p>
                  </a:txBody>
                  <a:tcPr marL="20970" marR="20970" marT="13980" marB="13980"/>
                </a:tc>
                <a:tc>
                  <a:txBody>
                    <a:bodyPr/>
                    <a:lstStyle/>
                    <a:p>
                      <a:pPr algn="l">
                        <a:lnSpc>
                          <a:spcPct val="107000"/>
                        </a:lnSpc>
                        <a:spcAft>
                          <a:spcPts val="800"/>
                        </a:spcAft>
                        <a:buNone/>
                      </a:pPr>
                      <a:r>
                        <a:rPr lang="it-IT" sz="2800" b="1" kern="0" dirty="0">
                          <a:solidFill>
                            <a:srgbClr val="000000"/>
                          </a:solidFill>
                          <a:effectLst/>
                          <a:latin typeface="Lora" pitchFamily="2" charset="77"/>
                        </a:rPr>
                        <a:t>11 (12,4)</a:t>
                      </a:r>
                      <a:endParaRPr lang="it-IT" sz="2800" b="1" kern="100" dirty="0">
                        <a:effectLst/>
                        <a:latin typeface="Lora" pitchFamily="2" charset="77"/>
                        <a:ea typeface="Aptos" panose="020B0004020202020204" pitchFamily="34" charset="0"/>
                        <a:cs typeface="Times New Roman" panose="02020603050405020304" pitchFamily="18" charset="0"/>
                      </a:endParaRPr>
                    </a:p>
                  </a:txBody>
                  <a:tcPr marL="20970" marR="20970" marT="13980" marB="13980"/>
                </a:tc>
                <a:extLst>
                  <a:ext uri="{0D108BD9-81ED-4DB2-BD59-A6C34878D82A}">
                    <a16:rowId xmlns:a16="http://schemas.microsoft.com/office/drawing/2014/main" val="120602023"/>
                  </a:ext>
                </a:extLst>
              </a:tr>
            </a:tbl>
          </a:graphicData>
        </a:graphic>
      </p:graphicFrame>
    </p:spTree>
    <p:extLst>
      <p:ext uri="{BB962C8B-B14F-4D97-AF65-F5344CB8AC3E}">
        <p14:creationId xmlns:p14="http://schemas.microsoft.com/office/powerpoint/2010/main" val="404238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86494214-2570-6DA0-1A3C-FF2E33C43BBA}"/>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2D289C4D-CBC7-C756-E611-14C2CEBE84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407;p47">
            <a:extLst>
              <a:ext uri="{FF2B5EF4-FFF2-40B4-BE49-F238E27FC236}">
                <a16:creationId xmlns:a16="http://schemas.microsoft.com/office/drawing/2014/main" id="{A80CE4E1-78A3-CAB7-5AF2-9A31E69F6976}"/>
              </a:ext>
            </a:extLst>
          </p:cNvPr>
          <p:cNvSpPr txBox="1">
            <a:spLocks/>
          </p:cNvSpPr>
          <p:nvPr/>
        </p:nvSpPr>
        <p:spPr>
          <a:xfrm>
            <a:off x="1414600" y="649291"/>
            <a:ext cx="7704000" cy="5727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it-IT" sz="5263" dirty="0">
                <a:solidFill>
                  <a:srgbClr val="000000"/>
                </a:solidFill>
                <a:latin typeface="Segoe UI Variable Display Semib" pitchFamily="2" charset="0"/>
                <a:ea typeface="+mn-ea"/>
                <a:cs typeface="+mn-cs"/>
                <a:sym typeface="Arial"/>
              </a:rPr>
              <a:t>Campionamento vettori</a:t>
            </a:r>
          </a:p>
        </p:txBody>
      </p:sp>
      <p:pic>
        <p:nvPicPr>
          <p:cNvPr id="4" name="Immagine 3" descr="Immagine che contiene testo, schermata, vestiti, persona&#10;&#10;Il contenuto generato dall'IA potrebbe non essere corretto.">
            <a:extLst>
              <a:ext uri="{FF2B5EF4-FFF2-40B4-BE49-F238E27FC236}">
                <a16:creationId xmlns:a16="http://schemas.microsoft.com/office/drawing/2014/main" id="{42346977-33CE-BCD5-E856-8121D012D25D}"/>
              </a:ext>
            </a:extLst>
          </p:cNvPr>
          <p:cNvPicPr>
            <a:picLocks noChangeAspect="1"/>
          </p:cNvPicPr>
          <p:nvPr/>
        </p:nvPicPr>
        <p:blipFill>
          <a:blip r:embed="rId3" cstate="print">
            <a:extLst>
              <a:ext uri="{28A0092B-C50C-407E-A947-70E740481C1C}">
                <a14:useLocalDpi xmlns:a14="http://schemas.microsoft.com/office/drawing/2010/main" val="0"/>
              </a:ext>
            </a:extLst>
          </a:blip>
          <a:srcRect t="18559" b="26894"/>
          <a:stretch>
            <a:fillRect/>
          </a:stretch>
        </p:blipFill>
        <p:spPr>
          <a:xfrm>
            <a:off x="8428430" y="1943100"/>
            <a:ext cx="4647839" cy="5486400"/>
          </a:xfrm>
          <a:prstGeom prst="rect">
            <a:avLst/>
          </a:prstGeom>
        </p:spPr>
      </p:pic>
      <p:pic>
        <p:nvPicPr>
          <p:cNvPr id="7" name="Immagine 6" descr="Immagine che contiene testo, vestiti, schermata, persona&#10;&#10;Il contenuto generato dall'IA potrebbe non essere corretto.">
            <a:extLst>
              <a:ext uri="{FF2B5EF4-FFF2-40B4-BE49-F238E27FC236}">
                <a16:creationId xmlns:a16="http://schemas.microsoft.com/office/drawing/2014/main" id="{D05ACF17-ABFC-08F5-AED8-A44A6EEA1522}"/>
              </a:ext>
            </a:extLst>
          </p:cNvPr>
          <p:cNvPicPr>
            <a:picLocks noChangeAspect="1"/>
          </p:cNvPicPr>
          <p:nvPr/>
        </p:nvPicPr>
        <p:blipFill>
          <a:blip r:embed="rId4" cstate="print">
            <a:extLst>
              <a:ext uri="{28A0092B-C50C-407E-A947-70E740481C1C}">
                <a14:useLocalDpi xmlns:a14="http://schemas.microsoft.com/office/drawing/2010/main" val="0"/>
              </a:ext>
            </a:extLst>
          </a:blip>
          <a:srcRect t="17045" b="26136"/>
          <a:stretch>
            <a:fillRect/>
          </a:stretch>
        </p:blipFill>
        <p:spPr>
          <a:xfrm>
            <a:off x="13076269" y="3848100"/>
            <a:ext cx="4647839" cy="5715000"/>
          </a:xfrm>
          <a:prstGeom prst="rect">
            <a:avLst/>
          </a:prstGeom>
        </p:spPr>
      </p:pic>
      <p:sp>
        <p:nvSpPr>
          <p:cNvPr id="9" name="CasellaDiTesto 8">
            <a:extLst>
              <a:ext uri="{FF2B5EF4-FFF2-40B4-BE49-F238E27FC236}">
                <a16:creationId xmlns:a16="http://schemas.microsoft.com/office/drawing/2014/main" id="{87791936-1C1A-A126-E01B-0E4AF309107B}"/>
              </a:ext>
            </a:extLst>
          </p:cNvPr>
          <p:cNvSpPr txBox="1"/>
          <p:nvPr/>
        </p:nvSpPr>
        <p:spPr>
          <a:xfrm>
            <a:off x="589292" y="2882232"/>
            <a:ext cx="7839138" cy="6126870"/>
          </a:xfrm>
          <a:prstGeom prst="rect">
            <a:avLst/>
          </a:prstGeom>
          <a:noFill/>
        </p:spPr>
        <p:txBody>
          <a:bodyPr wrap="square" rtlCol="0">
            <a:spAutoFit/>
          </a:bodyPr>
          <a:lstStyle/>
          <a:p>
            <a:pPr lvl="0" eaLnBrk="0" fontAlgn="base" hangingPunct="0">
              <a:lnSpc>
                <a:spcPct val="150000"/>
              </a:lnSpc>
              <a:spcBef>
                <a:spcPct val="0"/>
              </a:spcBef>
              <a:spcAft>
                <a:spcPct val="0"/>
              </a:spcAft>
            </a:pPr>
            <a:r>
              <a:rPr lang="it-IT" altLang="it-IT" sz="2400" dirty="0">
                <a:solidFill>
                  <a:srgbClr val="000000"/>
                </a:solidFill>
                <a:latin typeface="Lora" pitchFamily="2" charset="77"/>
              </a:rPr>
              <a:t>La Puglia possiede un clima favorevole alla proliferazione di </a:t>
            </a:r>
            <a:r>
              <a:rPr lang="it-IT" altLang="it-IT" sz="2400" b="1" dirty="0">
                <a:solidFill>
                  <a:srgbClr val="000000"/>
                </a:solidFill>
                <a:latin typeface="Lora" pitchFamily="2" charset="77"/>
              </a:rPr>
              <a:t>Aedes </a:t>
            </a:r>
            <a:r>
              <a:rPr lang="it-IT" altLang="it-IT" sz="2400" b="1" dirty="0" err="1">
                <a:solidFill>
                  <a:srgbClr val="000000"/>
                </a:solidFill>
                <a:latin typeface="Lora" pitchFamily="2" charset="77"/>
              </a:rPr>
              <a:t>albopictus</a:t>
            </a:r>
            <a:r>
              <a:rPr lang="it-IT" altLang="it-IT" sz="2400" b="1" dirty="0">
                <a:solidFill>
                  <a:srgbClr val="000000"/>
                </a:solidFill>
                <a:latin typeface="Lora" pitchFamily="2" charset="77"/>
              </a:rPr>
              <a:t>, </a:t>
            </a:r>
            <a:r>
              <a:rPr lang="it-IT" altLang="it-IT" sz="2400" b="1" dirty="0" err="1">
                <a:solidFill>
                  <a:srgbClr val="000000"/>
                </a:solidFill>
                <a:latin typeface="Lora" pitchFamily="2" charset="77"/>
              </a:rPr>
              <a:t>Culex</a:t>
            </a:r>
            <a:r>
              <a:rPr lang="it-IT" altLang="it-IT" sz="2400" b="1" dirty="0">
                <a:solidFill>
                  <a:srgbClr val="000000"/>
                </a:solidFill>
                <a:latin typeface="Lora" pitchFamily="2" charset="77"/>
              </a:rPr>
              <a:t> </a:t>
            </a:r>
            <a:r>
              <a:rPr lang="it-IT" altLang="it-IT" sz="2400" b="1" dirty="0" err="1">
                <a:solidFill>
                  <a:srgbClr val="000000"/>
                </a:solidFill>
                <a:latin typeface="Lora" pitchFamily="2" charset="77"/>
              </a:rPr>
              <a:t>pipiens</a:t>
            </a:r>
            <a:r>
              <a:rPr lang="it-IT" altLang="it-IT" sz="2400" b="1" dirty="0">
                <a:solidFill>
                  <a:srgbClr val="000000"/>
                </a:solidFill>
                <a:latin typeface="Lora" pitchFamily="2" charset="77"/>
              </a:rPr>
              <a:t>, flebotomi (</a:t>
            </a:r>
            <a:r>
              <a:rPr lang="it-IT" altLang="it-IT" sz="2400" b="1" dirty="0" err="1">
                <a:solidFill>
                  <a:srgbClr val="000000"/>
                </a:solidFill>
                <a:latin typeface="Lora" pitchFamily="2" charset="77"/>
              </a:rPr>
              <a:t>Phlebotomus</a:t>
            </a:r>
            <a:r>
              <a:rPr lang="it-IT" altLang="it-IT" sz="2400" b="1" dirty="0">
                <a:solidFill>
                  <a:srgbClr val="000000"/>
                </a:solidFill>
                <a:latin typeface="Lora" pitchFamily="2" charset="77"/>
              </a:rPr>
              <a:t> spp.) e zecche</a:t>
            </a:r>
            <a:r>
              <a:rPr lang="it-IT" altLang="it-IT" sz="2400" dirty="0">
                <a:solidFill>
                  <a:srgbClr val="000000"/>
                </a:solidFill>
                <a:latin typeface="Lora" pitchFamily="2" charset="77"/>
              </a:rPr>
              <a:t>.</a:t>
            </a:r>
          </a:p>
          <a:p>
            <a:pPr lvl="0" eaLnBrk="0" fontAlgn="base" hangingPunct="0">
              <a:lnSpc>
                <a:spcPct val="150000"/>
              </a:lnSpc>
              <a:spcBef>
                <a:spcPct val="0"/>
              </a:spcBef>
              <a:spcAft>
                <a:spcPct val="0"/>
              </a:spcAft>
            </a:pPr>
            <a:r>
              <a:rPr lang="it-IT" altLang="it-IT" sz="2400" dirty="0">
                <a:solidFill>
                  <a:srgbClr val="000000"/>
                </a:solidFill>
                <a:latin typeface="Lora" pitchFamily="2" charset="77"/>
              </a:rPr>
              <a:t>Questi vettori possono trasmettere:</a:t>
            </a:r>
            <a:br>
              <a:rPr lang="it-IT" altLang="it-IT" sz="2400" dirty="0">
                <a:solidFill>
                  <a:srgbClr val="000000"/>
                </a:solidFill>
                <a:latin typeface="Lora" pitchFamily="2" charset="77"/>
              </a:rPr>
            </a:br>
            <a:r>
              <a:rPr lang="it-IT" altLang="it-IT" sz="2400" dirty="0">
                <a:solidFill>
                  <a:srgbClr val="000000"/>
                </a:solidFill>
                <a:latin typeface="Lora" pitchFamily="2" charset="77"/>
              </a:rPr>
              <a:t>• </a:t>
            </a:r>
            <a:r>
              <a:rPr lang="it-IT" altLang="it-IT" sz="2400" b="1" dirty="0">
                <a:solidFill>
                  <a:srgbClr val="000000"/>
                </a:solidFill>
                <a:latin typeface="Lora" pitchFamily="2" charset="77"/>
              </a:rPr>
              <a:t>West </a:t>
            </a:r>
            <a:r>
              <a:rPr lang="it-IT" altLang="it-IT" sz="2400" b="1" dirty="0" err="1">
                <a:solidFill>
                  <a:srgbClr val="000000"/>
                </a:solidFill>
                <a:latin typeface="Lora" pitchFamily="2" charset="77"/>
              </a:rPr>
              <a:t>Nile</a:t>
            </a:r>
            <a:r>
              <a:rPr lang="it-IT" altLang="it-IT" sz="2400" b="1" dirty="0">
                <a:solidFill>
                  <a:srgbClr val="000000"/>
                </a:solidFill>
                <a:latin typeface="Lora" pitchFamily="2" charset="77"/>
              </a:rPr>
              <a:t> virus (WNV)</a:t>
            </a:r>
            <a:br>
              <a:rPr lang="it-IT" altLang="it-IT" sz="2400" dirty="0">
                <a:solidFill>
                  <a:srgbClr val="000000"/>
                </a:solidFill>
                <a:latin typeface="Lora" pitchFamily="2" charset="77"/>
              </a:rPr>
            </a:br>
            <a:r>
              <a:rPr lang="it-IT" altLang="it-IT" sz="2400" dirty="0">
                <a:solidFill>
                  <a:srgbClr val="000000"/>
                </a:solidFill>
                <a:latin typeface="Lora" pitchFamily="2" charset="77"/>
              </a:rPr>
              <a:t>• </a:t>
            </a:r>
            <a:r>
              <a:rPr lang="it-IT" altLang="it-IT" sz="2400" b="1" dirty="0" err="1">
                <a:solidFill>
                  <a:srgbClr val="000000"/>
                </a:solidFill>
                <a:latin typeface="Lora" pitchFamily="2" charset="77"/>
              </a:rPr>
              <a:t>Usutu</a:t>
            </a:r>
            <a:r>
              <a:rPr lang="it-IT" altLang="it-IT" sz="2400" b="1" dirty="0">
                <a:solidFill>
                  <a:srgbClr val="000000"/>
                </a:solidFill>
                <a:latin typeface="Lora" pitchFamily="2" charset="77"/>
              </a:rPr>
              <a:t> virus</a:t>
            </a:r>
            <a:br>
              <a:rPr lang="it-IT" altLang="it-IT" sz="2400" dirty="0">
                <a:solidFill>
                  <a:srgbClr val="000000"/>
                </a:solidFill>
                <a:latin typeface="Lora" pitchFamily="2" charset="77"/>
              </a:rPr>
            </a:br>
            <a:r>
              <a:rPr lang="it-IT" altLang="it-IT" sz="2400" dirty="0">
                <a:solidFill>
                  <a:srgbClr val="000000"/>
                </a:solidFill>
                <a:latin typeface="Lora" pitchFamily="2" charset="77"/>
              </a:rPr>
              <a:t>• </a:t>
            </a:r>
            <a:r>
              <a:rPr lang="it-IT" altLang="it-IT" sz="2400" b="1" dirty="0">
                <a:solidFill>
                  <a:srgbClr val="000000"/>
                </a:solidFill>
                <a:latin typeface="Lora" pitchFamily="2" charset="77"/>
              </a:rPr>
              <a:t>Leishmania </a:t>
            </a:r>
            <a:r>
              <a:rPr lang="it-IT" altLang="it-IT" sz="2400" b="1" dirty="0" err="1">
                <a:solidFill>
                  <a:srgbClr val="000000"/>
                </a:solidFill>
                <a:latin typeface="Lora" pitchFamily="2" charset="77"/>
              </a:rPr>
              <a:t>infantum</a:t>
            </a:r>
            <a:br>
              <a:rPr lang="it-IT" altLang="it-IT" sz="2400" dirty="0">
                <a:solidFill>
                  <a:srgbClr val="000000"/>
                </a:solidFill>
                <a:latin typeface="Lora" pitchFamily="2" charset="77"/>
              </a:rPr>
            </a:br>
            <a:r>
              <a:rPr lang="it-IT" altLang="it-IT" sz="2400" dirty="0">
                <a:solidFill>
                  <a:srgbClr val="000000"/>
                </a:solidFill>
                <a:latin typeface="Lora" pitchFamily="2" charset="77"/>
              </a:rPr>
              <a:t>• </a:t>
            </a:r>
            <a:r>
              <a:rPr lang="it-IT" altLang="it-IT" sz="2400" b="1" dirty="0">
                <a:solidFill>
                  <a:srgbClr val="000000"/>
                </a:solidFill>
                <a:latin typeface="Lora" pitchFamily="2" charset="77"/>
              </a:rPr>
              <a:t>Chikungunya, Dengue, Zika</a:t>
            </a:r>
            <a:r>
              <a:rPr lang="it-IT" altLang="it-IT" sz="2400" dirty="0">
                <a:solidFill>
                  <a:srgbClr val="000000"/>
                </a:solidFill>
                <a:latin typeface="Lora" pitchFamily="2" charset="77"/>
              </a:rPr>
              <a:t> (rischio di importazione)</a:t>
            </a:r>
            <a:br>
              <a:rPr lang="it-IT" altLang="it-IT" sz="2400" dirty="0">
                <a:solidFill>
                  <a:srgbClr val="000000"/>
                </a:solidFill>
                <a:latin typeface="Lora" pitchFamily="2" charset="77"/>
              </a:rPr>
            </a:br>
            <a:r>
              <a:rPr lang="it-IT" altLang="it-IT" sz="2400" dirty="0">
                <a:solidFill>
                  <a:srgbClr val="000000"/>
                </a:solidFill>
                <a:latin typeface="Lora" pitchFamily="2" charset="77"/>
              </a:rPr>
              <a:t>• </a:t>
            </a:r>
            <a:r>
              <a:rPr lang="it-IT" altLang="it-IT" sz="2400" b="1" dirty="0">
                <a:solidFill>
                  <a:srgbClr val="000000"/>
                </a:solidFill>
                <a:latin typeface="Lora" pitchFamily="2" charset="77"/>
              </a:rPr>
              <a:t>Rickettsiosi, </a:t>
            </a:r>
            <a:r>
              <a:rPr lang="it-IT" altLang="it-IT" sz="2400" b="1" dirty="0" err="1">
                <a:solidFill>
                  <a:srgbClr val="000000"/>
                </a:solidFill>
                <a:latin typeface="Lora" pitchFamily="2" charset="77"/>
              </a:rPr>
              <a:t>babesiosi</a:t>
            </a:r>
            <a:r>
              <a:rPr lang="it-IT" altLang="it-IT" sz="2400" b="1" dirty="0">
                <a:solidFill>
                  <a:srgbClr val="000000"/>
                </a:solidFill>
                <a:latin typeface="Lora" pitchFamily="2" charset="77"/>
              </a:rPr>
              <a:t>, malattia di Lyme</a:t>
            </a:r>
            <a:r>
              <a:rPr lang="it-IT" altLang="it-IT" sz="2400" dirty="0">
                <a:solidFill>
                  <a:srgbClr val="000000"/>
                </a:solidFill>
                <a:latin typeface="Lora" pitchFamily="2" charset="77"/>
              </a:rPr>
              <a:t> (zecche).</a:t>
            </a:r>
            <a:endParaRPr lang="it-IT" altLang="it-IT" sz="2400" dirty="0">
              <a:latin typeface="Lora" pitchFamily="2" charset="77"/>
            </a:endParaRPr>
          </a:p>
          <a:p>
            <a:pPr>
              <a:lnSpc>
                <a:spcPct val="150000"/>
              </a:lnSpc>
            </a:pPr>
            <a:endParaRPr lang="en-GB" sz="2400" dirty="0">
              <a:latin typeface="Lora" pitchFamily="2" charset="77"/>
            </a:endParaRPr>
          </a:p>
        </p:txBody>
      </p:sp>
    </p:spTree>
    <p:extLst>
      <p:ext uri="{BB962C8B-B14F-4D97-AF65-F5344CB8AC3E}">
        <p14:creationId xmlns:p14="http://schemas.microsoft.com/office/powerpoint/2010/main" val="3531470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81915906-9BB2-70D1-DC54-DEE9F2BC8FF8}"/>
            </a:ext>
          </a:extLst>
        </p:cNvPr>
        <p:cNvGrpSpPr/>
        <p:nvPr/>
      </p:nvGrpSpPr>
      <p:grpSpPr>
        <a:xfrm>
          <a:off x="0" y="0"/>
          <a:ext cx="0" cy="0"/>
          <a:chOff x="0" y="0"/>
          <a:chExt cx="0" cy="0"/>
        </a:xfrm>
      </p:grpSpPr>
      <p:pic>
        <p:nvPicPr>
          <p:cNvPr id="48130" name="Picture 2" descr="Zoonosi. Schillaci riconosce ruolo One Health. Il Sivemp: bene, ma serve  una maggiore consapevolezza del valore della medicina veterinaria  preventiva – Sivemp Veneto">
            <a:extLst>
              <a:ext uri="{FF2B5EF4-FFF2-40B4-BE49-F238E27FC236}">
                <a16:creationId xmlns:a16="http://schemas.microsoft.com/office/drawing/2014/main" id="{82CF79C7-F418-AB0A-3E52-6DD04D9BE52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35583" y="0"/>
            <a:ext cx="10287000" cy="103251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utti i corsi | Elearning UniBA">
            <a:extLst>
              <a:ext uri="{FF2B5EF4-FFF2-40B4-BE49-F238E27FC236}">
                <a16:creationId xmlns:a16="http://schemas.microsoft.com/office/drawing/2014/main" id="{1036AD02-C022-8FD7-40FB-1A8E9ABDAD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407;p47">
            <a:extLst>
              <a:ext uri="{FF2B5EF4-FFF2-40B4-BE49-F238E27FC236}">
                <a16:creationId xmlns:a16="http://schemas.microsoft.com/office/drawing/2014/main" id="{1C202FCB-F7AC-FB5F-1744-9235DD03A99B}"/>
              </a:ext>
            </a:extLst>
          </p:cNvPr>
          <p:cNvSpPr txBox="1">
            <a:spLocks/>
          </p:cNvSpPr>
          <p:nvPr/>
        </p:nvSpPr>
        <p:spPr>
          <a:xfrm>
            <a:off x="460438" y="549867"/>
            <a:ext cx="7704000" cy="5727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it-IT" sz="5263" dirty="0">
                <a:solidFill>
                  <a:srgbClr val="000000"/>
                </a:solidFill>
                <a:latin typeface="Segoe UI Variable Display Semib" pitchFamily="2" charset="0"/>
                <a:ea typeface="+mn-ea"/>
                <a:cs typeface="+mn-cs"/>
                <a:sym typeface="Arial"/>
              </a:rPr>
              <a:t>Campionamento vettori</a:t>
            </a:r>
          </a:p>
        </p:txBody>
      </p:sp>
      <p:pic>
        <p:nvPicPr>
          <p:cNvPr id="5" name="Immagine 4" descr="Immagine che contiene testo, schermata, Carattere&#10;&#10;Il contenuto generato dall'IA potrebbe non essere corretto.">
            <a:extLst>
              <a:ext uri="{FF2B5EF4-FFF2-40B4-BE49-F238E27FC236}">
                <a16:creationId xmlns:a16="http://schemas.microsoft.com/office/drawing/2014/main" id="{A9C0455A-1567-5F1E-B595-B9799F47C0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183" y="2781196"/>
            <a:ext cx="7772400" cy="2942637"/>
          </a:xfrm>
          <a:prstGeom prst="rect">
            <a:avLst/>
          </a:prstGeom>
        </p:spPr>
      </p:pic>
      <p:sp>
        <p:nvSpPr>
          <p:cNvPr id="6" name="CasellaDiTesto 5">
            <a:extLst>
              <a:ext uri="{FF2B5EF4-FFF2-40B4-BE49-F238E27FC236}">
                <a16:creationId xmlns:a16="http://schemas.microsoft.com/office/drawing/2014/main" id="{C666DFF5-5035-97A8-7320-4A4C940DAEB2}"/>
              </a:ext>
            </a:extLst>
          </p:cNvPr>
          <p:cNvSpPr txBox="1"/>
          <p:nvPr/>
        </p:nvSpPr>
        <p:spPr>
          <a:xfrm>
            <a:off x="263183" y="6210300"/>
            <a:ext cx="6781800" cy="2204899"/>
          </a:xfrm>
          <a:prstGeom prst="rect">
            <a:avLst/>
          </a:prstGeom>
          <a:noFill/>
        </p:spPr>
        <p:txBody>
          <a:bodyPr wrap="square" rtlCol="0">
            <a:spAutoFit/>
          </a:bodyPr>
          <a:lstStyle/>
          <a:p>
            <a:pPr algn="just">
              <a:lnSpc>
                <a:spcPct val="200000"/>
              </a:lnSpc>
            </a:pPr>
            <a:r>
              <a:rPr lang="en-GB" sz="2400" dirty="0" err="1">
                <a:latin typeface="Lora" pitchFamily="2" charset="77"/>
              </a:rPr>
              <a:t>L’</a:t>
            </a:r>
            <a:r>
              <a:rPr lang="en-GB" sz="2400" i="1" dirty="0" err="1">
                <a:latin typeface="Lora" pitchFamily="2" charset="77"/>
              </a:rPr>
              <a:t>anopheles</a:t>
            </a:r>
            <a:r>
              <a:rPr lang="en-GB" sz="2400" i="1" dirty="0">
                <a:latin typeface="Lora" pitchFamily="2" charset="77"/>
              </a:rPr>
              <a:t> </a:t>
            </a:r>
            <a:r>
              <a:rPr lang="en-GB" sz="2400" i="1" dirty="0" err="1">
                <a:latin typeface="Lora" pitchFamily="2" charset="77"/>
              </a:rPr>
              <a:t>sacharovi</a:t>
            </a:r>
            <a:r>
              <a:rPr lang="en-GB" sz="2400" i="1" dirty="0">
                <a:latin typeface="Lora" pitchFamily="2" charset="77"/>
              </a:rPr>
              <a:t> </a:t>
            </a:r>
            <a:r>
              <a:rPr lang="en-GB" sz="2400" dirty="0" err="1">
                <a:latin typeface="Lora" pitchFamily="2" charset="77"/>
              </a:rPr>
              <a:t>è</a:t>
            </a:r>
            <a:r>
              <a:rPr lang="en-GB" sz="2400" dirty="0">
                <a:latin typeface="Lora" pitchFamily="2" charset="77"/>
              </a:rPr>
              <a:t> </a:t>
            </a:r>
            <a:r>
              <a:rPr lang="en-GB" sz="2400" dirty="0" err="1">
                <a:latin typeface="Lora" pitchFamily="2" charset="77"/>
              </a:rPr>
              <a:t>storicamente</a:t>
            </a:r>
            <a:r>
              <a:rPr lang="en-GB" sz="2400" dirty="0">
                <a:latin typeface="Lora" pitchFamily="2" charset="77"/>
              </a:rPr>
              <a:t> il </a:t>
            </a:r>
            <a:r>
              <a:rPr lang="en-GB" sz="2400" dirty="0" err="1">
                <a:latin typeface="Lora" pitchFamily="2" charset="77"/>
              </a:rPr>
              <a:t>principale</a:t>
            </a:r>
            <a:r>
              <a:rPr lang="en-GB" sz="2400" dirty="0">
                <a:latin typeface="Lora" pitchFamily="2" charset="77"/>
              </a:rPr>
              <a:t> </a:t>
            </a:r>
            <a:r>
              <a:rPr lang="en-GB" sz="2400" dirty="0" err="1">
                <a:latin typeface="Lora" pitchFamily="2" charset="77"/>
              </a:rPr>
              <a:t>vettore</a:t>
            </a:r>
            <a:r>
              <a:rPr lang="en-GB" sz="2400" dirty="0">
                <a:latin typeface="Lora" pitchFamily="2" charset="77"/>
              </a:rPr>
              <a:t> di </a:t>
            </a:r>
            <a:r>
              <a:rPr lang="en-GB" sz="2400" i="1" dirty="0">
                <a:latin typeface="Lora" pitchFamily="2" charset="77"/>
              </a:rPr>
              <a:t>P. vivax </a:t>
            </a:r>
            <a:r>
              <a:rPr lang="en-GB" sz="2400" dirty="0" err="1">
                <a:latin typeface="Lora" pitchFamily="2" charset="77"/>
              </a:rPr>
              <a:t>nell’area</a:t>
            </a:r>
            <a:r>
              <a:rPr lang="en-GB" sz="2400" dirty="0">
                <a:latin typeface="Lora" pitchFamily="2" charset="77"/>
              </a:rPr>
              <a:t> del Mediterraneo (Grecia, Italia, </a:t>
            </a:r>
            <a:r>
              <a:rPr lang="en-GB" sz="2400" dirty="0" err="1">
                <a:latin typeface="Lora" pitchFamily="2" charset="77"/>
              </a:rPr>
              <a:t>Turchia</a:t>
            </a:r>
            <a:r>
              <a:rPr lang="en-GB" sz="2400" dirty="0">
                <a:latin typeface="Lora" pitchFamily="2" charset="77"/>
              </a:rPr>
              <a:t>)</a:t>
            </a:r>
            <a:endParaRPr lang="en-GB" sz="2400" i="1" dirty="0">
              <a:latin typeface="Lora" pitchFamily="2" charset="77"/>
            </a:endParaRPr>
          </a:p>
        </p:txBody>
      </p:sp>
      <p:pic>
        <p:nvPicPr>
          <p:cNvPr id="48132" name="Picture 4" descr="2.800+ Zanzara Anofele Foto stock, immagini e fotografie royalty-free -  iStock">
            <a:extLst>
              <a:ext uri="{FF2B5EF4-FFF2-40B4-BE49-F238E27FC236}">
                <a16:creationId xmlns:a16="http://schemas.microsoft.com/office/drawing/2014/main" id="{96C03528-58E4-40B8-350E-E4019238D4E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400" y="8442138"/>
            <a:ext cx="2514600" cy="1844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45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F10E4CDF-C4DD-49DF-2D71-9D49D15063C0}"/>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5034E4C3-11EF-592C-DC12-BBCC04221FA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407;p47">
            <a:extLst>
              <a:ext uri="{FF2B5EF4-FFF2-40B4-BE49-F238E27FC236}">
                <a16:creationId xmlns:a16="http://schemas.microsoft.com/office/drawing/2014/main" id="{52717498-6AFE-0296-73DC-0F327618AC24}"/>
              </a:ext>
            </a:extLst>
          </p:cNvPr>
          <p:cNvSpPr txBox="1">
            <a:spLocks/>
          </p:cNvSpPr>
          <p:nvPr/>
        </p:nvSpPr>
        <p:spPr>
          <a:xfrm>
            <a:off x="460438" y="549867"/>
            <a:ext cx="9369362" cy="385774"/>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it-IT" sz="5263" dirty="0">
                <a:solidFill>
                  <a:srgbClr val="000000"/>
                </a:solidFill>
                <a:latin typeface="Segoe UI Variable Display Semib" pitchFamily="2" charset="0"/>
                <a:ea typeface="+mn-ea"/>
                <a:cs typeface="+mn-cs"/>
                <a:sym typeface="Arial"/>
              </a:rPr>
              <a:t>Approccio One Health</a:t>
            </a:r>
          </a:p>
        </p:txBody>
      </p:sp>
      <p:pic>
        <p:nvPicPr>
          <p:cNvPr id="4" name="Immagine 3" descr="Immagine che contiene testo, schermata, software, Pagina Web&#10;&#10;Il contenuto generato dall'IA potrebbe non essere corretto.">
            <a:extLst>
              <a:ext uri="{FF2B5EF4-FFF2-40B4-BE49-F238E27FC236}">
                <a16:creationId xmlns:a16="http://schemas.microsoft.com/office/drawing/2014/main" id="{3138E456-E7BC-F2BE-1C11-5DA9987355D4}"/>
              </a:ext>
            </a:extLst>
          </p:cNvPr>
          <p:cNvPicPr>
            <a:picLocks noChangeAspect="1"/>
          </p:cNvPicPr>
          <p:nvPr/>
        </p:nvPicPr>
        <p:blipFill>
          <a:blip r:embed="rId3" cstate="print">
            <a:extLst>
              <a:ext uri="{28A0092B-C50C-407E-A947-70E740481C1C}">
                <a14:useLocalDpi xmlns:a14="http://schemas.microsoft.com/office/drawing/2010/main" val="0"/>
              </a:ext>
            </a:extLst>
          </a:blip>
          <a:srcRect l="7843" t="32157" r="19343" b="16078"/>
          <a:stretch>
            <a:fillRect/>
          </a:stretch>
        </p:blipFill>
        <p:spPr>
          <a:xfrm>
            <a:off x="-228600" y="1828800"/>
            <a:ext cx="8404162" cy="3734201"/>
          </a:xfrm>
          <a:prstGeom prst="rect">
            <a:avLst/>
          </a:prstGeom>
        </p:spPr>
      </p:pic>
      <p:pic>
        <p:nvPicPr>
          <p:cNvPr id="8" name="Immagine 7" descr="Immagine che contiene schermata, testo, Software multimediale, software&#10;&#10;Il contenuto generato dall'IA potrebbe non essere corretto.">
            <a:extLst>
              <a:ext uri="{FF2B5EF4-FFF2-40B4-BE49-F238E27FC236}">
                <a16:creationId xmlns:a16="http://schemas.microsoft.com/office/drawing/2014/main" id="{7008FDF7-7D6D-85E6-02F6-B27E4969972B}"/>
              </a:ext>
            </a:extLst>
          </p:cNvPr>
          <p:cNvPicPr>
            <a:picLocks noChangeAspect="1"/>
          </p:cNvPicPr>
          <p:nvPr/>
        </p:nvPicPr>
        <p:blipFill>
          <a:blip r:embed="rId4" cstate="print">
            <a:extLst>
              <a:ext uri="{28A0092B-C50C-407E-A947-70E740481C1C}">
                <a14:useLocalDpi xmlns:a14="http://schemas.microsoft.com/office/drawing/2010/main" val="0"/>
              </a:ext>
            </a:extLst>
          </a:blip>
          <a:srcRect l="11765" t="13288" r="18627"/>
          <a:stretch>
            <a:fillRect/>
          </a:stretch>
        </p:blipFill>
        <p:spPr>
          <a:xfrm>
            <a:off x="8413098" y="2027434"/>
            <a:ext cx="9918667" cy="7722399"/>
          </a:xfrm>
          <a:prstGeom prst="rect">
            <a:avLst/>
          </a:prstGeom>
        </p:spPr>
      </p:pic>
    </p:spTree>
    <p:extLst>
      <p:ext uri="{BB962C8B-B14F-4D97-AF65-F5344CB8AC3E}">
        <p14:creationId xmlns:p14="http://schemas.microsoft.com/office/powerpoint/2010/main" val="4021776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1ADBF304-587F-2DDF-2254-585CBABE6EA4}"/>
            </a:ext>
          </a:extLst>
        </p:cNvPr>
        <p:cNvGrpSpPr/>
        <p:nvPr/>
      </p:nvGrpSpPr>
      <p:grpSpPr>
        <a:xfrm>
          <a:off x="0" y="0"/>
          <a:ext cx="0" cy="0"/>
          <a:chOff x="0" y="0"/>
          <a:chExt cx="0" cy="0"/>
        </a:xfrm>
      </p:grpSpPr>
      <p:pic>
        <p:nvPicPr>
          <p:cNvPr id="17" name="Picture 2" descr="Tutti i corsi | Elearning UniBA">
            <a:extLst>
              <a:ext uri="{FF2B5EF4-FFF2-40B4-BE49-F238E27FC236}">
                <a16:creationId xmlns:a16="http://schemas.microsoft.com/office/drawing/2014/main" id="{8DB421F4-7520-C44C-4273-3D5B505F42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407;p47">
            <a:extLst>
              <a:ext uri="{FF2B5EF4-FFF2-40B4-BE49-F238E27FC236}">
                <a16:creationId xmlns:a16="http://schemas.microsoft.com/office/drawing/2014/main" id="{CFE69361-B4A9-A7D9-3634-479B62F47DC1}"/>
              </a:ext>
            </a:extLst>
          </p:cNvPr>
          <p:cNvSpPr txBox="1">
            <a:spLocks/>
          </p:cNvSpPr>
          <p:nvPr/>
        </p:nvSpPr>
        <p:spPr>
          <a:xfrm>
            <a:off x="460438" y="549867"/>
            <a:ext cx="9369362" cy="385774"/>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it-IT" sz="5263" dirty="0">
                <a:solidFill>
                  <a:srgbClr val="000000"/>
                </a:solidFill>
                <a:latin typeface="Segoe UI Variable Display Semib" pitchFamily="2" charset="0"/>
                <a:ea typeface="+mn-ea"/>
                <a:cs typeface="+mn-cs"/>
                <a:sym typeface="Arial"/>
              </a:rPr>
              <a:t>Riconoscimento WHO</a:t>
            </a:r>
          </a:p>
        </p:txBody>
      </p:sp>
      <p:pic>
        <p:nvPicPr>
          <p:cNvPr id="5" name="Immagine 4" descr="Immagine che contiene testo, software, Software multimediale, computer&#10;&#10;Il contenuto generato dall'IA potrebbe non essere corretto.">
            <a:extLst>
              <a:ext uri="{FF2B5EF4-FFF2-40B4-BE49-F238E27FC236}">
                <a16:creationId xmlns:a16="http://schemas.microsoft.com/office/drawing/2014/main" id="{BB1A308D-E721-83C3-F09C-52FB2FA64EEB}"/>
              </a:ext>
            </a:extLst>
          </p:cNvPr>
          <p:cNvPicPr>
            <a:picLocks noChangeAspect="1"/>
          </p:cNvPicPr>
          <p:nvPr/>
        </p:nvPicPr>
        <p:blipFill>
          <a:blip r:embed="rId3" cstate="print">
            <a:extLst>
              <a:ext uri="{28A0092B-C50C-407E-A947-70E740481C1C}">
                <a14:useLocalDpi xmlns:a14="http://schemas.microsoft.com/office/drawing/2010/main" val="0"/>
              </a:ext>
            </a:extLst>
          </a:blip>
          <a:srcRect l="30598" t="12500" r="27483"/>
          <a:stretch>
            <a:fillRect/>
          </a:stretch>
        </p:blipFill>
        <p:spPr>
          <a:xfrm>
            <a:off x="609600" y="1562100"/>
            <a:ext cx="6883400" cy="8980012"/>
          </a:xfrm>
          <a:prstGeom prst="rect">
            <a:avLst/>
          </a:prstGeom>
        </p:spPr>
      </p:pic>
      <p:pic>
        <p:nvPicPr>
          <p:cNvPr id="7" name="Immagine 6" descr="Immagine che contiene testo, schermata, software, computer&#10;&#10;Il contenuto generato dall'IA potrebbe non essere corretto.">
            <a:extLst>
              <a:ext uri="{FF2B5EF4-FFF2-40B4-BE49-F238E27FC236}">
                <a16:creationId xmlns:a16="http://schemas.microsoft.com/office/drawing/2014/main" id="{112DDCE5-7B33-A8AA-703F-4105E59BC863}"/>
              </a:ext>
            </a:extLst>
          </p:cNvPr>
          <p:cNvPicPr>
            <a:picLocks noChangeAspect="1"/>
          </p:cNvPicPr>
          <p:nvPr/>
        </p:nvPicPr>
        <p:blipFill>
          <a:blip r:embed="rId4" cstate="print">
            <a:extLst>
              <a:ext uri="{28A0092B-C50C-407E-A947-70E740481C1C}">
                <a14:useLocalDpi xmlns:a14="http://schemas.microsoft.com/office/drawing/2010/main" val="0"/>
              </a:ext>
            </a:extLst>
          </a:blip>
          <a:srcRect l="37255" t="12549" r="33333" b="23137"/>
          <a:stretch>
            <a:fillRect/>
          </a:stretch>
        </p:blipFill>
        <p:spPr>
          <a:xfrm>
            <a:off x="8915400" y="1562100"/>
            <a:ext cx="6629400" cy="9060180"/>
          </a:xfrm>
          <a:prstGeom prst="rect">
            <a:avLst/>
          </a:prstGeom>
        </p:spPr>
      </p:pic>
    </p:spTree>
    <p:extLst>
      <p:ext uri="{BB962C8B-B14F-4D97-AF65-F5344CB8AC3E}">
        <p14:creationId xmlns:p14="http://schemas.microsoft.com/office/powerpoint/2010/main" val="4010561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a:extLst>
            <a:ext uri="{FF2B5EF4-FFF2-40B4-BE49-F238E27FC236}">
              <a16:creationId xmlns:a16="http://schemas.microsoft.com/office/drawing/2014/main" id="{F7C69F3C-4AFF-AC0B-CF6A-17E52A2E381A}"/>
            </a:ext>
          </a:extLst>
        </p:cNvPr>
        <p:cNvGrpSpPr/>
        <p:nvPr/>
      </p:nvGrpSpPr>
      <p:grpSpPr>
        <a:xfrm>
          <a:off x="0" y="0"/>
          <a:ext cx="0" cy="0"/>
          <a:chOff x="0" y="0"/>
          <a:chExt cx="0" cy="0"/>
        </a:xfrm>
      </p:grpSpPr>
      <p:sp>
        <p:nvSpPr>
          <p:cNvPr id="3" name="Google Shape;407;p47">
            <a:extLst>
              <a:ext uri="{FF2B5EF4-FFF2-40B4-BE49-F238E27FC236}">
                <a16:creationId xmlns:a16="http://schemas.microsoft.com/office/drawing/2014/main" id="{6073E0C3-6576-EF9D-7EA0-A74EAC2F3D21}"/>
              </a:ext>
            </a:extLst>
          </p:cNvPr>
          <p:cNvSpPr txBox="1">
            <a:spLocks/>
          </p:cNvSpPr>
          <p:nvPr/>
        </p:nvSpPr>
        <p:spPr>
          <a:xfrm>
            <a:off x="460438" y="647700"/>
            <a:ext cx="9369362" cy="385774"/>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it-IT" sz="5263" dirty="0">
                <a:solidFill>
                  <a:srgbClr val="000000"/>
                </a:solidFill>
                <a:latin typeface="Segoe UI Variable Display Semib" pitchFamily="2" charset="0"/>
                <a:ea typeface="+mn-ea"/>
                <a:cs typeface="+mn-cs"/>
                <a:sym typeface="Arial"/>
              </a:rPr>
              <a:t>Born </a:t>
            </a:r>
            <a:r>
              <a:rPr lang="it-IT" sz="5263" dirty="0" err="1">
                <a:solidFill>
                  <a:srgbClr val="000000"/>
                </a:solidFill>
                <a:latin typeface="Segoe UI Variable Display Semib" pitchFamily="2" charset="0"/>
                <a:ea typeface="+mn-ea"/>
                <a:cs typeface="+mn-cs"/>
                <a:sym typeface="Arial"/>
              </a:rPr>
              <a:t>Poor</a:t>
            </a:r>
            <a:r>
              <a:rPr lang="it-IT" sz="5263" dirty="0">
                <a:solidFill>
                  <a:srgbClr val="000000"/>
                </a:solidFill>
                <a:latin typeface="Segoe UI Variable Display Semib" pitchFamily="2" charset="0"/>
                <a:ea typeface="+mn-ea"/>
                <a:cs typeface="+mn-cs"/>
                <a:sym typeface="Arial"/>
              </a:rPr>
              <a:t>,</a:t>
            </a:r>
          </a:p>
          <a:p>
            <a:pPr algn="l">
              <a:spcBef>
                <a:spcPts val="0"/>
              </a:spcBef>
            </a:pPr>
            <a:r>
              <a:rPr lang="it-IT" sz="5263" dirty="0">
                <a:solidFill>
                  <a:srgbClr val="000000"/>
                </a:solidFill>
                <a:latin typeface="Segoe UI Variable Display Semib" pitchFamily="2" charset="0"/>
                <a:ea typeface="+mn-ea"/>
                <a:cs typeface="+mn-cs"/>
                <a:sym typeface="Arial"/>
              </a:rPr>
              <a:t>Die </a:t>
            </a:r>
            <a:r>
              <a:rPr lang="it-IT" sz="5263" dirty="0" err="1">
                <a:solidFill>
                  <a:srgbClr val="000000"/>
                </a:solidFill>
                <a:latin typeface="Segoe UI Variable Display Semib" pitchFamily="2" charset="0"/>
                <a:ea typeface="+mn-ea"/>
                <a:cs typeface="+mn-cs"/>
                <a:sym typeface="Arial"/>
              </a:rPr>
              <a:t>Poor</a:t>
            </a:r>
            <a:endParaRPr lang="it-IT" sz="5263" dirty="0">
              <a:solidFill>
                <a:srgbClr val="000000"/>
              </a:solidFill>
              <a:latin typeface="Segoe UI Variable Display Semib" pitchFamily="2" charset="0"/>
              <a:ea typeface="+mn-ea"/>
              <a:cs typeface="+mn-cs"/>
              <a:sym typeface="Arial"/>
            </a:endParaRPr>
          </a:p>
        </p:txBody>
      </p:sp>
      <p:pic>
        <p:nvPicPr>
          <p:cNvPr id="5" name="Immagine 4" descr="Immagine che contiene testo, Carattere, schermata, bianco&#10;&#10;Descrizione generata automaticamente">
            <a:extLst>
              <a:ext uri="{FF2B5EF4-FFF2-40B4-BE49-F238E27FC236}">
                <a16:creationId xmlns:a16="http://schemas.microsoft.com/office/drawing/2014/main" id="{5E144D0B-6ED6-4243-BBF9-FC798DD60F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0" y="-68709"/>
            <a:ext cx="10212493" cy="2769711"/>
          </a:xfrm>
          <a:prstGeom prst="rect">
            <a:avLst/>
          </a:prstGeom>
        </p:spPr>
      </p:pic>
      <p:pic>
        <p:nvPicPr>
          <p:cNvPr id="6" name="Picture 2" descr="Intergenerational mobility around the world: A new database - ScienceDirect">
            <a:extLst>
              <a:ext uri="{FF2B5EF4-FFF2-40B4-BE49-F238E27FC236}">
                <a16:creationId xmlns:a16="http://schemas.microsoft.com/office/drawing/2014/main" id="{8D57C352-EAFF-8F6C-8737-C13577C998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6578" y="3016408"/>
            <a:ext cx="9779422" cy="692769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utti i corsi | Elearning UniBA">
            <a:extLst>
              <a:ext uri="{FF2B5EF4-FFF2-40B4-BE49-F238E27FC236}">
                <a16:creationId xmlns:a16="http://schemas.microsoft.com/office/drawing/2014/main" id="{214BC1AA-34FD-EA68-5FD2-8CCDCA6B6F7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90365" y="77098"/>
            <a:ext cx="867486" cy="858543"/>
          </a:xfrm>
          <a:prstGeom prst="rect">
            <a:avLst/>
          </a:prstGeom>
          <a:noFill/>
          <a:extLst>
            <a:ext uri="{909E8E84-426E-40DD-AFC4-6F175D3DCCD1}">
              <a14:hiddenFill xmlns:a14="http://schemas.microsoft.com/office/drawing/2010/main">
                <a:solidFill>
                  <a:srgbClr val="FFFFFF"/>
                </a:solidFill>
              </a14:hiddenFill>
            </a:ext>
          </a:extLst>
        </p:spPr>
      </p:pic>
      <p:pic>
        <p:nvPicPr>
          <p:cNvPr id="50178" name="Picture 2" descr="Jean-Paul Sartre – Huis Clos – 2 x Vinyl (LP, Album), [r4549179] | Discogs">
            <a:extLst>
              <a:ext uri="{FF2B5EF4-FFF2-40B4-BE49-F238E27FC236}">
                <a16:creationId xmlns:a16="http://schemas.microsoft.com/office/drawing/2014/main" id="{042FA5FA-897F-E75F-7237-4FD16D39BC9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9100" y="3016408"/>
            <a:ext cx="7200900" cy="718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067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8703129" cy="10287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CasellaDiTesto 1"/>
          <p:cNvSpPr txBox="1"/>
          <p:nvPr/>
        </p:nvSpPr>
        <p:spPr>
          <a:xfrm>
            <a:off x="1160112" y="1488141"/>
            <a:ext cx="6459888" cy="4192740"/>
          </a:xfrm>
          <a:prstGeom prst="rect">
            <a:avLst/>
          </a:prstGeom>
        </p:spPr>
        <p:txBody>
          <a:bodyPr vert="horz" lIns="91440" tIns="45720" rIns="91440" bIns="45720" rtlCol="0" anchor="b">
            <a:normAutofit fontScale="92500"/>
          </a:bodyPr>
          <a:lstStyle/>
          <a:p>
            <a:pPr algn="ctr">
              <a:lnSpc>
                <a:spcPct val="90000"/>
              </a:lnSpc>
              <a:spcBef>
                <a:spcPct val="0"/>
              </a:spcBef>
              <a:spcAft>
                <a:spcPts val="600"/>
              </a:spcAft>
            </a:pPr>
            <a:r>
              <a:rPr lang="en-US" sz="12700" kern="1200" dirty="0">
                <a:solidFill>
                  <a:schemeClr val="tx1"/>
                </a:solidFill>
                <a:latin typeface="Avenir Next Condensed" panose="020B0506020202020204" pitchFamily="34" charset="0"/>
                <a:ea typeface="+mj-ea"/>
                <a:cs typeface="+mj-cs"/>
              </a:rPr>
              <a:t>Grazie per l’attenzione</a:t>
            </a:r>
          </a:p>
        </p:txBody>
      </p:sp>
      <p:pic>
        <p:nvPicPr>
          <p:cNvPr id="1026" name="Picture 2" descr="Bussines man hand with text Any Questions | Colourbox">
            <a:extLst>
              <a:ext uri="{FF2B5EF4-FFF2-40B4-BE49-F238E27FC236}">
                <a16:creationId xmlns:a16="http://schemas.microsoft.com/office/drawing/2014/main" id="{BAE41257-A196-D048-1BE6-484E523645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843626" y="1674422"/>
            <a:ext cx="8562974" cy="68931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4404</TotalTime>
  <Words>2971</Words>
  <Application>Microsoft Macintosh PowerPoint</Application>
  <PresentationFormat>Personalizzato</PresentationFormat>
  <Paragraphs>433</Paragraphs>
  <Slides>44</Slides>
  <Notes>5</Notes>
  <HiddenSlides>0</HiddenSlides>
  <MMClips>0</MMClips>
  <ScaleCrop>false</ScaleCrop>
  <HeadingPairs>
    <vt:vector size="6" baseType="variant">
      <vt:variant>
        <vt:lpstr>Caratteri utilizzati</vt:lpstr>
      </vt:variant>
      <vt:variant>
        <vt:i4>15</vt:i4>
      </vt:variant>
      <vt:variant>
        <vt:lpstr>Tema</vt:lpstr>
      </vt:variant>
      <vt:variant>
        <vt:i4>1</vt:i4>
      </vt:variant>
      <vt:variant>
        <vt:lpstr>Titoli diapositive</vt:lpstr>
      </vt:variant>
      <vt:variant>
        <vt:i4>44</vt:i4>
      </vt:variant>
    </vt:vector>
  </HeadingPairs>
  <TitlesOfParts>
    <vt:vector size="60" baseType="lpstr">
      <vt:lpstr>Avenir Next Condensed</vt:lpstr>
      <vt:lpstr>Arial</vt:lpstr>
      <vt:lpstr>var(--pchead-font)</vt:lpstr>
      <vt:lpstr>The Seasons</vt:lpstr>
      <vt:lpstr>Lora Italics</vt:lpstr>
      <vt:lpstr>Lora Bold Italics</vt:lpstr>
      <vt:lpstr>Lora Bold</vt:lpstr>
      <vt:lpstr>Garamond</vt:lpstr>
      <vt:lpstr>BlinkMacSystemFont</vt:lpstr>
      <vt:lpstr>Segoe UI Variable Display Semib</vt:lpstr>
      <vt:lpstr>Calibri</vt:lpstr>
      <vt:lpstr>Raleway</vt:lpstr>
      <vt:lpstr>Domine</vt:lpstr>
      <vt:lpstr>Lora</vt:lpstr>
      <vt:lpstr>Aptos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and White Minimal Professional Portfolio Presentation</dc:title>
  <cp:lastModifiedBy>Giacomo Guido</cp:lastModifiedBy>
  <cp:revision>15</cp:revision>
  <dcterms:created xsi:type="dcterms:W3CDTF">2006-08-16T00:00:00Z</dcterms:created>
  <dcterms:modified xsi:type="dcterms:W3CDTF">2025-09-29T11:21:31Z</dcterms:modified>
  <dc:identifier>DAGz-qaQvEA</dc:identifier>
</cp:coreProperties>
</file>